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 bookmarkIdSeed="4">
  <p:sldMasterIdLst>
    <p:sldMasterId id="2147483660" r:id="rId1"/>
  </p:sldMasterIdLst>
  <p:notesMasterIdLst>
    <p:notesMasterId r:id="rId62"/>
  </p:notesMasterIdLst>
  <p:sldIdLst>
    <p:sldId id="271" r:id="rId2"/>
    <p:sldId id="256" r:id="rId3"/>
    <p:sldId id="257" r:id="rId4"/>
    <p:sldId id="296" r:id="rId5"/>
    <p:sldId id="278" r:id="rId6"/>
    <p:sldId id="259" r:id="rId7"/>
    <p:sldId id="325" r:id="rId8"/>
    <p:sldId id="326" r:id="rId9"/>
    <p:sldId id="258" r:id="rId10"/>
    <p:sldId id="260" r:id="rId11"/>
    <p:sldId id="273" r:id="rId12"/>
    <p:sldId id="279" r:id="rId13"/>
    <p:sldId id="275" r:id="rId14"/>
    <p:sldId id="277" r:id="rId15"/>
    <p:sldId id="281" r:id="rId16"/>
    <p:sldId id="286" r:id="rId17"/>
    <p:sldId id="295" r:id="rId18"/>
    <p:sldId id="283" r:id="rId19"/>
    <p:sldId id="284" r:id="rId20"/>
    <p:sldId id="297" r:id="rId21"/>
    <p:sldId id="287" r:id="rId22"/>
    <p:sldId id="276" r:id="rId23"/>
    <p:sldId id="274" r:id="rId24"/>
    <p:sldId id="280" r:id="rId25"/>
    <p:sldId id="288" r:id="rId26"/>
    <p:sldId id="290" r:id="rId27"/>
    <p:sldId id="291" r:id="rId28"/>
    <p:sldId id="292" r:id="rId29"/>
    <p:sldId id="299" r:id="rId30"/>
    <p:sldId id="298" r:id="rId31"/>
    <p:sldId id="300" r:id="rId32"/>
    <p:sldId id="301" r:id="rId33"/>
    <p:sldId id="302" r:id="rId34"/>
    <p:sldId id="303" r:id="rId35"/>
    <p:sldId id="304" r:id="rId36"/>
    <p:sldId id="305" r:id="rId37"/>
    <p:sldId id="324" r:id="rId38"/>
    <p:sldId id="316" r:id="rId39"/>
    <p:sldId id="317" r:id="rId40"/>
    <p:sldId id="318" r:id="rId41"/>
    <p:sldId id="306" r:id="rId42"/>
    <p:sldId id="307" r:id="rId43"/>
    <p:sldId id="327" r:id="rId44"/>
    <p:sldId id="308" r:id="rId45"/>
    <p:sldId id="309" r:id="rId46"/>
    <p:sldId id="310" r:id="rId47"/>
    <p:sldId id="312" r:id="rId48"/>
    <p:sldId id="311" r:id="rId49"/>
    <p:sldId id="294" r:id="rId50"/>
    <p:sldId id="313" r:id="rId51"/>
    <p:sldId id="319" r:id="rId52"/>
    <p:sldId id="320" r:id="rId53"/>
    <p:sldId id="321" r:id="rId54"/>
    <p:sldId id="322" r:id="rId55"/>
    <p:sldId id="323" r:id="rId56"/>
    <p:sldId id="263" r:id="rId57"/>
    <p:sldId id="264" r:id="rId58"/>
    <p:sldId id="314" r:id="rId59"/>
    <p:sldId id="315" r:id="rId60"/>
    <p:sldId id="267" r:id="rId6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1" autoAdjust="0"/>
    <p:restoredTop sz="94640" autoAdjust="0"/>
  </p:normalViewPr>
  <p:slideViewPr>
    <p:cSldViewPr>
      <p:cViewPr>
        <p:scale>
          <a:sx n="70" d="100"/>
          <a:sy n="70" d="100"/>
        </p:scale>
        <p:origin x="-13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65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4" Type="http://schemas.openxmlformats.org/officeDocument/2006/relationships/image" Target="../media/image2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154E3B-8991-4083-A161-31A67D05B367}" type="datetimeFigureOut">
              <a:rPr lang="en-US" smtClean="0"/>
              <a:pPr/>
              <a:t>1/12/2012</a:t>
            </a:fld>
            <a:endParaRPr lang="en-US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BBD2C-AF44-4299-909C-561D18A9B7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6354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عنصر نائب للتاريخ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18/02/1433</a:t>
            </a:fld>
            <a:endParaRPr lang="ar-SA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18/02/1433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18/02/1433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18/02/1433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18/02/1433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18/02/1433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18/02/1433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18/02/1433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18/02/1433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18/02/1433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ذو زاوية واحدة مخدوشة ودائرية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مثلث قائم الزاوية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18/02/1433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10" name="شكل حر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شكل حر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عنصر نائب للعنوان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عنصر نائب للنص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18/02/1433</a:t>
            </a:fld>
            <a:endParaRPr lang="ar-SA"/>
          </a:p>
        </p:txBody>
      </p:sp>
      <p:sp>
        <p:nvSpPr>
          <p:cNvPr id="22" name="عنصر نائب للتذييل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grpSp>
        <p:nvGrpSpPr>
          <p:cNvPr id="2" name="مجموعة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شكل حر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شكل حر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6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21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6.bin"/><Relationship Id="rId10" Type="http://schemas.openxmlformats.org/officeDocument/2006/relationships/image" Target="../media/image26.wmf"/><Relationship Id="rId4" Type="http://schemas.openxmlformats.org/officeDocument/2006/relationships/image" Target="../media/image23.wmf"/><Relationship Id="rId9" Type="http://schemas.openxmlformats.org/officeDocument/2006/relationships/oleObject" Target="../embeddings/oleObject8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2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31.wm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39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41.png"/><Relationship Id="rId4" Type="http://schemas.openxmlformats.org/officeDocument/2006/relationships/image" Target="../media/image40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42.wmf"/><Relationship Id="rId4" Type="http://schemas.openxmlformats.org/officeDocument/2006/relationships/oleObject" Target="../embeddings/oleObject14.bin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6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الشعار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980728"/>
            <a:ext cx="962025" cy="895350"/>
          </a:xfrm>
          <a:prstGeom prst="rect">
            <a:avLst/>
          </a:prstGeom>
          <a:noFill/>
        </p:spPr>
      </p:pic>
      <p:sp>
        <p:nvSpPr>
          <p:cNvPr id="5" name="مستطيل 4"/>
          <p:cNvSpPr/>
          <p:nvPr/>
        </p:nvSpPr>
        <p:spPr>
          <a:xfrm>
            <a:off x="3707904" y="692696"/>
            <a:ext cx="1824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dirty="0" smtClean="0">
                <a:solidFill>
                  <a:schemeClr val="accent1">
                    <a:lumMod val="75000"/>
                  </a:schemeClr>
                </a:solidFill>
              </a:rPr>
              <a:t>بسم الله الرحمن الرحيم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عنصر نائب للمحتوى 2"/>
          <p:cNvSpPr txBox="1">
            <a:spLocks/>
          </p:cNvSpPr>
          <p:nvPr/>
        </p:nvSpPr>
        <p:spPr>
          <a:xfrm>
            <a:off x="899592" y="1916832"/>
            <a:ext cx="7498080" cy="4509120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marR="0" lvl="0" indent="-342900" algn="ct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SA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DecoType Naskh Variants" pitchFamily="2" charset="-78"/>
              </a:rPr>
              <a:t>جامعة بوليتكنك فلسطين</a:t>
            </a:r>
          </a:p>
          <a:p>
            <a:pPr marL="342900" marR="0" lvl="0" indent="-342900" algn="ct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ar-SA" sz="16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DecoType Naskh Variants" pitchFamily="2" charset="-78"/>
            </a:endParaRPr>
          </a:p>
          <a:p>
            <a:pPr marL="342900" marR="0" lvl="0" indent="-342900" algn="ct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SA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DecoType Naskh Variants" pitchFamily="2" charset="-78"/>
              </a:rPr>
              <a:t>كلية الهندسة والتكنولوجيا</a:t>
            </a:r>
          </a:p>
          <a:p>
            <a:pPr marL="342900" marR="0" lvl="0" indent="-342900" algn="ct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ar-SA" sz="16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DecoType Naskh Variants" pitchFamily="2" charset="-78"/>
            </a:endParaRPr>
          </a:p>
          <a:p>
            <a:pPr marL="342900" marR="0" lvl="0" indent="-342900" algn="ct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SA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DecoType Naskh Variants" pitchFamily="2" charset="-78"/>
              </a:rPr>
              <a:t>دائرة الهندسة المدنية والمعمارية</a:t>
            </a:r>
          </a:p>
          <a:p>
            <a:pPr marL="342900" marR="0" lvl="0" indent="-342900" algn="ct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ar-SA" sz="16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DecoType Naskh Variants" pitchFamily="2" charset="-78"/>
            </a:endParaRPr>
          </a:p>
          <a:p>
            <a:pPr marL="342900" marR="0" lvl="0" indent="-342900" algn="ct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SA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DecoType Naskh Variants" pitchFamily="2" charset="-78"/>
              </a:rPr>
              <a:t>هندسة المساحة والجيومتكس</a:t>
            </a:r>
          </a:p>
          <a:p>
            <a:pPr marL="342900" marR="0" lvl="0" indent="-342900" algn="ct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ar-SA" sz="16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DecoType Naskh Variants" pitchFamily="2" charset="-78"/>
            </a:endParaRPr>
          </a:p>
          <a:p>
            <a:pPr marL="342900" marR="0" lvl="0" indent="-342900" algn="ct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ar-SA" sz="1600" b="1" dirty="0" smtClean="0">
                <a:solidFill>
                  <a:schemeClr val="accent1">
                    <a:lumMod val="75000"/>
                  </a:schemeClr>
                </a:solidFill>
                <a:cs typeface="DecoType Naskh Variants" pitchFamily="2" charset="-78"/>
              </a:rPr>
              <a:t>مقدمة مشروع تخرج</a:t>
            </a:r>
            <a:endParaRPr kumimoji="0" lang="ar-SA" sz="16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DecoType Naskh Variants" pitchFamily="2" charset="-78"/>
            </a:endParaRPr>
          </a:p>
          <a:p>
            <a:pPr marL="342900" marR="0" lvl="0" indent="-342900" algn="ct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ar-SA" sz="1600" b="1" dirty="0" smtClean="0">
                <a:solidFill>
                  <a:schemeClr val="accent1">
                    <a:lumMod val="75000"/>
                  </a:schemeClr>
                </a:solidFill>
                <a:cs typeface="DecoType Naskh Variants" pitchFamily="2" charset="-78"/>
              </a:rPr>
              <a:t>إعادة تصميم وتأهيل طريق  دوار عيصى - مفرق طيبة</a:t>
            </a:r>
          </a:p>
          <a:p>
            <a:pPr marL="342900" marR="0" lvl="0" indent="-342900" algn="ct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ar-SA" sz="16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DecoType Naskh Variants" pitchFamily="2" charset="-78"/>
            </a:endParaRPr>
          </a:p>
          <a:p>
            <a:pPr marL="342900" marR="0" lvl="0" indent="-342900" algn="ct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SA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DecoType Naskh Variants" pitchFamily="2" charset="-78"/>
              </a:rPr>
              <a:t>فريق العمل :-</a:t>
            </a:r>
          </a:p>
          <a:p>
            <a:pPr marL="342900" marR="0" lvl="0" indent="-342900" algn="ct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SA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DecoType Naskh Variants" pitchFamily="2" charset="-78"/>
              </a:rPr>
              <a:t> ربيع علي السعدي 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DecoType Naskh Variants" pitchFamily="2" charset="-78"/>
              </a:rPr>
              <a:t> </a:t>
            </a:r>
            <a:r>
              <a:rPr kumimoji="0" lang="ar-SA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DecoType Naskh Variants" pitchFamily="2" charset="-78"/>
              </a:rPr>
              <a:t> &amp;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DecoType Naskh Variants" pitchFamily="2" charset="-78"/>
              </a:rPr>
              <a:t> </a:t>
            </a:r>
            <a:r>
              <a:rPr kumimoji="0" lang="ar-SA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DecoType Naskh Variants" pitchFamily="2" charset="-78"/>
              </a:rPr>
              <a:t>  خالد جميل إبراهيم</a:t>
            </a:r>
            <a:r>
              <a:rPr lang="ar-SA" sz="1600" b="1" dirty="0" smtClean="0">
                <a:solidFill>
                  <a:schemeClr val="accent1">
                    <a:lumMod val="75000"/>
                  </a:schemeClr>
                </a:solidFill>
                <a:cs typeface="DecoType Naskh Variants" pitchFamily="2" charset="-78"/>
              </a:rPr>
              <a:t> &amp; محمد القوا سمي</a:t>
            </a:r>
            <a:endParaRPr kumimoji="0" 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DecoType Naskh Variants" pitchFamily="2" charset="-78"/>
            </a:endParaRPr>
          </a:p>
          <a:p>
            <a:pPr marL="342900" marR="0" lvl="0" indent="-342900" algn="ct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DecoType Naskh Variants" pitchFamily="2" charset="-78"/>
            </a:endParaRP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ar-SA" sz="1600" b="1" dirty="0" smtClean="0">
                <a:solidFill>
                  <a:schemeClr val="accent1">
                    <a:lumMod val="75000"/>
                  </a:schemeClr>
                </a:solidFill>
                <a:cs typeface="DecoType Naskh Variants" pitchFamily="2" charset="-78"/>
              </a:rPr>
              <a:t>إشراف  :-  م.فيضي شبانة</a:t>
            </a:r>
          </a:p>
          <a:p>
            <a:pPr marL="342900" marR="0" lvl="0" indent="-342900" algn="ct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ar-SA" sz="1600" b="1" dirty="0" smtClean="0">
                <a:solidFill>
                  <a:schemeClr val="accent1">
                    <a:lumMod val="75000"/>
                  </a:schemeClr>
                </a:solidFill>
                <a:cs typeface="DecoType Naskh Variants" pitchFamily="2" charset="-78"/>
              </a:rPr>
              <a:t>2011-2012</a:t>
            </a:r>
            <a:endParaRPr kumimoji="0" lang="ar-SA" sz="16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DecoType Naskh Variants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ar-SA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604867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ar-SA" sz="2300" dirty="0" smtClean="0">
                <a:latin typeface="Arial" pitchFamily="34" charset="0"/>
                <a:cs typeface="Arial" pitchFamily="34" charset="0"/>
              </a:rPr>
              <a:t> </a:t>
            </a:r>
            <a:endParaRPr lang="en-US" sz="2300" dirty="0" smtClean="0"/>
          </a:p>
          <a:p>
            <a:pPr>
              <a:buNone/>
            </a:pPr>
            <a:r>
              <a:rPr lang="ar-SA" sz="2500" b="1" dirty="0" smtClean="0">
                <a:solidFill>
                  <a:schemeClr val="accent2">
                    <a:lumMod val="75000"/>
                  </a:schemeClr>
                </a:solidFill>
              </a:rPr>
              <a:t>هيكلية المشروع</a:t>
            </a:r>
            <a:endParaRPr lang="en-US" sz="25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ar-SA" sz="2300" dirty="0" smtClean="0"/>
              <a:t> </a:t>
            </a:r>
            <a:endParaRPr lang="en-US" sz="2300" dirty="0" smtClean="0"/>
          </a:p>
          <a:p>
            <a:pPr>
              <a:buNone/>
            </a:pPr>
            <a:endParaRPr lang="ar-SA" sz="2000" dirty="0" smtClean="0"/>
          </a:p>
          <a:p>
            <a:pPr lvl="0">
              <a:buFont typeface="Wingdings" pitchFamily="2" charset="2"/>
              <a:buChar char="Ø"/>
            </a:pPr>
            <a:r>
              <a:rPr lang="ar-SA" sz="2000" dirty="0" smtClean="0"/>
              <a:t>الفصل الأول :- المقدمة .</a:t>
            </a:r>
            <a:endParaRPr lang="en-US" sz="2000" dirty="0" smtClean="0"/>
          </a:p>
          <a:p>
            <a:pPr lvl="0">
              <a:buFont typeface="Wingdings" pitchFamily="2" charset="2"/>
              <a:buChar char="Ø"/>
            </a:pPr>
            <a:r>
              <a:rPr lang="ar-SA" sz="2000" dirty="0" smtClean="0"/>
              <a:t>الفصل الثاني :- الأعمال المساحية و المضلعات .</a:t>
            </a:r>
          </a:p>
          <a:p>
            <a:pPr lvl="0">
              <a:buFont typeface="Wingdings" pitchFamily="2" charset="2"/>
              <a:buChar char="Ø"/>
            </a:pPr>
            <a:r>
              <a:rPr lang="ar-SA" sz="2000" dirty="0" smtClean="0"/>
              <a:t>الفصل الثالث :- التقاطعات المرورية .</a:t>
            </a:r>
            <a:endParaRPr lang="en-US" sz="2000" dirty="0" smtClean="0"/>
          </a:p>
          <a:p>
            <a:pPr lvl="0">
              <a:buFont typeface="Wingdings" pitchFamily="2" charset="2"/>
              <a:buChar char="Ø"/>
            </a:pPr>
            <a:r>
              <a:rPr lang="ar-SA" sz="2000" dirty="0" smtClean="0"/>
              <a:t>الفصل الرابع</a:t>
            </a:r>
            <a:r>
              <a:rPr lang="en-US" sz="2000" dirty="0" smtClean="0"/>
              <a:t> </a:t>
            </a:r>
            <a:r>
              <a:rPr lang="ar-SA" sz="2000" dirty="0" smtClean="0"/>
              <a:t>:- هندسة النقل والمرور .</a:t>
            </a:r>
            <a:endParaRPr lang="en-US" sz="2000" dirty="0" smtClean="0"/>
          </a:p>
          <a:p>
            <a:pPr lvl="0">
              <a:buFont typeface="Wingdings" pitchFamily="2" charset="2"/>
              <a:buChar char="Ø"/>
            </a:pPr>
            <a:r>
              <a:rPr lang="ar-SA" sz="2000" dirty="0" smtClean="0"/>
              <a:t>الفصل الخامس :- التصميم الهندسي .</a:t>
            </a:r>
            <a:endParaRPr lang="en-US" sz="2000" dirty="0" smtClean="0"/>
          </a:p>
          <a:p>
            <a:pPr>
              <a:buFont typeface="Wingdings" pitchFamily="2" charset="2"/>
              <a:buChar char="Ø"/>
            </a:pPr>
            <a:r>
              <a:rPr lang="ar-SA" sz="2000" dirty="0" smtClean="0"/>
              <a:t> الفصل السادس :- التصميم الإنشائي للطريق والفحوصات المخبرية .</a:t>
            </a:r>
          </a:p>
          <a:p>
            <a:pPr>
              <a:buFont typeface="Wingdings" pitchFamily="2" charset="2"/>
              <a:buChar char="Ø"/>
            </a:pPr>
            <a:r>
              <a:rPr lang="ar-SA" sz="2000" dirty="0" smtClean="0"/>
              <a:t>الفصل السابع :- حساب المساحات والحجوم لكميات الحفر والردم .</a:t>
            </a:r>
            <a:endParaRPr lang="en-US" sz="2000" dirty="0" smtClean="0"/>
          </a:p>
          <a:p>
            <a:pPr>
              <a:buFont typeface="Wingdings" pitchFamily="2" charset="2"/>
              <a:buChar char="Ø"/>
            </a:pPr>
            <a:r>
              <a:rPr lang="ar-SA" sz="2000" dirty="0" smtClean="0"/>
              <a:t>الفصل الثامن:- النتائج والتوصيات .</a:t>
            </a:r>
            <a:endParaRPr lang="en-US" sz="2000" dirty="0" smtClean="0"/>
          </a:p>
          <a:p>
            <a:pPr>
              <a:buNone/>
            </a:pPr>
            <a:endParaRPr lang="en-US" sz="23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300" dirty="0" smtClean="0">
                <a:latin typeface="Arial" pitchFamily="34" charset="0"/>
                <a:cs typeface="Arial" pitchFamily="34" charset="0"/>
              </a:rPr>
              <a:t> </a:t>
            </a:r>
          </a:p>
          <a:p>
            <a:pPr>
              <a:buNone/>
            </a:pPr>
            <a:endParaRPr lang="ar-SA" sz="23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مربع نص 4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7812360" y="980728"/>
            <a:ext cx="1043608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r"/>
                <a:tab pos="2636838" algn="ctr"/>
                <a:tab pos="5273675" algn="r"/>
              </a:tabLst>
            </a:pP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الجدول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r"/>
                <a:tab pos="2636838" algn="ctr"/>
                <a:tab pos="5273675" algn="r"/>
              </a:tabLst>
            </a:pPr>
            <a:endParaRPr kumimoji="0" lang="ar-S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r"/>
                <a:tab pos="2636838" algn="ctr"/>
                <a:tab pos="5273675" algn="r"/>
              </a:tabLst>
            </a:pP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الزمني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r"/>
                <a:tab pos="2636838" algn="ctr"/>
                <a:tab pos="5273675" algn="r"/>
              </a:tabLst>
            </a:pPr>
            <a:endParaRPr lang="ar-SA" sz="2000" dirty="0" smtClean="0"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r"/>
                <a:tab pos="2636838" algn="ctr"/>
                <a:tab pos="5273675" algn="r"/>
              </a:tabLst>
            </a:pP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لمقدمة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r"/>
                <a:tab pos="2636838" algn="ctr"/>
                <a:tab pos="5273675" algn="r"/>
              </a:tabLst>
            </a:pPr>
            <a:endParaRPr lang="ar-SA" sz="2000" dirty="0" smtClean="0"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r"/>
                <a:tab pos="2636838" algn="ctr"/>
                <a:tab pos="5273675" algn="r"/>
              </a:tabLst>
            </a:pPr>
            <a:r>
              <a:rPr lang="ar-SA" sz="2000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مشروع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r"/>
                <a:tab pos="2636838" algn="ctr"/>
                <a:tab pos="5273675" algn="r"/>
              </a:tabLst>
            </a:pPr>
            <a:endParaRPr lang="ar-SA" sz="2000" dirty="0" smtClean="0"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r"/>
                <a:tab pos="2636838" algn="ctr"/>
                <a:tab pos="5273675" algn="r"/>
              </a:tabLst>
            </a:pP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التخرج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r"/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graphicFrame>
        <p:nvGraphicFramePr>
          <p:cNvPr id="7" name="جدول 6"/>
          <p:cNvGraphicFramePr>
            <a:graphicFrameLocks noGrp="1"/>
          </p:cNvGraphicFramePr>
          <p:nvPr/>
        </p:nvGraphicFramePr>
        <p:xfrm>
          <a:off x="803073" y="1087110"/>
          <a:ext cx="6840761" cy="5513415"/>
        </p:xfrm>
        <a:graphic>
          <a:graphicData uri="http://schemas.openxmlformats.org/drawingml/2006/table">
            <a:tbl>
              <a:tblPr rtl="1"/>
              <a:tblGrid>
                <a:gridCol w="858672"/>
                <a:gridCol w="606796"/>
                <a:gridCol w="616097"/>
                <a:gridCol w="258317"/>
                <a:gridCol w="258317"/>
                <a:gridCol w="258317"/>
                <a:gridCol w="249016"/>
                <a:gridCol w="267620"/>
                <a:gridCol w="258317"/>
                <a:gridCol w="258317"/>
                <a:gridCol w="258317"/>
                <a:gridCol w="258317"/>
                <a:gridCol w="347763"/>
                <a:gridCol w="347763"/>
                <a:gridCol w="347763"/>
                <a:gridCol w="347763"/>
                <a:gridCol w="347763"/>
                <a:gridCol w="347763"/>
                <a:gridCol w="347763"/>
              </a:tblGrid>
              <a:tr h="40801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ar-SA" sz="1000" dirty="0">
                          <a:latin typeface="Calibri"/>
                          <a:ea typeface="Calibri"/>
                          <a:cs typeface="Times New Roman"/>
                        </a:rPr>
                        <a:t>الفعالية</a:t>
                      </a:r>
                      <a:endParaRPr lang="en-US" sz="1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4837" marR="5483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ar-SA" sz="1000">
                          <a:latin typeface="Calibri"/>
                          <a:ea typeface="Calibri"/>
                          <a:cs typeface="Times New Roman"/>
                        </a:rPr>
                        <a:t>عدد الأسابيع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4837" marR="5483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ar-SA" sz="1000">
                          <a:latin typeface="Calibri"/>
                          <a:ea typeface="Calibri"/>
                          <a:cs typeface="Times New Roman"/>
                        </a:rPr>
                        <a:t>الأسبوع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4837" marR="5483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Times New Roman"/>
                          <a:ea typeface="Calibri"/>
                          <a:cs typeface="Arial"/>
                        </a:rPr>
                        <a:t>1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4837" marR="5483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Times New Roman"/>
                          <a:ea typeface="Calibri"/>
                          <a:cs typeface="Arial"/>
                        </a:rPr>
                        <a:t>2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4837" marR="5483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Times New Roman"/>
                          <a:ea typeface="Calibri"/>
                          <a:cs typeface="Arial"/>
                        </a:rPr>
                        <a:t>3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4837" marR="5483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Times New Roman"/>
                          <a:ea typeface="Calibri"/>
                          <a:cs typeface="Arial"/>
                        </a:rPr>
                        <a:t>4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4837" marR="5483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Times New Roman"/>
                          <a:ea typeface="Calibri"/>
                          <a:cs typeface="Arial"/>
                        </a:rPr>
                        <a:t>5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4837" marR="5483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Times New Roman"/>
                          <a:ea typeface="Calibri"/>
                          <a:cs typeface="Arial"/>
                        </a:rPr>
                        <a:t>6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4837" marR="5483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Times New Roman"/>
                          <a:ea typeface="Calibri"/>
                          <a:cs typeface="Arial"/>
                        </a:rPr>
                        <a:t>7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4837" marR="5483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Times New Roman"/>
                          <a:ea typeface="Calibri"/>
                          <a:cs typeface="Arial"/>
                        </a:rPr>
                        <a:t>8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4837" marR="5483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Times New Roman"/>
                          <a:ea typeface="Calibri"/>
                          <a:cs typeface="Arial"/>
                        </a:rPr>
                        <a:t>9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4837" marR="5483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Times New Roman"/>
                          <a:ea typeface="Calibri"/>
                          <a:cs typeface="Arial"/>
                        </a:rPr>
                        <a:t>10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4837" marR="5483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Times New Roman"/>
                          <a:ea typeface="Calibri"/>
                          <a:cs typeface="Arial"/>
                        </a:rPr>
                        <a:t>11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4837" marR="5483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Times New Roman"/>
                          <a:ea typeface="Calibri"/>
                          <a:cs typeface="Arial"/>
                        </a:rPr>
                        <a:t>12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4837" marR="5483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Times New Roman"/>
                          <a:ea typeface="Calibri"/>
                          <a:cs typeface="Arial"/>
                        </a:rPr>
                        <a:t>13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4837" marR="5483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Times New Roman"/>
                          <a:ea typeface="Calibri"/>
                          <a:cs typeface="Arial"/>
                        </a:rPr>
                        <a:t>14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4837" marR="5483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Times New Roman"/>
                          <a:ea typeface="Calibri"/>
                          <a:cs typeface="Arial"/>
                        </a:rPr>
                        <a:t>15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4837" marR="5483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Times New Roman"/>
                          <a:ea typeface="Calibri"/>
                          <a:cs typeface="Arial"/>
                        </a:rPr>
                        <a:t>16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4837" marR="5483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</a:tr>
              <a:tr h="61202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ar-SA" sz="1000">
                          <a:latin typeface="Calibri"/>
                          <a:ea typeface="Calibri"/>
                          <a:cs typeface="Times New Roman"/>
                        </a:rPr>
                        <a:t>التنسيق مع  الدائرة ومدرس مادة المقدمة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4837" marR="5483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000">
                          <a:latin typeface="Times New Roman"/>
                          <a:ea typeface="Calibri"/>
                          <a:cs typeface="Arial"/>
                        </a:rPr>
                        <a:t>2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4837" marR="5483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1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ar-SA" sz="1000">
                          <a:latin typeface="Calibri"/>
                          <a:ea typeface="Calibri"/>
                          <a:cs typeface="Times New Roman"/>
                        </a:rPr>
                        <a:t>اختيار المشروع وجمع المعلومات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4837" marR="5483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en-US" sz="1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4837" marR="5483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1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ar-SA" sz="1000">
                          <a:latin typeface="Calibri"/>
                          <a:ea typeface="Calibri"/>
                          <a:cs typeface="Times New Roman"/>
                        </a:rPr>
                        <a:t>الجولات الاستطلاعية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4837" marR="5483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Times New Roman"/>
                          <a:ea typeface="Calibri"/>
                          <a:cs typeface="Arial"/>
                        </a:rPr>
                        <a:t>3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4837" marR="5483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623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ar-SA" sz="1000" dirty="0">
                          <a:latin typeface="Calibri"/>
                          <a:ea typeface="Calibri"/>
                          <a:cs typeface="Times New Roman"/>
                        </a:rPr>
                        <a:t>العمل الميداني</a:t>
                      </a:r>
                      <a:endParaRPr lang="en-US" sz="10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ar-SA" sz="1000" dirty="0">
                          <a:latin typeface="Calibri"/>
                          <a:ea typeface="Calibri"/>
                          <a:cs typeface="Times New Roman"/>
                        </a:rPr>
                        <a:t>(الرصد</a:t>
                      </a:r>
                      <a:endParaRPr lang="en-US" sz="10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ar-SA" sz="1000" dirty="0">
                          <a:latin typeface="Calibri"/>
                          <a:ea typeface="Calibri"/>
                          <a:cs typeface="Times New Roman"/>
                        </a:rPr>
                        <a:t>و</a:t>
                      </a:r>
                      <a:endParaRPr lang="en-US" sz="10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ar-SA" sz="1000" dirty="0">
                          <a:latin typeface="Calibri"/>
                          <a:ea typeface="Calibri"/>
                          <a:cs typeface="Times New Roman"/>
                        </a:rPr>
                        <a:t>الرفع)</a:t>
                      </a:r>
                      <a:endParaRPr lang="en-US" sz="1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4837" marR="5483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latin typeface="Times New Roman"/>
                          <a:ea typeface="Calibri"/>
                          <a:cs typeface="Arial"/>
                        </a:rPr>
                        <a:t>4</a:t>
                      </a:r>
                      <a:endParaRPr lang="en-US" sz="1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4837" marR="5483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 dirty="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623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ar-SA" sz="1000">
                          <a:latin typeface="Calibri"/>
                          <a:ea typeface="Calibri"/>
                          <a:cs typeface="Times New Roman"/>
                        </a:rPr>
                        <a:t>العمل المكتبي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ar-SA" sz="1000">
                          <a:latin typeface="Calibri"/>
                          <a:ea typeface="Calibri"/>
                          <a:cs typeface="Times New Roman"/>
                        </a:rPr>
                        <a:t>(التصحيح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ar-SA" sz="1000">
                          <a:latin typeface="Calibri"/>
                          <a:ea typeface="Calibri"/>
                          <a:cs typeface="Times New Roman"/>
                        </a:rPr>
                        <a:t>و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ar-SA" sz="1000">
                          <a:latin typeface="Calibri"/>
                          <a:ea typeface="Calibri"/>
                          <a:cs typeface="Times New Roman"/>
                        </a:rPr>
                        <a:t>البرامج)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4837" marR="5483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Times New Roman"/>
                          <a:ea typeface="Calibri"/>
                          <a:cs typeface="Arial"/>
                        </a:rPr>
                        <a:t>6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4837" marR="5483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1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ar-SA" sz="1000">
                          <a:latin typeface="Calibri"/>
                          <a:ea typeface="Calibri"/>
                          <a:cs typeface="Times New Roman"/>
                        </a:rPr>
                        <a:t>تجهيز نسخه اولية للمقدمة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4837" marR="5483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en-US" sz="1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4837" marR="5483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1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ar-SA" sz="1000">
                          <a:latin typeface="Calibri"/>
                          <a:ea typeface="Calibri"/>
                          <a:cs typeface="Times New Roman"/>
                        </a:rPr>
                        <a:t>النسخه النهائية للمقدمة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4837" marR="5483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Times New Roman"/>
                          <a:ea typeface="Calibri"/>
                          <a:cs typeface="Arial"/>
                        </a:rPr>
                        <a:t>2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4837" marR="5483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 dirty="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929586" y="928670"/>
            <a:ext cx="1043608" cy="307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r"/>
                <a:tab pos="2636838" algn="ctr"/>
                <a:tab pos="5273675" algn="r"/>
              </a:tabLst>
            </a:pP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الجدول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r"/>
                <a:tab pos="2636838" algn="ctr"/>
                <a:tab pos="5273675" algn="r"/>
              </a:tabLst>
            </a:pPr>
            <a:endParaRPr kumimoji="0" lang="ar-S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r"/>
                <a:tab pos="2636838" algn="ctr"/>
                <a:tab pos="5273675" algn="r"/>
              </a:tabLst>
            </a:pPr>
            <a:endParaRPr kumimoji="0" lang="ar-S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r"/>
                <a:tab pos="2636838" algn="ctr"/>
                <a:tab pos="5273675" algn="r"/>
              </a:tabLst>
            </a:pP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الزمني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r"/>
                <a:tab pos="2636838" algn="ctr"/>
                <a:tab pos="5273675" algn="r"/>
              </a:tabLst>
            </a:pPr>
            <a:endParaRPr lang="ar-SA" sz="2000" dirty="0" smtClean="0"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r"/>
                <a:tab pos="2636838" algn="ctr"/>
                <a:tab pos="5273675" algn="r"/>
              </a:tabLst>
            </a:pPr>
            <a:endParaRPr lang="ar-SA" sz="2000" dirty="0" smtClean="0"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r"/>
                <a:tab pos="2636838" algn="ctr"/>
                <a:tab pos="5273675" algn="r"/>
              </a:tabLst>
            </a:pP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لمشروع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r"/>
                <a:tab pos="2636838" algn="ctr"/>
                <a:tab pos="5273675" algn="r"/>
              </a:tabLst>
            </a:pP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r"/>
                <a:tab pos="2636838" algn="ctr"/>
                <a:tab pos="5273675" algn="r"/>
              </a:tabLst>
            </a:pP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r"/>
                <a:tab pos="2636838" algn="ctr"/>
                <a:tab pos="5273675" algn="r"/>
              </a:tabLst>
            </a:pPr>
            <a:r>
              <a:rPr lang="ar-SA" dirty="0" smtClean="0">
                <a:latin typeface="Arial" pitchFamily="34" charset="0"/>
                <a:cs typeface="Arial" pitchFamily="34" charset="0"/>
              </a:rPr>
              <a:t>التخرج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59393" name="Picture 1" descr="C:\Users\rabe3\Desktop\Untitl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5" y="907526"/>
            <a:ext cx="7358113" cy="58076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2915816" y="692696"/>
            <a:ext cx="3456384" cy="504056"/>
          </a:xfrm>
        </p:spPr>
        <p:txBody>
          <a:bodyPr>
            <a:normAutofit/>
          </a:bodyPr>
          <a:lstStyle/>
          <a:p>
            <a:pPr algn="ctr"/>
            <a:r>
              <a:rPr lang="ar-SA" sz="3000" dirty="0" smtClean="0">
                <a:cs typeface="Arial" pitchFamily="34" charset="0"/>
              </a:rPr>
              <a:t>المضلعات </a:t>
            </a:r>
            <a:r>
              <a:rPr lang="en-US" sz="3000" dirty="0" smtClean="0">
                <a:cs typeface="Arial" pitchFamily="34" charset="0"/>
              </a:rPr>
              <a:t>Traverse</a:t>
            </a:r>
            <a:endParaRPr lang="en-US" sz="3000" dirty="0">
              <a:cs typeface="Arial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759224" y="1196752"/>
            <a:ext cx="1676872" cy="43204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ar-S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أنواع المضلعات</a:t>
            </a:r>
          </a:p>
          <a:p>
            <a:pPr marL="274320" marR="0" lvl="0" indent="-27432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Tx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6587877" y="3825915"/>
            <a:ext cx="1440507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SzPct val="300000"/>
            </a:pPr>
            <a:r>
              <a:rPr lang="en-US" sz="1500" dirty="0"/>
              <a:t>Open Traverse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1187624" y="3897923"/>
            <a:ext cx="1800199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SzPct val="300000"/>
              <a:buFont typeface="Wingdings" pitchFamily="2" charset="2"/>
              <a:buChar char="ü"/>
            </a:pPr>
            <a:r>
              <a:rPr lang="en-US" sz="1500" dirty="0"/>
              <a:t>Link Traverse</a:t>
            </a: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3275856" y="6453336"/>
            <a:ext cx="2736850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000" dirty="0"/>
              <a:t>Closed Loop Traverse</a:t>
            </a:r>
          </a:p>
        </p:txBody>
      </p:sp>
      <p:pic>
        <p:nvPicPr>
          <p:cNvPr id="12" name="صورة 11" descr="C:\Users\EBDA3\Desktop\Untitled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1700808"/>
            <a:ext cx="3528392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صورة 12" descr="C:\Users\EBDA3\Desktop\Untitled0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700808"/>
            <a:ext cx="3384376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صورة 13" descr="C:\Users\EBDA3\Desktop\Untitled00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4149080"/>
            <a:ext cx="360040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مربع نص 15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ربع نص 4"/>
          <p:cNvSpPr txBox="1"/>
          <p:nvPr/>
        </p:nvSpPr>
        <p:spPr>
          <a:xfrm>
            <a:off x="2830698" y="1000108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400" dirty="0" smtClean="0">
                <a:solidFill>
                  <a:schemeClr val="accent2">
                    <a:lumMod val="75000"/>
                  </a:schemeClr>
                </a:solidFill>
              </a:rPr>
              <a:t>شكل توضيحي لمضلع المشروع</a:t>
            </a:r>
            <a:endParaRPr lang="en-US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62200"/>
            <a:ext cx="916305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ربع نص 4"/>
          <p:cNvSpPr txBox="1"/>
          <p:nvPr/>
        </p:nvSpPr>
        <p:spPr>
          <a:xfrm>
            <a:off x="5220072" y="965411"/>
            <a:ext cx="3384376" cy="519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lang="ar-SA" sz="300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حساب الانحراف</a:t>
            </a:r>
            <a:endParaRPr lang="ar-SA" sz="3000" dirty="0" smtClean="0">
              <a:solidFill>
                <a:schemeClr val="accent2">
                  <a:lumMod val="75000"/>
                </a:schemeClr>
              </a:solidFill>
              <a:cs typeface="MCS Diwany2 S_U normal." pitchFamily="2" charset="-78"/>
            </a:endParaRPr>
          </a:p>
        </p:txBody>
      </p:sp>
      <p:graphicFrame>
        <p:nvGraphicFramePr>
          <p:cNvPr id="31745" name="Object 24"/>
          <p:cNvGraphicFramePr>
            <a:graphicFrameLocks noChangeAspect="1"/>
          </p:cNvGraphicFramePr>
          <p:nvPr/>
        </p:nvGraphicFramePr>
        <p:xfrm>
          <a:off x="1043608" y="1412776"/>
          <a:ext cx="2160240" cy="4943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7" name="Equation" r:id="rId3" imgW="1168200" imgH="393480" progId="Equation.3">
                  <p:embed/>
                </p:oleObj>
              </mc:Choice>
              <mc:Fallback>
                <p:oleObj name="Equation" r:id="rId3" imgW="1168200" imgH="39348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1412776"/>
                        <a:ext cx="2160240" cy="494399"/>
                      </a:xfrm>
                      <a:prstGeom prst="rect">
                        <a:avLst/>
                      </a:prstGeom>
                      <a:noFill/>
                      <a:ln w="254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46" name="Object 21"/>
          <p:cNvGraphicFramePr>
            <a:graphicFrameLocks noChangeAspect="1"/>
          </p:cNvGraphicFramePr>
          <p:nvPr/>
        </p:nvGraphicFramePr>
        <p:xfrm>
          <a:off x="1043608" y="2133600"/>
          <a:ext cx="6829425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8" name="Equation" r:id="rId5" imgW="5181480" imgH="393480" progId="Equation.3">
                  <p:embed/>
                </p:oleObj>
              </mc:Choice>
              <mc:Fallback>
                <p:oleObj name="Equation" r:id="rId5" imgW="5181480" imgH="39348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2133600"/>
                        <a:ext cx="6829425" cy="509588"/>
                      </a:xfrm>
                      <a:prstGeom prst="rect">
                        <a:avLst/>
                      </a:prstGeom>
                      <a:noFill/>
                      <a:ln w="254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عنوان 1"/>
          <p:cNvSpPr>
            <a:spLocks noGrp="1"/>
          </p:cNvSpPr>
          <p:nvPr>
            <p:ph type="title"/>
          </p:nvPr>
        </p:nvSpPr>
        <p:spPr>
          <a:xfrm>
            <a:off x="4572000" y="3789040"/>
            <a:ext cx="4392488" cy="360040"/>
          </a:xfrm>
        </p:spPr>
        <p:txBody>
          <a:bodyPr>
            <a:noAutofit/>
          </a:bodyPr>
          <a:lstStyle/>
          <a:p>
            <a:pPr lvl="0" algn="ctr"/>
            <a:r>
              <a:rPr lang="ar-SA" sz="3000" dirty="0" smtClean="0"/>
              <a:t>حساب الإحداثيات البدائية للنقاط</a:t>
            </a:r>
            <a:endParaRPr lang="en-US" sz="3000" dirty="0"/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مستطيل 11"/>
          <p:cNvSpPr/>
          <p:nvPr/>
        </p:nvSpPr>
        <p:spPr>
          <a:xfrm>
            <a:off x="1043608" y="4293096"/>
            <a:ext cx="71438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000" dirty="0" smtClean="0">
                <a:latin typeface="Constantia" pitchFamily="18" charset="0"/>
              </a:rPr>
              <a:t> Easting = Horizontal Distance * sin (azimuth)</a:t>
            </a:r>
          </a:p>
          <a:p>
            <a:pPr algn="l"/>
            <a:endParaRPr lang="en-US" sz="2000" dirty="0" smtClean="0">
              <a:latin typeface="Constantia" pitchFamily="18" charset="0"/>
            </a:endParaRPr>
          </a:p>
          <a:p>
            <a:pPr algn="l"/>
            <a:r>
              <a:rPr lang="en-US" sz="2000" dirty="0" smtClean="0">
                <a:latin typeface="Constantia" pitchFamily="18" charset="0"/>
              </a:rPr>
              <a:t> Northing =Horizontal Distance * cos (azimuth)</a:t>
            </a:r>
          </a:p>
          <a:p>
            <a:pPr algn="l"/>
            <a:endParaRPr lang="en-US" sz="2000" dirty="0" smtClean="0">
              <a:latin typeface="Constantia" pitchFamily="18" charset="0"/>
            </a:endParaRPr>
          </a:p>
          <a:p>
            <a:pPr algn="l"/>
            <a:r>
              <a:rPr lang="en-US" sz="2000" dirty="0" smtClean="0">
                <a:latin typeface="Constantia" pitchFamily="18" charset="0"/>
              </a:rPr>
              <a:t>Easting = easting B + easting</a:t>
            </a:r>
          </a:p>
          <a:p>
            <a:pPr algn="l"/>
            <a:endParaRPr lang="en-US" sz="2000" dirty="0" smtClean="0">
              <a:latin typeface="Constantia" pitchFamily="18" charset="0"/>
            </a:endParaRPr>
          </a:p>
          <a:p>
            <a:pPr algn="l"/>
            <a:r>
              <a:rPr lang="en-US" sz="2000" dirty="0" smtClean="0">
                <a:latin typeface="Constantia" pitchFamily="18" charset="0"/>
              </a:rPr>
              <a:t>Northing =Northing B + northing    </a:t>
            </a:r>
            <a:endParaRPr lang="en-US" sz="2000" dirty="0">
              <a:latin typeface="Constantia" pitchFamily="18" charset="0"/>
            </a:endParaRPr>
          </a:p>
        </p:txBody>
      </p:sp>
      <p:sp>
        <p:nvSpPr>
          <p:cNvPr id="9" name="مربع نص 8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1619674" y="1700807"/>
          <a:ext cx="6552726" cy="4320481"/>
        </p:xfrm>
        <a:graphic>
          <a:graphicData uri="http://schemas.openxmlformats.org/drawingml/2006/table">
            <a:tbl>
              <a:tblPr/>
              <a:tblGrid>
                <a:gridCol w="2143129"/>
                <a:gridCol w="2232353"/>
                <a:gridCol w="2177244"/>
              </a:tblGrid>
              <a:tr h="39277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Times New Roman"/>
                        </a:rPr>
                        <a:t>Station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</a:rPr>
                        <a:t>Easting ( m )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</a:rPr>
                        <a:t>Northing ( m )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77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latin typeface="Times New Roman"/>
                          <a:ea typeface="Times New Roman"/>
                        </a:rPr>
                        <a:t>157568.4782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latin typeface="Times New Roman"/>
                          <a:ea typeface="Times New Roman"/>
                        </a:rPr>
                        <a:t>104113.769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77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latin typeface="Times New Roman"/>
                          <a:ea typeface="Times New Roman"/>
                        </a:rPr>
                        <a:t>157541.9397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latin typeface="Times New Roman"/>
                          <a:ea typeface="Times New Roman"/>
                        </a:rPr>
                        <a:t>104051.4896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77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latin typeface="Times New Roman"/>
                          <a:ea typeface="Times New Roman"/>
                        </a:rPr>
                        <a:t>157407.9886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latin typeface="Times New Roman"/>
                          <a:ea typeface="Times New Roman"/>
                        </a:rPr>
                        <a:t>104093.8218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77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latin typeface="Times New Roman"/>
                          <a:ea typeface="Times New Roman"/>
                        </a:rPr>
                        <a:t>157284.4528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latin typeface="Times New Roman"/>
                          <a:ea typeface="Times New Roman"/>
                        </a:rPr>
                        <a:t>104090.8689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77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latin typeface="Times New Roman"/>
                          <a:ea typeface="Times New Roman"/>
                        </a:rPr>
                        <a:t>5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latin typeface="Times New Roman"/>
                          <a:ea typeface="Times New Roman"/>
                        </a:rPr>
                        <a:t>157170.1652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latin typeface="Times New Roman"/>
                          <a:ea typeface="Times New Roman"/>
                        </a:rPr>
                        <a:t>104157.0028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77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latin typeface="Times New Roman"/>
                          <a:ea typeface="Times New Roman"/>
                        </a:rPr>
                        <a:t>6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latin typeface="Times New Roman"/>
                          <a:ea typeface="Times New Roman"/>
                        </a:rPr>
                        <a:t>157109.7901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dirty="0">
                          <a:latin typeface="Times New Roman"/>
                          <a:ea typeface="Times New Roman"/>
                        </a:rPr>
                        <a:t>104147.5089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77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latin typeface="Times New Roman"/>
                          <a:ea typeface="Times New Roman"/>
                        </a:rPr>
                        <a:t>7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latin typeface="Times New Roman"/>
                          <a:ea typeface="Times New Roman"/>
                        </a:rPr>
                        <a:t>156957.642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latin typeface="Times New Roman"/>
                          <a:ea typeface="Times New Roman"/>
                        </a:rPr>
                        <a:t>104276.0253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77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latin typeface="Times New Roman"/>
                          <a:ea typeface="Times New Roman"/>
                        </a:rPr>
                        <a:t>8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latin typeface="Times New Roman"/>
                          <a:ea typeface="Times New Roman"/>
                        </a:rPr>
                        <a:t>156869.1981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latin typeface="Times New Roman"/>
                          <a:ea typeface="Times New Roman"/>
                        </a:rPr>
                        <a:t>104238.1567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77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latin typeface="Times New Roman"/>
                          <a:ea typeface="Times New Roman"/>
                        </a:rPr>
                        <a:t>9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latin typeface="Times New Roman"/>
                          <a:ea typeface="Times New Roman"/>
                        </a:rPr>
                        <a:t>156776.8588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latin typeface="Times New Roman"/>
                          <a:ea typeface="Times New Roman"/>
                        </a:rPr>
                        <a:t>104330.8918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77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latin typeface="Times New Roman"/>
                          <a:ea typeface="Times New Roman"/>
                        </a:rPr>
                        <a:t>10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latin typeface="Times New Roman"/>
                          <a:ea typeface="Times New Roman"/>
                        </a:rPr>
                        <a:t>156685.3438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dirty="0">
                          <a:latin typeface="Times New Roman"/>
                          <a:ea typeface="Times New Roman"/>
                        </a:rPr>
                        <a:t>104354.7627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مربع نص 4"/>
          <p:cNvSpPr txBox="1"/>
          <p:nvPr/>
        </p:nvSpPr>
        <p:spPr>
          <a:xfrm>
            <a:off x="2969861" y="982469"/>
            <a:ext cx="36183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dirty="0" smtClean="0"/>
              <a:t>الإحداثيات غير المصححة للمحطات في الميدان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6" name="مربع نص 5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EBDA3\Desktop\New folder (2)\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060848"/>
            <a:ext cx="2089742" cy="2142173"/>
          </a:xfrm>
          <a:prstGeom prst="rect">
            <a:avLst/>
          </a:prstGeom>
          <a:noFill/>
        </p:spPr>
      </p:pic>
      <p:sp>
        <p:nvSpPr>
          <p:cNvPr id="5" name="مربع نص 4"/>
          <p:cNvSpPr txBox="1"/>
          <p:nvPr/>
        </p:nvSpPr>
        <p:spPr>
          <a:xfrm>
            <a:off x="3144434" y="1556792"/>
            <a:ext cx="31420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ADJUST    &amp;    AUTODESK</a:t>
            </a:r>
            <a:endParaRPr lang="en-US" sz="2000" dirty="0"/>
          </a:p>
        </p:txBody>
      </p:sp>
      <p:sp>
        <p:nvSpPr>
          <p:cNvPr id="6" name="عنوان 5"/>
          <p:cNvSpPr>
            <a:spLocks noGrp="1"/>
          </p:cNvSpPr>
          <p:nvPr>
            <p:ph type="title"/>
          </p:nvPr>
        </p:nvSpPr>
        <p:spPr>
          <a:xfrm>
            <a:off x="2972434" y="764704"/>
            <a:ext cx="3528392" cy="636680"/>
          </a:xfrm>
        </p:spPr>
        <p:txBody>
          <a:bodyPr>
            <a:normAutofit/>
          </a:bodyPr>
          <a:lstStyle/>
          <a:p>
            <a:pPr algn="ctr"/>
            <a:r>
              <a:rPr lang="ar-SA" sz="3500" dirty="0" smtClean="0"/>
              <a:t>تصحيح المضلع</a:t>
            </a:r>
            <a:endParaRPr lang="en-US" sz="3500" dirty="0"/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27040" y="2060849"/>
            <a:ext cx="2088232" cy="2146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مربع نص 8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5734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4509120"/>
            <a:ext cx="5480720" cy="234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563888" y="836712"/>
            <a:ext cx="1954560" cy="432048"/>
          </a:xfrm>
        </p:spPr>
        <p:txBody>
          <a:bodyPr>
            <a:noAutofit/>
          </a:bodyPr>
          <a:lstStyle/>
          <a:p>
            <a:pPr lvl="0" algn="ctr"/>
            <a:r>
              <a:rPr lang="ar-SA" sz="3000" b="1" dirty="0" smtClean="0"/>
              <a:t>طريقة التصحيح</a:t>
            </a:r>
            <a:endParaRPr lang="en-US" sz="30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697560" y="1484784"/>
            <a:ext cx="1666528" cy="55741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ar-SA" sz="2000" dirty="0" smtClean="0"/>
              <a:t>تصحيح الإحداثيات</a:t>
            </a:r>
            <a:endParaRPr lang="en-US" sz="2000" dirty="0"/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3347864" y="2742059"/>
          <a:ext cx="26225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0" name="Equation" r:id="rId3" imgW="1091880" imgH="228600" progId="Equation.3">
                  <p:embed/>
                </p:oleObj>
              </mc:Choice>
              <mc:Fallback>
                <p:oleObj name="Equation" r:id="rId3" imgW="109188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7864" y="2742059"/>
                        <a:ext cx="2622550" cy="542925"/>
                      </a:xfrm>
                      <a:prstGeom prst="rect">
                        <a:avLst/>
                      </a:prstGeom>
                      <a:noFill/>
                      <a:ln w="254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19" name="Object 3"/>
          <p:cNvGraphicFramePr>
            <a:graphicFrameLocks noChangeAspect="1"/>
          </p:cNvGraphicFramePr>
          <p:nvPr/>
        </p:nvGraphicFramePr>
        <p:xfrm>
          <a:off x="3779912" y="3510781"/>
          <a:ext cx="1798638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1" name="Equation" r:id="rId5" imgW="749160" imgH="177480" progId="Equation.3">
                  <p:embed/>
                </p:oleObj>
              </mc:Choice>
              <mc:Fallback>
                <p:oleObj name="Equation" r:id="rId5" imgW="749160" imgH="1774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912" y="3510781"/>
                        <a:ext cx="1798638" cy="422275"/>
                      </a:xfrm>
                      <a:prstGeom prst="rect">
                        <a:avLst/>
                      </a:prstGeom>
                      <a:noFill/>
                      <a:ln w="254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مربع نص 5"/>
          <p:cNvSpPr txBox="1"/>
          <p:nvPr/>
        </p:nvSpPr>
        <p:spPr>
          <a:xfrm>
            <a:off x="3851920" y="4350583"/>
            <a:ext cx="4666727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indent="457200" fontAlgn="base">
              <a:spcBef>
                <a:spcPct val="0"/>
              </a:spcBef>
              <a:spcAft>
                <a:spcPct val="0"/>
              </a:spcAft>
            </a:pPr>
            <a:r>
              <a:rPr lang="ar-SA" sz="2000" dirty="0" smtClean="0">
                <a:latin typeface="Constantia" pitchFamily="18" charset="0"/>
                <a:cs typeface="Arial" pitchFamily="34" charset="0"/>
              </a:rPr>
              <a:t>حيث أن :-</a:t>
            </a:r>
            <a:endParaRPr lang="en-US" sz="2000" dirty="0" smtClean="0">
              <a:latin typeface="Constantia" pitchFamily="18" charset="0"/>
              <a:cs typeface="Arial" pitchFamily="34" charset="0"/>
            </a:endParaRPr>
          </a:p>
          <a:p>
            <a:pPr lvl="0" indent="457200" fontAlgn="base">
              <a:spcBef>
                <a:spcPct val="0"/>
              </a:spcBef>
              <a:spcAft>
                <a:spcPct val="0"/>
              </a:spcAft>
            </a:pPr>
            <a:r>
              <a:rPr lang="ar-SA" sz="2000" dirty="0" smtClean="0">
                <a:latin typeface="Constantia" pitchFamily="18" charset="0"/>
                <a:cs typeface="Arial" pitchFamily="34" charset="0"/>
              </a:rPr>
              <a:t>                                                         </a:t>
            </a:r>
            <a:endParaRPr lang="en-US" sz="2000" dirty="0" smtClean="0">
              <a:latin typeface="Constantia" pitchFamily="18" charset="0"/>
              <a:cs typeface="Arial" pitchFamily="34" charset="0"/>
            </a:endParaRPr>
          </a:p>
          <a:p>
            <a:pPr lvl="0" indent="457200" fontAlgn="base">
              <a:spcBef>
                <a:spcPct val="0"/>
              </a:spcBef>
              <a:spcAft>
                <a:spcPct val="0"/>
              </a:spcAft>
            </a:pPr>
            <a:r>
              <a:rPr lang="en-US" sz="2000" i="1" dirty="0" smtClean="0">
                <a:latin typeface="Constantia" pitchFamily="18" charset="0"/>
                <a:cs typeface="Arial" pitchFamily="34" charset="0"/>
              </a:rPr>
              <a:t>X</a:t>
            </a:r>
            <a:r>
              <a:rPr lang="ar-SA" sz="2000" dirty="0" smtClean="0">
                <a:latin typeface="Constantia" pitchFamily="18" charset="0"/>
              </a:rPr>
              <a:t> :</a:t>
            </a:r>
            <a:r>
              <a:rPr lang="ar-SA" sz="2000" i="1" dirty="0" smtClean="0">
                <a:latin typeface="Constantia" pitchFamily="18" charset="0"/>
              </a:rPr>
              <a:t> </a:t>
            </a:r>
            <a:r>
              <a:rPr lang="en-US" sz="2000" dirty="0" smtClean="0">
                <a:latin typeface="Constantia" pitchFamily="18" charset="0"/>
                <a:cs typeface="Arial" pitchFamily="34" charset="0"/>
              </a:rPr>
              <a:t>Unknown matrix </a:t>
            </a:r>
          </a:p>
          <a:p>
            <a:pPr lvl="0" indent="457200" fontAlgn="base">
              <a:spcBef>
                <a:spcPct val="0"/>
              </a:spcBef>
              <a:spcAft>
                <a:spcPct val="0"/>
              </a:spcAft>
            </a:pPr>
            <a:r>
              <a:rPr lang="en-US" sz="2000" i="1" dirty="0" smtClean="0">
                <a:latin typeface="Constantia" pitchFamily="18" charset="0"/>
                <a:cs typeface="Arial" pitchFamily="34" charset="0"/>
              </a:rPr>
              <a:t>J</a:t>
            </a:r>
            <a:r>
              <a:rPr lang="ar-SA" sz="2000" dirty="0" smtClean="0">
                <a:latin typeface="Constantia" pitchFamily="18" charset="0"/>
              </a:rPr>
              <a:t>: </a:t>
            </a:r>
            <a:r>
              <a:rPr lang="en-US" sz="2000" dirty="0" smtClean="0">
                <a:latin typeface="Constantia" pitchFamily="18" charset="0"/>
                <a:cs typeface="Arial" pitchFamily="34" charset="0"/>
              </a:rPr>
              <a:t>Jacobean matrix</a:t>
            </a:r>
            <a:r>
              <a:rPr lang="ar-SA" sz="2000" i="1" dirty="0" smtClean="0">
                <a:latin typeface="Constantia" pitchFamily="18" charset="0"/>
              </a:rPr>
              <a:t> </a:t>
            </a:r>
            <a:endParaRPr lang="ar-SA" sz="2000" dirty="0" smtClean="0">
              <a:latin typeface="Constantia" pitchFamily="18" charset="0"/>
            </a:endParaRPr>
          </a:p>
          <a:p>
            <a:pPr lvl="0" indent="4572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latin typeface="Constantia" pitchFamily="18" charset="0"/>
                <a:cs typeface="Arial" pitchFamily="34" charset="0"/>
              </a:rPr>
              <a:t> difference matrix: </a:t>
            </a:r>
            <a:r>
              <a:rPr lang="en-US" sz="2000" i="1" dirty="0" smtClean="0">
                <a:latin typeface="Constantia" pitchFamily="18" charset="0"/>
                <a:cs typeface="Arial" pitchFamily="34" charset="0"/>
              </a:rPr>
              <a:t>K</a:t>
            </a:r>
          </a:p>
          <a:p>
            <a:pPr lvl="0" indent="4572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latin typeface="Constantia" pitchFamily="18" charset="0"/>
                <a:cs typeface="Arial" pitchFamily="34" charset="0"/>
              </a:rPr>
              <a:t>variance matrix: V </a:t>
            </a:r>
          </a:p>
          <a:p>
            <a:endParaRPr lang="en-US" sz="2000" dirty="0"/>
          </a:p>
        </p:txBody>
      </p:sp>
      <p:sp>
        <p:nvSpPr>
          <p:cNvPr id="7" name="مربع نص 6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عنصر نائب للمحتوى 2"/>
          <p:cNvSpPr txBox="1">
            <a:spLocks/>
          </p:cNvSpPr>
          <p:nvPr/>
        </p:nvSpPr>
        <p:spPr>
          <a:xfrm>
            <a:off x="3347864" y="1988840"/>
            <a:ext cx="2448272" cy="557416"/>
          </a:xfrm>
          <a:prstGeom prst="rect">
            <a:avLst/>
          </a:prstGeom>
        </p:spPr>
        <p:txBody>
          <a:bodyPr vert="horz">
            <a:normAutofit fontScale="92500"/>
          </a:bodyPr>
          <a:lstStyle/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MCS Diwany2 S_U normal." pitchFamily="2" charset="-78"/>
              </a:rPr>
              <a:t>Least square Method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3823906" y="714356"/>
            <a:ext cx="18196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Constantia" pitchFamily="18" charset="0"/>
                <a:cs typeface="MCS Diwany2 S_U normal." pitchFamily="2" charset="-78"/>
              </a:rPr>
              <a:t>Jacobean matrix</a:t>
            </a:r>
            <a:r>
              <a:rPr lang="ar-SA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Constantia" pitchFamily="18" charset="0"/>
                <a:cs typeface="MCS Diwany2 S_U normal." pitchFamily="2" charset="-78"/>
              </a:rPr>
              <a:t> </a:t>
            </a:r>
            <a:endParaRPr lang="ar-SA" dirty="0">
              <a:cs typeface="MCS Diwany2 S_U normal." pitchFamily="2" charset="-78"/>
            </a:endParaRPr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5843" name="Object 3"/>
          <p:cNvGraphicFramePr>
            <a:graphicFrameLocks noChangeAspect="1"/>
          </p:cNvGraphicFramePr>
          <p:nvPr/>
        </p:nvGraphicFramePr>
        <p:xfrm>
          <a:off x="2071670" y="1071546"/>
          <a:ext cx="5027951" cy="25003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7" name="Equation" r:id="rId3" imgW="5194080" imgH="3860640" progId="Equation.3">
                  <p:embed/>
                </p:oleObj>
              </mc:Choice>
              <mc:Fallback>
                <p:oleObj name="Equation" r:id="rId3" imgW="5194080" imgH="3860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1670" y="1071546"/>
                        <a:ext cx="5027951" cy="250032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مربع نص 4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graphicFrame>
        <p:nvGraphicFramePr>
          <p:cNvPr id="6" name="Object 2"/>
          <p:cNvGraphicFramePr>
            <a:graphicFrameLocks noChangeAspect="1"/>
          </p:cNvGraphicFramePr>
          <p:nvPr/>
        </p:nvGraphicFramePr>
        <p:xfrm>
          <a:off x="4357686" y="3643314"/>
          <a:ext cx="931041" cy="260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8" name="Equation" r:id="rId5" imgW="927000" imgH="2590560" progId="Equation.3">
                  <p:embed/>
                </p:oleObj>
              </mc:Choice>
              <mc:Fallback>
                <p:oleObj name="Equation" r:id="rId5" imgW="927000" imgH="259056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7686" y="3643314"/>
                        <a:ext cx="931041" cy="2601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3"/>
          <p:cNvGraphicFramePr>
            <a:graphicFrameLocks noChangeAspect="1"/>
          </p:cNvGraphicFramePr>
          <p:nvPr/>
        </p:nvGraphicFramePr>
        <p:xfrm>
          <a:off x="785786" y="3714752"/>
          <a:ext cx="1500198" cy="25717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9" name="Equation" r:id="rId7" imgW="1269720" imgH="1866600" progId="Equation.3">
                  <p:embed/>
                </p:oleObj>
              </mc:Choice>
              <mc:Fallback>
                <p:oleObj name="Equation" r:id="rId7" imgW="1269720" imgH="18666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786" y="3714752"/>
                        <a:ext cx="1500198" cy="257176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6715140" y="3571876"/>
          <a:ext cx="943477" cy="25130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0" name="Equation" r:id="rId9" imgW="787320" imgH="2095200" progId="Equation.3">
                  <p:embed/>
                </p:oleObj>
              </mc:Choice>
              <mc:Fallback>
                <p:oleObj name="Equation" r:id="rId9" imgW="787320" imgH="20952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15140" y="3571876"/>
                        <a:ext cx="943477" cy="251301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مستطيل 8"/>
          <p:cNvSpPr/>
          <p:nvPr/>
        </p:nvSpPr>
        <p:spPr>
          <a:xfrm>
            <a:off x="6357950" y="6215082"/>
            <a:ext cx="17553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74320" lvl="0" indent="-274320" algn="ctr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en-US" dirty="0" smtClean="0"/>
              <a:t>Variance matrix</a:t>
            </a:r>
            <a:endParaRPr lang="ar-SA" dirty="0"/>
          </a:p>
        </p:txBody>
      </p:sp>
      <p:sp>
        <p:nvSpPr>
          <p:cNvPr id="10" name="مستطيل 9"/>
          <p:cNvSpPr/>
          <p:nvPr/>
        </p:nvSpPr>
        <p:spPr>
          <a:xfrm>
            <a:off x="571472" y="6215082"/>
            <a:ext cx="19279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 smtClean="0"/>
              <a:t>Difference matrix</a:t>
            </a:r>
          </a:p>
        </p:txBody>
      </p:sp>
      <p:sp>
        <p:nvSpPr>
          <p:cNvPr id="11" name="مستطيل 10"/>
          <p:cNvSpPr/>
          <p:nvPr/>
        </p:nvSpPr>
        <p:spPr>
          <a:xfrm>
            <a:off x="3925031" y="6245696"/>
            <a:ext cx="18794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 smtClean="0"/>
              <a:t>Unknown matrix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صر نائب للمحتوى 2"/>
          <p:cNvSpPr txBox="1">
            <a:spLocks/>
          </p:cNvSpPr>
          <p:nvPr/>
        </p:nvSpPr>
        <p:spPr>
          <a:xfrm>
            <a:off x="467544" y="836712"/>
            <a:ext cx="8229600" cy="5616624"/>
          </a:xfrm>
          <a:prstGeom prst="rect">
            <a:avLst/>
          </a:prstGeom>
        </p:spPr>
        <p:txBody>
          <a:bodyPr vert="horz" lIns="0" rIns="18288">
            <a:normAutofit/>
          </a:bodyPr>
          <a:lstStyle/>
          <a:p>
            <a:pPr marL="0" marR="45720" lvl="0" indent="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ar-SA" sz="2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فكرة المشروع</a:t>
            </a:r>
          </a:p>
          <a:p>
            <a:pPr marL="0" marR="45720" lvl="0" indent="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ar-SA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45720" lvl="0" indent="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45720" lvl="0" indent="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ar-S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تشتمل فكرة المشروع على إعادة تصميم وتأهيل للطريق الواصل بين دوار عيصى ومفرق طيبة ، وهو عبارة عن طريق بطول حوالي 1200 متر، والهدف من هذا العمل الوصول الى  تصميم نموذجي لهذا الطريق .</a:t>
            </a:r>
          </a:p>
          <a:p>
            <a:pPr marL="0" marR="45720" lvl="0" indent="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45720" lvl="0" indent="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ar-S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وسيتم ذلك من خلال العمل على التصميم الإنشائي و </a:t>
            </a:r>
            <a:r>
              <a:rPr kumimoji="0" lang="ar-EG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الهندسي</a:t>
            </a:r>
            <a:r>
              <a:rPr kumimoji="0" lang="ar-S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للطريق</a:t>
            </a:r>
            <a:r>
              <a:rPr kumimoji="0" lang="ar-SA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ar-S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حيث</a:t>
            </a:r>
            <a:r>
              <a:rPr kumimoji="0" lang="ar-SA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سيتم </a:t>
            </a:r>
            <a:r>
              <a:rPr kumimoji="0" lang="ar-S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تصميم عرض الطريق والرصفة وطبقة الإسفلت وتصميم المنحنيات وغيرها من مقاييس التحكم في المرور للوصول إلى طريق لا يسبب حوادث وتجنب التغيرات المفاجئة في مواصفات التصميم ، وكما سيتم</a:t>
            </a:r>
            <a:r>
              <a:rPr kumimoji="0" lang="ar-SA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اعداد جداول الكميات لهذا المشروع</a:t>
            </a:r>
            <a:r>
              <a:rPr kumimoji="0" lang="ar-S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, واستخدام البرامج اللازمة للتخطيط ولتصحيح الأخطاء المساحية وحساب</a:t>
            </a:r>
            <a:r>
              <a:rPr kumimoji="0" lang="ar-SA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الكميات </a:t>
            </a:r>
            <a:r>
              <a:rPr kumimoji="0" lang="ar-S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مربع نص 5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1"/>
          <p:cNvSpPr>
            <a:spLocks noChangeArrowheads="1"/>
          </p:cNvSpPr>
          <p:nvPr/>
        </p:nvSpPr>
        <p:spPr bwMode="auto">
          <a:xfrm>
            <a:off x="2771800" y="920914"/>
            <a:ext cx="39604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0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الحل باستخدام </a:t>
            </a: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elative error ellipse </a:t>
            </a:r>
            <a:r>
              <a:rPr kumimoji="0" lang="ar-SA" sz="20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ar-SA" sz="200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صورة 4" descr="D:\university\new of my project\efwe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772816"/>
            <a:ext cx="5328592" cy="43204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مربع نص 3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971600" y="1556794"/>
          <a:ext cx="7344814" cy="4578193"/>
        </p:xfrm>
        <a:graphic>
          <a:graphicData uri="http://schemas.openxmlformats.org/drawingml/2006/table">
            <a:tbl>
              <a:tblPr/>
              <a:tblGrid>
                <a:gridCol w="981747"/>
                <a:gridCol w="1183976"/>
                <a:gridCol w="1164614"/>
                <a:gridCol w="847644"/>
                <a:gridCol w="847644"/>
                <a:gridCol w="773063"/>
                <a:gridCol w="773063"/>
                <a:gridCol w="773063"/>
              </a:tblGrid>
              <a:tr h="288030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 dirty="0">
                          <a:latin typeface="Times New Roman"/>
                          <a:ea typeface="Times New Roman"/>
                        </a:rPr>
                        <a:t>Station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Easting ( m )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Northing ( m )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Std. Dev. Nth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Std. Dev. Est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Su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Sv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t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03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ar-SA" sz="1100">
                          <a:latin typeface="Times New Roman"/>
                          <a:ea typeface="Times New Roman"/>
                        </a:rPr>
                        <a:t>1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157568.477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104113.776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0.0137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0.0145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0.0145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0.0137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169.12°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03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ar-SA" sz="1100">
                          <a:latin typeface="Times New Roman"/>
                          <a:ea typeface="Times New Roman"/>
                        </a:rPr>
                        <a:t>2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157541.935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104051.501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0.0196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0.0228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0.0230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0.0193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163.40°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93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ar-SA" sz="1100">
                          <a:latin typeface="Times New Roman"/>
                          <a:ea typeface="Times New Roman"/>
                        </a:rPr>
                        <a:t>3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157407.994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104093.856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0.0244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0.0357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0.0358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0.0243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175.38°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038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157284.461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104090.940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0.0279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0.0423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0.0423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 dirty="0">
                          <a:latin typeface="Times New Roman"/>
                          <a:ea typeface="Times New Roman"/>
                        </a:rPr>
                        <a:t>0.0278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177.70°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038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157170.205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104157.109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0.0325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0.0434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0.0434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0.0324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2.40°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038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157109.829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104147.637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0.0324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0.0453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0.0454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0.0323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3.82°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038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156957.730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104276.204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0.0329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0.0487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0.0515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0.0283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23.07°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038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156869.290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104238.353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0.0313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0.0418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0.0462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0.0244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30.07°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038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9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156776.955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104331.092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0.0285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0.0317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0.0386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0.0182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40.23°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03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ar-SA" sz="1100">
                          <a:latin typeface="Times New Roman"/>
                          <a:ea typeface="Times New Roman"/>
                        </a:rPr>
                        <a:t>10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156685.438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104354.953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 dirty="0">
                          <a:latin typeface="Times New Roman"/>
                          <a:ea typeface="Times New Roman"/>
                        </a:rPr>
                        <a:t>0.0287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0.0253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0.0366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0.0114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100" dirty="0">
                          <a:latin typeface="Times New Roman"/>
                          <a:ea typeface="Times New Roman"/>
                        </a:rPr>
                        <a:t>49.42°</a:t>
                      </a:r>
                    </a:p>
                  </a:txBody>
                  <a:tcPr marL="64281" marR="6428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3131840" y="908720"/>
            <a:ext cx="3275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dirty="0" smtClean="0"/>
              <a:t>الإحداثيات المصححة للمحطات في الميدان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6" name="مربع نص 5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1763688" y="1484784"/>
          <a:ext cx="5832648" cy="4608511"/>
        </p:xfrm>
        <a:graphic>
          <a:graphicData uri="http://schemas.openxmlformats.org/drawingml/2006/table">
            <a:tbl>
              <a:tblPr/>
              <a:tblGrid>
                <a:gridCol w="2332693"/>
                <a:gridCol w="3499955"/>
              </a:tblGrid>
              <a:tr h="625847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000" b="1" dirty="0">
                          <a:latin typeface="Times New Roman"/>
                          <a:ea typeface="Times New Roman"/>
                          <a:cs typeface="Arial"/>
                        </a:rPr>
                        <a:t>Angular error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000" b="1" dirty="0" smtClean="0">
                          <a:latin typeface="Times New Roman"/>
                          <a:ea typeface="Times New Roman"/>
                          <a:cs typeface="Arial"/>
                        </a:rPr>
                        <a:t>0-00-51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476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Arial"/>
                        </a:rPr>
                        <a:t>Angular error/set</a:t>
                      </a:r>
                      <a:endParaRPr lang="en-US" sz="1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000" b="1" dirty="0" smtClean="0">
                          <a:latin typeface="Times New Roman"/>
                          <a:ea typeface="Times New Roman"/>
                          <a:cs typeface="Arial"/>
                        </a:rPr>
                        <a:t>04</a:t>
                      </a:r>
                      <a:r>
                        <a:rPr lang="ar-SA" sz="1000" b="1" dirty="0" smtClean="0">
                          <a:latin typeface="Times New Roman"/>
                          <a:ea typeface="Times New Roman"/>
                          <a:cs typeface="Arial"/>
                        </a:rPr>
                        <a:t>-</a:t>
                      </a:r>
                      <a:r>
                        <a:rPr lang="en-US" sz="1000" b="1" dirty="0" smtClean="0">
                          <a:latin typeface="Times New Roman"/>
                          <a:ea typeface="Times New Roman"/>
                          <a:cs typeface="Arial"/>
                        </a:rPr>
                        <a:t>00</a:t>
                      </a:r>
                      <a:r>
                        <a:rPr lang="ar-SA" sz="1000" b="1" dirty="0" smtClean="0">
                          <a:latin typeface="Times New Roman"/>
                          <a:ea typeface="Times New Roman"/>
                          <a:cs typeface="Arial"/>
                        </a:rPr>
                        <a:t>-</a:t>
                      </a:r>
                      <a:r>
                        <a:rPr lang="en-US" sz="1000" b="1" dirty="0" smtClean="0">
                          <a:latin typeface="Times New Roman"/>
                          <a:ea typeface="Times New Roman"/>
                          <a:cs typeface="Arial"/>
                        </a:rPr>
                        <a:t>00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476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Arial"/>
                        </a:rPr>
                        <a:t>Error North</a:t>
                      </a:r>
                      <a:endParaRPr lang="en-US" sz="1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000" b="1" dirty="0">
                          <a:latin typeface="Times New Roman"/>
                          <a:ea typeface="Times New Roman"/>
                          <a:cs typeface="Arial"/>
                        </a:rPr>
                        <a:t>0.1898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476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Arial"/>
                        </a:rPr>
                        <a:t>Error East</a:t>
                      </a:r>
                      <a:endParaRPr lang="en-US" sz="1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000" b="1" dirty="0">
                          <a:latin typeface="Times New Roman"/>
                          <a:ea typeface="Times New Roman"/>
                          <a:cs typeface="Arial"/>
                        </a:rPr>
                        <a:t>0.1173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476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Arial"/>
                        </a:rPr>
                        <a:t>Absolute error</a:t>
                      </a:r>
                      <a:endParaRPr lang="en-US" sz="1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000" b="1" dirty="0" smtClean="0">
                          <a:latin typeface="Times New Roman"/>
                          <a:ea typeface="Times New Roman"/>
                          <a:cs typeface="Arial"/>
                        </a:rPr>
                        <a:t>0.2231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476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Arial"/>
                        </a:rPr>
                        <a:t>Error Direction</a:t>
                      </a:r>
                      <a:endParaRPr lang="en-US" sz="1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Arial"/>
                        </a:rPr>
                        <a:t>N 31-43-02 E</a:t>
                      </a:r>
                      <a:endParaRPr lang="en-US" sz="1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476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Arial"/>
                        </a:rPr>
                        <a:t>Perimeter</a:t>
                      </a:r>
                      <a:endParaRPr lang="en-US" sz="1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Arial"/>
                        </a:rPr>
                        <a:t>1219.7200</a:t>
                      </a:r>
                      <a:endParaRPr lang="en-US" sz="1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476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Arial"/>
                        </a:rPr>
                        <a:t>Precision</a:t>
                      </a:r>
                      <a:endParaRPr lang="en-US" sz="1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Arial"/>
                        </a:rPr>
                        <a:t>1 in 5466.6398</a:t>
                      </a:r>
                      <a:endParaRPr lang="en-US" sz="1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476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Arial"/>
                        </a:rPr>
                        <a:t>Number of sides</a:t>
                      </a:r>
                      <a:endParaRPr lang="en-US" sz="1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Arial"/>
                        </a:rPr>
                        <a:t>11</a:t>
                      </a:r>
                      <a:endParaRPr lang="en-US" sz="1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476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Arial"/>
                        </a:rPr>
                        <a:t>Total # of Unknown Points</a:t>
                      </a:r>
                      <a:endParaRPr lang="en-US" sz="1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Arial"/>
                        </a:rPr>
                        <a:t>10</a:t>
                      </a:r>
                      <a:endParaRPr lang="en-US" sz="1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476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Arial"/>
                        </a:rPr>
                        <a:t>Total # of Points</a:t>
                      </a:r>
                      <a:endParaRPr lang="en-US" sz="1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Arial"/>
                        </a:rPr>
                        <a:t>14</a:t>
                      </a:r>
                      <a:endParaRPr lang="en-US" sz="1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476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Arial"/>
                        </a:rPr>
                        <a:t>Degrees of Freedom</a:t>
                      </a:r>
                      <a:endParaRPr lang="en-US" sz="1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Arial"/>
                        </a:rPr>
                        <a:t>4</a:t>
                      </a:r>
                      <a:endParaRPr lang="en-US" sz="1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476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000" b="1" dirty="0">
                          <a:latin typeface="Times New Roman"/>
                          <a:ea typeface="Times New Roman"/>
                          <a:cs typeface="Arial"/>
                        </a:rPr>
                        <a:t>Number  of Iterations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Arial"/>
                        </a:rPr>
                        <a:t>2</a:t>
                      </a:r>
                      <a:endParaRPr lang="en-US" sz="1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952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Arial"/>
                        </a:rPr>
                        <a:t>Standard Deviation of Unit Weight</a:t>
                      </a:r>
                      <a:endParaRPr lang="en-US" sz="1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000" b="1" dirty="0">
                          <a:latin typeface="Times New Roman"/>
                          <a:ea typeface="Times New Roman"/>
                          <a:cs typeface="Arial"/>
                        </a:rPr>
                        <a:t>3.94150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771800" y="807676"/>
            <a:ext cx="3456384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657600" algn="l"/>
              </a:tabLst>
            </a:pP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قيم الأخطاء الناتجة من تصحيح المضلع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657600" algn="l"/>
              </a:tabLst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2771800" y="6279703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Semi-Axes are at 95% Confidence Level</a:t>
            </a:r>
            <a:endParaRPr lang="en-US" sz="1400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1000" dirty="0"/>
          </a:p>
        </p:txBody>
      </p:sp>
      <p:sp>
        <p:nvSpPr>
          <p:cNvPr id="5" name="مربع نص 4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923928" y="980728"/>
            <a:ext cx="5040560" cy="492664"/>
          </a:xfrm>
        </p:spPr>
        <p:txBody>
          <a:bodyPr>
            <a:normAutofit/>
          </a:bodyPr>
          <a:lstStyle/>
          <a:p>
            <a:pPr algn="ctr"/>
            <a:r>
              <a:rPr lang="ar-SA" sz="2500" b="1" dirty="0" smtClean="0"/>
              <a:t>العوامل التي تتحكم في تصميم وتخطيط الطريق </a:t>
            </a:r>
            <a:endParaRPr lang="en-US" sz="25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ar-SA" sz="2000" dirty="0" smtClean="0"/>
              <a:t>النقاط الحاكمة .</a:t>
            </a:r>
          </a:p>
          <a:p>
            <a:pPr>
              <a:buFont typeface="Wingdings" pitchFamily="2" charset="2"/>
              <a:buChar char="Ø"/>
            </a:pPr>
            <a:endParaRPr lang="en-US" sz="2000" dirty="0" smtClean="0"/>
          </a:p>
          <a:p>
            <a:pPr>
              <a:buFont typeface="Wingdings" pitchFamily="2" charset="2"/>
              <a:buChar char="Ø"/>
            </a:pPr>
            <a:r>
              <a:rPr lang="ar-SA" sz="2000" dirty="0" smtClean="0"/>
              <a:t>التصميم الهندسي للطريق .</a:t>
            </a:r>
          </a:p>
          <a:p>
            <a:pPr>
              <a:buFont typeface="Wingdings" pitchFamily="2" charset="2"/>
              <a:buChar char="Ø"/>
            </a:pPr>
            <a:endParaRPr lang="en-US" sz="2000" dirty="0" smtClean="0"/>
          </a:p>
          <a:p>
            <a:pPr>
              <a:buFont typeface="Wingdings" pitchFamily="2" charset="2"/>
              <a:buChar char="Ø"/>
            </a:pPr>
            <a:r>
              <a:rPr lang="ar-SA" sz="2000" dirty="0" smtClean="0"/>
              <a:t>التكلفة .</a:t>
            </a:r>
          </a:p>
          <a:p>
            <a:pPr>
              <a:buFont typeface="Wingdings" pitchFamily="2" charset="2"/>
              <a:buChar char="Ø"/>
            </a:pPr>
            <a:endParaRPr lang="en-US" sz="2000" dirty="0" smtClean="0"/>
          </a:p>
          <a:p>
            <a:pPr>
              <a:buFont typeface="Wingdings" pitchFamily="2" charset="2"/>
              <a:buChar char="Ø"/>
            </a:pPr>
            <a:r>
              <a:rPr lang="ar-SA" sz="2000" dirty="0" smtClean="0"/>
              <a:t>حجم المرور .</a:t>
            </a:r>
            <a:endParaRPr lang="en-US" sz="2000" dirty="0" smtClean="0"/>
          </a:p>
          <a:p>
            <a:pPr>
              <a:buFont typeface="Wingdings" pitchFamily="2" charset="2"/>
              <a:buChar char="Ø"/>
            </a:pPr>
            <a:endParaRPr lang="en-US" sz="2000" dirty="0"/>
          </a:p>
        </p:txBody>
      </p:sp>
      <p:sp>
        <p:nvSpPr>
          <p:cNvPr id="4" name="مربع نص 3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576064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ar-SA" b="1" dirty="0" smtClean="0">
                <a:solidFill>
                  <a:schemeClr val="accent2">
                    <a:lumMod val="75000"/>
                  </a:schemeClr>
                </a:solidFill>
              </a:rPr>
              <a:t>الأعمال المساحية لمسار الطريق</a:t>
            </a:r>
          </a:p>
          <a:p>
            <a:pPr>
              <a:buNone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ar-SA" dirty="0" smtClean="0"/>
              <a:t> </a:t>
            </a:r>
            <a:r>
              <a:rPr lang="ar-SA" sz="2000" dirty="0" smtClean="0"/>
              <a:t>دراسة الخرائط .</a:t>
            </a:r>
          </a:p>
          <a:p>
            <a:pPr lvl="0">
              <a:buFont typeface="Wingdings" pitchFamily="2" charset="2"/>
              <a:buChar char="Ø"/>
            </a:pPr>
            <a:endParaRPr lang="en-US" sz="2000" dirty="0" smtClean="0"/>
          </a:p>
          <a:p>
            <a:pPr lvl="0">
              <a:buFont typeface="Wingdings" pitchFamily="2" charset="2"/>
              <a:buChar char="Ø"/>
            </a:pPr>
            <a:r>
              <a:rPr lang="ar-SA" sz="2000" dirty="0" smtClean="0"/>
              <a:t>المساحة الاستطلاعية .</a:t>
            </a:r>
          </a:p>
          <a:p>
            <a:pPr lvl="0">
              <a:buFont typeface="Wingdings" pitchFamily="2" charset="2"/>
              <a:buChar char="Ø"/>
            </a:pPr>
            <a:endParaRPr lang="en-US" sz="2000" dirty="0" smtClean="0"/>
          </a:p>
          <a:p>
            <a:pPr lvl="0">
              <a:buFont typeface="Wingdings" pitchFamily="2" charset="2"/>
              <a:buChar char="Ø"/>
            </a:pPr>
            <a:r>
              <a:rPr lang="ar-SA" sz="2000" dirty="0" smtClean="0"/>
              <a:t>المسح الابتدائي .</a:t>
            </a:r>
          </a:p>
          <a:p>
            <a:pPr lvl="0">
              <a:buFont typeface="Wingdings" pitchFamily="2" charset="2"/>
              <a:buChar char="Ø"/>
            </a:pPr>
            <a:endParaRPr lang="en-US" sz="2000" dirty="0" smtClean="0"/>
          </a:p>
          <a:p>
            <a:pPr lvl="0">
              <a:buFont typeface="Wingdings" pitchFamily="2" charset="2"/>
              <a:buChar char="Ø"/>
            </a:pPr>
            <a:r>
              <a:rPr lang="ar-SA" sz="2000" dirty="0" smtClean="0"/>
              <a:t>المساحة التفصيلية .</a:t>
            </a:r>
          </a:p>
          <a:p>
            <a:pPr lvl="0">
              <a:buFont typeface="Wingdings" pitchFamily="2" charset="2"/>
              <a:buChar char="Ø"/>
            </a:pPr>
            <a:endParaRPr lang="en-US" sz="2000" dirty="0" smtClean="0"/>
          </a:p>
          <a:p>
            <a:pPr lvl="0">
              <a:buFont typeface="Wingdings" pitchFamily="2" charset="2"/>
              <a:buChar char="Ø"/>
            </a:pPr>
            <a:r>
              <a:rPr lang="ar-SA" sz="2000" dirty="0" smtClean="0"/>
              <a:t>الأعمال المساحية النهائية (</a:t>
            </a:r>
            <a:r>
              <a:rPr lang="en-US" sz="2000" dirty="0" smtClean="0"/>
              <a:t>Final survey</a:t>
            </a:r>
            <a:r>
              <a:rPr lang="ar-SA" sz="2000" dirty="0" smtClean="0"/>
              <a:t>) .</a:t>
            </a:r>
          </a:p>
          <a:p>
            <a:pPr lvl="0">
              <a:buFont typeface="Wingdings" pitchFamily="2" charset="2"/>
              <a:buChar char="Ø"/>
            </a:pPr>
            <a:endParaRPr lang="en-US" sz="2000" dirty="0" smtClean="0"/>
          </a:p>
          <a:p>
            <a:pPr lvl="0">
              <a:buFont typeface="Wingdings" pitchFamily="2" charset="2"/>
              <a:buChar char="Ø"/>
            </a:pPr>
            <a:r>
              <a:rPr lang="ar-SA" sz="2000" dirty="0" smtClean="0"/>
              <a:t>مرحلة المسح </a:t>
            </a:r>
            <a:r>
              <a:rPr lang="ar-SA" sz="2000" dirty="0" err="1" smtClean="0"/>
              <a:t>التثبيتي</a:t>
            </a:r>
            <a:r>
              <a:rPr lang="en-US" sz="2000" dirty="0" smtClean="0"/>
              <a:t>Location  survey) </a:t>
            </a:r>
            <a:r>
              <a:rPr lang="ar-SA" sz="2000" dirty="0" smtClean="0"/>
              <a:t>) .</a:t>
            </a:r>
          </a:p>
          <a:p>
            <a:pPr lvl="0">
              <a:buFont typeface="Wingdings" pitchFamily="2" charset="2"/>
              <a:buChar char="Ø"/>
            </a:pPr>
            <a:endParaRPr lang="en-US" sz="2000" dirty="0" smtClean="0"/>
          </a:p>
          <a:p>
            <a:pPr lvl="0">
              <a:buFont typeface="Wingdings" pitchFamily="2" charset="2"/>
              <a:buChar char="Ø"/>
            </a:pPr>
            <a:r>
              <a:rPr lang="ar-SA" sz="2000" dirty="0" smtClean="0"/>
              <a:t>مرحلة المسح الإنشائي (</a:t>
            </a:r>
            <a:r>
              <a:rPr lang="en-US" sz="2000" dirty="0" smtClean="0"/>
              <a:t>Construction survey</a:t>
            </a:r>
            <a:r>
              <a:rPr lang="ar-SA" sz="2000" dirty="0" smtClean="0"/>
              <a:t>) .</a:t>
            </a:r>
            <a:endParaRPr lang="en-US" sz="2000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مربع نص 3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755576" y="1254093"/>
            <a:ext cx="7848872" cy="4016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3725" algn="l"/>
              </a:tabLst>
            </a:pPr>
            <a:r>
              <a:rPr kumimoji="0" lang="ar-SA" sz="25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أنواع التقاطعات المرورية</a:t>
            </a:r>
            <a:endParaRPr kumimoji="0" lang="en-US" sz="25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3725" algn="l"/>
              </a:tabLst>
            </a:pPr>
            <a:r>
              <a:rPr kumimoji="0" lang="ar-SA" sz="2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3725" algn="l"/>
              </a:tabLst>
            </a:pPr>
            <a:endParaRPr kumimoji="0" lang="ar-SA" sz="2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3725" algn="l"/>
              </a:tabLst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bg2">
                  <a:lumMod val="50000"/>
                </a:schemeClr>
              </a:buClr>
              <a:buSzTx/>
              <a:buFont typeface="Wingdings" pitchFamily="2" charset="2"/>
              <a:buChar char="Ø"/>
              <a:tabLst>
                <a:tab pos="593725" algn="l"/>
              </a:tabLst>
            </a:pP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تقاطعات على نفس المستوي </a:t>
            </a:r>
            <a:r>
              <a:rPr kumimoji="0" lang="ar-JO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ar-S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bg2">
                  <a:lumMod val="50000"/>
                </a:schemeClr>
              </a:buClr>
              <a:buSzTx/>
              <a:buFont typeface="Wingdings" pitchFamily="2" charset="2"/>
              <a:buChar char="Ø"/>
              <a:tabLst>
                <a:tab pos="593725" algn="l"/>
              </a:tabLst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bg2">
                  <a:lumMod val="50000"/>
                </a:schemeClr>
              </a:buClr>
              <a:buSzTx/>
              <a:tabLst>
                <a:tab pos="593725" algn="l"/>
              </a:tabLst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bg2">
                  <a:lumMod val="50000"/>
                </a:schemeClr>
              </a:buClr>
              <a:buSzTx/>
              <a:buFont typeface="Wingdings" pitchFamily="2" charset="2"/>
              <a:buChar char="Ø"/>
              <a:tabLst>
                <a:tab pos="593725" algn="l"/>
              </a:tabLst>
            </a:pP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تقاطعات بمستويين أو أكثر </a:t>
            </a:r>
            <a:r>
              <a:rPr kumimoji="0" lang="ar-JO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bg2">
                  <a:lumMod val="50000"/>
                </a:schemeClr>
              </a:buClr>
              <a:buSzTx/>
              <a:buFont typeface="Wingdings" pitchFamily="2" charset="2"/>
              <a:buChar char="Ø"/>
              <a:tabLst>
                <a:tab pos="593725" algn="l"/>
              </a:tabLst>
            </a:pPr>
            <a:endParaRPr kumimoji="0" lang="ar-S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bg2">
                  <a:lumMod val="50000"/>
                </a:schemeClr>
              </a:buClr>
              <a:buSzTx/>
              <a:buFont typeface="Wingdings" pitchFamily="2" charset="2"/>
              <a:buChar char="Ø"/>
              <a:tabLst>
                <a:tab pos="593725" algn="l"/>
              </a:tabLst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bg2">
                  <a:lumMod val="50000"/>
                </a:schemeClr>
              </a:buClr>
              <a:buSzTx/>
              <a:buFont typeface="Wingdings" pitchFamily="2" charset="2"/>
              <a:buChar char="Ø"/>
              <a:tabLst>
                <a:tab pos="593725" algn="l"/>
              </a:tabLst>
            </a:pP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خليط من كلا النوعين (بحيث يكون جزء على نفس المستوي والجزء الأخر بمستويين</a:t>
            </a:r>
            <a:r>
              <a:rPr kumimoji="0" lang="ar-JO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bg2">
                  <a:lumMod val="50000"/>
                </a:schemeClr>
              </a:buClr>
              <a:buSzTx/>
              <a:buFont typeface="Wingdings" pitchFamily="2" charset="2"/>
              <a:buChar char="Ø"/>
              <a:tabLst>
                <a:tab pos="593725" algn="l"/>
              </a:tabLst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مربع نص 2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1"/>
          <p:cNvSpPr>
            <a:spLocks noChangeArrowheads="1"/>
          </p:cNvSpPr>
          <p:nvPr/>
        </p:nvSpPr>
        <p:spPr bwMode="auto">
          <a:xfrm>
            <a:off x="3131840" y="791706"/>
            <a:ext cx="2880320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5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الحركات على التقاطعات </a:t>
            </a:r>
            <a:endParaRPr kumimoji="0" lang="ar-SA" sz="25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58" name="Rectangle 2"/>
          <p:cNvSpPr>
            <a:spLocks noChangeArrowheads="1"/>
          </p:cNvSpPr>
          <p:nvPr/>
        </p:nvSpPr>
        <p:spPr bwMode="auto">
          <a:xfrm>
            <a:off x="5364088" y="4422591"/>
            <a:ext cx="356388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593725" algn="l"/>
              </a:tabLst>
            </a:pP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الانفراج أو الخروج (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Diverging</a:t>
            </a: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</a:p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593725" algn="l"/>
              </a:tabLst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593725" algn="l"/>
              </a:tabLst>
            </a:pP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الاندماج أو الدخول (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Merging</a:t>
            </a: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593725" algn="l"/>
              </a:tabLst>
            </a:pPr>
            <a:endParaRPr lang="ar-SA" sz="20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Font typeface="Wingdings" pitchFamily="2" charset="2"/>
              <a:buChar char="Ø"/>
              <a:tabLst>
                <a:tab pos="593725" algn="l"/>
              </a:tabLst>
            </a:pPr>
            <a:r>
              <a:rPr lang="ar-SA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التقاطع 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(Crossing)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593725" algn="l"/>
              </a:tabLst>
            </a:pPr>
            <a:endParaRPr kumimoji="0" lang="ar-S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593725" algn="l"/>
              </a:tabLst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صورة 5"/>
          <p:cNvPicPr/>
          <p:nvPr/>
        </p:nvPicPr>
        <p:blipFill>
          <a:blip r:embed="rId2" cstate="print">
            <a:lum bright="-100000" contrast="46000"/>
          </a:blip>
          <a:srcRect/>
          <a:stretch>
            <a:fillRect/>
          </a:stretch>
        </p:blipFill>
        <p:spPr bwMode="auto">
          <a:xfrm>
            <a:off x="5292080" y="1518138"/>
            <a:ext cx="3528392" cy="27749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صورة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356992"/>
            <a:ext cx="3600400" cy="26890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مربع نص 8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475656" y="6165304"/>
            <a:ext cx="21259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Font typeface="Wingdings" pitchFamily="2" charset="2"/>
              <a:buChar char="Ø"/>
              <a:tabLst>
                <a:tab pos="593725" algn="l"/>
              </a:tabLst>
            </a:pPr>
            <a:r>
              <a:rPr lang="ar-SA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التبادل (</a:t>
            </a: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Interchange</a:t>
            </a:r>
            <a:r>
              <a:rPr lang="ar-SA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lang="en-US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1"/>
          <p:cNvSpPr>
            <a:spLocks noChangeArrowheads="1"/>
          </p:cNvSpPr>
          <p:nvPr/>
        </p:nvSpPr>
        <p:spPr bwMode="auto">
          <a:xfrm>
            <a:off x="5940152" y="908720"/>
            <a:ext cx="2592288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5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عوامل اختيار التقاطع</a:t>
            </a:r>
            <a:endParaRPr kumimoji="0" lang="ar-SA" sz="25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2555776" y="1628800"/>
            <a:ext cx="6048672" cy="4749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593725" algn="l"/>
              </a:tabLst>
            </a:pP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طبيعة حركة المركبات على التقاطع ودورانها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593725" algn="l"/>
              </a:tabLst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593725" algn="l"/>
              </a:tabLst>
            </a:pP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حجم المرور على اذرع التقاطع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593725" algn="l"/>
              </a:tabLst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593725" algn="l"/>
              </a:tabLst>
            </a:pP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حركة المشاة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593725" algn="l"/>
              </a:tabLst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593725" algn="l"/>
              </a:tabLst>
            </a:pP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مكونات المرور على الأذرع ونسبة الشاحنات فيها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593725" algn="l"/>
              </a:tabLst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593725" algn="l"/>
              </a:tabLst>
            </a:pP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طبوغرافية الأرض .</a:t>
            </a: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593725" algn="l"/>
              </a:tabLst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593725" algn="l"/>
              </a:tabLst>
            </a:pP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النواحي الاقتصادية وتكاليف الإنشاء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593725" algn="l"/>
              </a:tabLst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593725" algn="l"/>
              </a:tabLst>
            </a:pP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المحاذاة الأفقية وزاوية التقاطع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593725" algn="l"/>
              </a:tabLst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593725" algn="l"/>
              </a:tabLst>
            </a:pP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مسافة الرؤية المتوفرة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ar-S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مربع نص 3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>
            <a:spLocks noChangeArrowheads="1"/>
          </p:cNvSpPr>
          <p:nvPr/>
        </p:nvSpPr>
        <p:spPr bwMode="auto">
          <a:xfrm>
            <a:off x="1259632" y="960984"/>
            <a:ext cx="7416824" cy="4324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1825" algn="l"/>
              </a:tabLst>
            </a:pPr>
            <a:r>
              <a:rPr kumimoji="0" lang="ar-SA" sz="25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الهدف من دراسة حجم المرور </a:t>
            </a:r>
          </a:p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1825" algn="l"/>
              </a:tabLst>
            </a:pPr>
            <a:endParaRPr lang="ar-SA" sz="25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Tx/>
              <a:buNone/>
              <a:tabLst>
                <a:tab pos="631825" algn="l"/>
              </a:tabLst>
            </a:pPr>
            <a:endParaRPr lang="ar-SA" sz="25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631825" algn="l"/>
              </a:tabLst>
            </a:pP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631825" algn="l"/>
              </a:tabLst>
            </a:pP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العمل على إعادة تصميم الطريق بناء على أسس صحيحة ومعتمدة .</a:t>
            </a:r>
          </a:p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631825" algn="l"/>
              </a:tabLst>
            </a:pPr>
            <a:endParaRPr kumimoji="0" lang="ar-S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631825" algn="l"/>
              </a:tabLst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631825" algn="l"/>
              </a:tabLst>
            </a:pP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حساب الحجم المروري الحالي  والمتوقع في المستقبل .</a:t>
            </a: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631825" algn="l"/>
              </a:tabLst>
            </a:pPr>
            <a:endParaRPr kumimoji="0" lang="ar-S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tabLst>
                <a:tab pos="631825" algn="l"/>
              </a:tabLst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631825" algn="l"/>
              </a:tabLst>
            </a:pP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معرفة عدد المركبات في ظروف وأوقات مختلفة وذلك لوجود مجموعة من المباني تسبب حجم مروري عالي مثل :- (المساجد وصالات الأفراح والمدارس) .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1825" algn="l"/>
              </a:tabLst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مربع نص 2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28596" y="2428868"/>
            <a:ext cx="8501122" cy="2500330"/>
          </a:xfrm>
        </p:spPr>
        <p:txBody>
          <a:bodyPr>
            <a:normAutofit fontScale="90000"/>
          </a:bodyPr>
          <a:lstStyle/>
          <a:p>
            <a:pPr algn="r"/>
            <a:r>
              <a:rPr lang="ar-SA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حيث يعرف بأنه عملية تحديد الأبعاد الهندسية وترتيب عناصر الطريق</a:t>
            </a:r>
            <a:br>
              <a:rPr lang="ar-SA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ar-SA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ar-SA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ar-SA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مثل مسار الطريق والمنحنيات الأفقية والراسية ومسافات الرؤية </a:t>
            </a:r>
            <a:br>
              <a:rPr lang="ar-SA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ar-SA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ar-SA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ar-SA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وعرض الطريق والانحدارات وغيرها من الأمور الهندسية .</a:t>
            </a:r>
            <a:br>
              <a:rPr lang="ar-SA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3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4714876" y="1214422"/>
            <a:ext cx="41434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3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التصميم الهندسي للطريق</a:t>
            </a:r>
            <a:endParaRPr lang="en-US" sz="3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وان فرعي 2"/>
          <p:cNvSpPr txBox="1">
            <a:spLocks/>
          </p:cNvSpPr>
          <p:nvPr/>
        </p:nvSpPr>
        <p:spPr>
          <a:xfrm>
            <a:off x="4283968" y="908720"/>
            <a:ext cx="4536504" cy="5688632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274320" marR="0" lvl="0" indent="-27432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ar-SA" sz="2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موقع ومنطقة المشروع</a:t>
            </a:r>
          </a:p>
          <a:p>
            <a:pPr marL="274320" marR="0" lvl="0" indent="-27432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lvl="0" indent="-274320" algn="just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kumimoji="0" lang="ar-S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يقع المشروع </a:t>
            </a:r>
            <a:r>
              <a:rPr lang="ar-SA" sz="2000" dirty="0" smtClean="0"/>
              <a:t>في منطقة عيصى في </a:t>
            </a:r>
            <a:r>
              <a:rPr kumimoji="0" lang="ar-S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مدينة الخليل جنوب فلسطين , ويصل الطريق ما بين دوار عيصى ومفرق مدينة طيبة الترفيهية .</a:t>
            </a:r>
          </a:p>
          <a:p>
            <a:pPr marL="274320" lvl="0" indent="-274320" algn="just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ar-S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ويعد هذا المشروع استكمالا للعمل الذي قامت به بلدية الخليل و مجموعة من الطلاب من تخصص هندسة المساحة والجيومتكس , حيث يربط المشروع ما بين العمل الذي قامت به بلدية الخليل والذي يصل من مفرق</a:t>
            </a:r>
            <a:r>
              <a:rPr kumimoji="0" lang="ar-SA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المدرسة الشرعية </a:t>
            </a:r>
            <a:r>
              <a:rPr kumimoji="0" lang="ar-S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الى دوار عيصى والعمل الذي قامت  به مجموعة الطلاب والذي يصل من مفرق طيبة الى</a:t>
            </a:r>
            <a:r>
              <a:rPr kumimoji="0" lang="ar-SA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وادي لوزة </a:t>
            </a:r>
            <a:r>
              <a:rPr kumimoji="0" lang="ar-S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274320" marR="0" lvl="0" indent="-27432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ar-S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lang="ar-SA" sz="2000" dirty="0" smtClean="0"/>
              <a:t>وهو </a:t>
            </a:r>
            <a:r>
              <a:rPr kumimoji="0" lang="ar-S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يمر من خلال احياء عامة وخاصة ومجموعة من المدارس والمساجد والشركات</a:t>
            </a:r>
            <a:r>
              <a:rPr kumimoji="0" lang="ar-SA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والمصانع</a:t>
            </a:r>
            <a:r>
              <a:rPr kumimoji="0" lang="ar-S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, ويصل الى ضواحي اخرى في مدينة الخليل .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2" descr="C:\Users\abu-ameer\Desktop\defefe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80728"/>
            <a:ext cx="3744416" cy="55713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71472" y="1857364"/>
            <a:ext cx="8001056" cy="4500594"/>
          </a:xfrm>
        </p:spPr>
        <p:txBody>
          <a:bodyPr>
            <a:noAutofit/>
          </a:bodyPr>
          <a:lstStyle/>
          <a:p>
            <a:pPr algn="r" rtl="1"/>
            <a: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1- تركيب المرور (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Character of Traffic</a:t>
            </a:r>
            <a: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.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2-  حجم المرور 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(Traffic volume)  </a:t>
            </a:r>
            <a: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3- السرعة التصميمية 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Design speed) </a:t>
            </a:r>
            <a: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.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4- الأرصفة (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Sidewalks</a:t>
            </a:r>
            <a: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.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5- عرض الحارة (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lane width</a:t>
            </a:r>
            <a: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.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6- الميول الطولية .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7- الميول العرضية .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5072066" y="1142985"/>
            <a:ext cx="342902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25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أسس عملية  التصميم</a:t>
            </a:r>
            <a:endParaRPr lang="en-US" sz="25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4348" y="928670"/>
            <a:ext cx="8143932" cy="5143536"/>
          </a:xfrm>
        </p:spPr>
        <p:txBody>
          <a:bodyPr>
            <a:noAutofit/>
          </a:bodyPr>
          <a:lstStyle/>
          <a:p>
            <a:pPr algn="r" rtl="1">
              <a:buClr>
                <a:schemeClr val="accent2">
                  <a:lumMod val="75000"/>
                </a:schemeClr>
              </a:buClr>
            </a:pPr>
            <a:r>
              <a:rPr lang="ar-SA" sz="25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مراحل عملية التصميم الهندسي</a:t>
            </a:r>
            <a:r>
              <a:rPr lang="ar-SA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ar-SA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ar-SA" sz="2000" dirty="0" smtClean="0">
                <a:solidFill>
                  <a:schemeClr val="tx1"/>
                </a:solidFill>
              </a:rPr>
              <a:t/>
            </a:r>
            <a:br>
              <a:rPr lang="ar-SA" sz="2000" dirty="0" smtClean="0">
                <a:solidFill>
                  <a:schemeClr val="tx1"/>
                </a:solidFill>
              </a:rPr>
            </a:br>
            <a:r>
              <a:rPr lang="ar-SA" sz="2000" dirty="0" smtClean="0">
                <a:solidFill>
                  <a:schemeClr val="tx1"/>
                </a:solidFill>
              </a:rPr>
              <a:t/>
            </a:r>
            <a:br>
              <a:rPr lang="ar-SA" sz="2000" dirty="0" smtClean="0">
                <a:solidFill>
                  <a:schemeClr val="tx1"/>
                </a:solidFill>
              </a:rPr>
            </a:br>
            <a:r>
              <a:rPr lang="ar-SA" sz="2000" dirty="0" smtClean="0">
                <a:solidFill>
                  <a:schemeClr val="tx1"/>
                </a:solidFill>
              </a:rPr>
              <a:t/>
            </a:r>
            <a:br>
              <a:rPr lang="ar-SA" sz="2000" dirty="0" smtClean="0">
                <a:solidFill>
                  <a:schemeClr val="tx1"/>
                </a:solidFill>
              </a:rPr>
            </a:br>
            <a:r>
              <a:rPr lang="ar-SA" sz="2000" dirty="0" smtClean="0">
                <a:solidFill>
                  <a:schemeClr val="tx1"/>
                </a:solidFill>
              </a:rPr>
              <a:t/>
            </a:r>
            <a:br>
              <a:rPr lang="ar-SA" sz="2000" dirty="0" smtClean="0">
                <a:solidFill>
                  <a:schemeClr val="tx1"/>
                </a:solidFill>
              </a:rPr>
            </a:br>
            <a:r>
              <a:rPr lang="ar-SA" sz="2000" dirty="0" smtClean="0">
                <a:solidFill>
                  <a:schemeClr val="tx1"/>
                </a:solidFill>
              </a:rPr>
              <a:t> </a:t>
            </a:r>
            <a:r>
              <a:rPr lang="en-US" sz="2000" dirty="0" smtClean="0">
                <a:solidFill>
                  <a:schemeClr val="tx1"/>
                </a:solidFill>
              </a:rPr>
              <a:t/>
            </a:r>
            <a:br>
              <a:rPr lang="en-US" sz="2000" dirty="0" smtClean="0">
                <a:solidFill>
                  <a:schemeClr val="tx1"/>
                </a:solidFill>
              </a:rPr>
            </a:br>
            <a:r>
              <a:rPr lang="ar-SA" sz="2500" dirty="0" smtClean="0">
                <a:solidFill>
                  <a:schemeClr val="tx1"/>
                </a:solidFill>
              </a:rPr>
              <a:t>1-</a:t>
            </a:r>
            <a:r>
              <a:rPr lang="ar-SA" sz="2000" dirty="0" smtClean="0">
                <a:solidFill>
                  <a:schemeClr val="tx1"/>
                </a:solidFill>
              </a:rPr>
              <a:t> </a:t>
            </a:r>
            <a: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التصميم الأفقي (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Horizontal Alignment</a:t>
            </a:r>
            <a: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b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2- التصميم الرأسي للطريق (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Vertical Alignment</a:t>
            </a:r>
            <a: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b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3- التصميم العرضي للطريق .</a:t>
            </a:r>
            <a:r>
              <a:rPr lang="en-US" sz="2000" dirty="0" smtClean="0">
                <a:solidFill>
                  <a:schemeClr val="tx1"/>
                </a:solidFill>
              </a:rPr>
              <a:t/>
            </a:r>
            <a:br>
              <a:rPr lang="en-US" sz="2000" dirty="0" smtClean="0">
                <a:solidFill>
                  <a:schemeClr val="tx1"/>
                </a:solidFill>
              </a:rPr>
            </a:b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3" name="مربع نص 2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143900" y="1513822"/>
            <a:ext cx="928662" cy="3058186"/>
          </a:xfrm>
        </p:spPr>
        <p:txBody>
          <a:bodyPr>
            <a:normAutofit/>
          </a:bodyPr>
          <a:lstStyle/>
          <a:p>
            <a:pPr algn="r"/>
            <a:r>
              <a:rPr lang="ar-SA" sz="2500" dirty="0" smtClean="0">
                <a:latin typeface="Times New Roman" pitchFamily="18" charset="0"/>
                <a:cs typeface="Times New Roman" pitchFamily="18" charset="0"/>
              </a:rPr>
              <a:t>عناصر </a:t>
            </a:r>
            <a:br>
              <a:rPr lang="ar-SA" sz="2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ar-SA" sz="25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ar-SA" sz="2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ar-SA" sz="2500" dirty="0" smtClean="0">
                <a:latin typeface="Times New Roman" pitchFamily="18" charset="0"/>
                <a:cs typeface="Times New Roman" pitchFamily="18" charset="0"/>
              </a:rPr>
              <a:t>المنحنى </a:t>
            </a:r>
            <a:br>
              <a:rPr lang="ar-SA" sz="2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ar-SA" sz="25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ar-SA" sz="2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ar-SA" sz="2500" dirty="0" smtClean="0">
                <a:latin typeface="Times New Roman" pitchFamily="18" charset="0"/>
                <a:cs typeface="Times New Roman" pitchFamily="18" charset="0"/>
              </a:rPr>
              <a:t>الدائري </a:t>
            </a:r>
            <a:br>
              <a:rPr lang="ar-SA" sz="2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ar-SA" sz="25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ar-SA" sz="2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ar-SA" sz="2500" dirty="0" smtClean="0">
                <a:latin typeface="Times New Roman" pitchFamily="18" charset="0"/>
                <a:cs typeface="Times New Roman" pitchFamily="18" charset="0"/>
              </a:rPr>
              <a:t>البسيط</a:t>
            </a:r>
            <a:endParaRPr lang="en-US" sz="25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2466" name="Picture 2" descr="ধ˘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5940" y="1571612"/>
            <a:ext cx="5001008" cy="492922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مربع نص 3"/>
          <p:cNvSpPr txBox="1"/>
          <p:nvPr/>
        </p:nvSpPr>
        <p:spPr>
          <a:xfrm>
            <a:off x="142844" y="1418144"/>
            <a:ext cx="2643206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ar-SA" sz="1500" dirty="0" smtClean="0">
                <a:latin typeface="Times New Roman" pitchFamily="18" charset="0"/>
                <a:cs typeface="Times New Roman" pitchFamily="18" charset="0"/>
              </a:rPr>
              <a:t>زاوية الانحراف (</a:t>
            </a:r>
            <a:r>
              <a:rPr lang="en-US" sz="1500" dirty="0" smtClean="0">
                <a:latin typeface="Times New Roman" pitchFamily="18" charset="0"/>
                <a:cs typeface="Times New Roman" pitchFamily="18" charset="0"/>
              </a:rPr>
              <a:t>∆</a:t>
            </a:r>
            <a:r>
              <a:rPr lang="ar-SA" sz="15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0" algn="ctr"/>
            <a:endParaRPr lang="en-US" sz="15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ar-SA" sz="1500" dirty="0" smtClean="0">
                <a:latin typeface="Times New Roman" pitchFamily="18" charset="0"/>
                <a:cs typeface="Times New Roman" pitchFamily="18" charset="0"/>
              </a:rPr>
              <a:t>نقطة تقاطع </a:t>
            </a:r>
            <a:r>
              <a:rPr lang="ar-SA" sz="1500" dirty="0" err="1" smtClean="0">
                <a:latin typeface="Times New Roman" pitchFamily="18" charset="0"/>
                <a:cs typeface="Times New Roman" pitchFamily="18" charset="0"/>
              </a:rPr>
              <a:t>المماسين</a:t>
            </a:r>
            <a:r>
              <a:rPr lang="ar-SA" sz="15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1500" dirty="0" smtClean="0">
                <a:latin typeface="Times New Roman" pitchFamily="18" charset="0"/>
                <a:cs typeface="Times New Roman" pitchFamily="18" charset="0"/>
              </a:rPr>
              <a:t>PI</a:t>
            </a:r>
            <a:r>
              <a:rPr lang="ar-SA" sz="15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0" algn="ctr"/>
            <a:endParaRPr lang="en-US" sz="15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ar-SA" sz="1500" dirty="0" err="1" smtClean="0">
                <a:latin typeface="Times New Roman" pitchFamily="18" charset="0"/>
                <a:cs typeface="Times New Roman" pitchFamily="18" charset="0"/>
              </a:rPr>
              <a:t>المماسين</a:t>
            </a:r>
            <a:r>
              <a:rPr lang="ar-SA" sz="15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1500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ar-SA" sz="15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0" algn="ctr"/>
            <a:endParaRPr lang="en-US" sz="15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ar-SA" sz="1500" dirty="0" smtClean="0">
                <a:latin typeface="Times New Roman" pitchFamily="18" charset="0"/>
                <a:cs typeface="Times New Roman" pitchFamily="18" charset="0"/>
              </a:rPr>
              <a:t>نقطة بداية المنحنى (</a:t>
            </a:r>
            <a:r>
              <a:rPr lang="en-US" sz="1500" dirty="0" smtClean="0">
                <a:latin typeface="Times New Roman" pitchFamily="18" charset="0"/>
                <a:cs typeface="Times New Roman" pitchFamily="18" charset="0"/>
              </a:rPr>
              <a:t>PC</a:t>
            </a:r>
            <a:r>
              <a:rPr lang="ar-SA" sz="15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0" algn="ctr"/>
            <a:endParaRPr lang="en-US" sz="15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ar-SA" sz="1500" dirty="0" smtClean="0">
                <a:latin typeface="Times New Roman" pitchFamily="18" charset="0"/>
                <a:cs typeface="Times New Roman" pitchFamily="18" charset="0"/>
              </a:rPr>
              <a:t>نقطة نهاية المنحنى (</a:t>
            </a:r>
            <a:r>
              <a:rPr lang="en-US" sz="1500" dirty="0" smtClean="0">
                <a:latin typeface="Times New Roman" pitchFamily="18" charset="0"/>
                <a:cs typeface="Times New Roman" pitchFamily="18" charset="0"/>
              </a:rPr>
              <a:t>PT</a:t>
            </a:r>
            <a:r>
              <a:rPr lang="ar-SA" sz="15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0" algn="ctr"/>
            <a:endParaRPr lang="en-US" sz="15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ar-SA" sz="1500" dirty="0" smtClean="0">
                <a:latin typeface="Times New Roman" pitchFamily="18" charset="0"/>
                <a:cs typeface="Times New Roman" pitchFamily="18" charset="0"/>
              </a:rPr>
              <a:t>نصف القطر (</a:t>
            </a:r>
            <a:r>
              <a:rPr lang="en-US" sz="1500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ar-SA" sz="15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0" algn="ctr"/>
            <a:endParaRPr lang="en-US" sz="15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ar-SA" sz="1500" dirty="0" smtClean="0">
                <a:latin typeface="Times New Roman" pitchFamily="18" charset="0"/>
                <a:cs typeface="Times New Roman" pitchFamily="18" charset="0"/>
              </a:rPr>
              <a:t>الوتر الطويل (</a:t>
            </a:r>
            <a:r>
              <a:rPr lang="en-US" sz="1500" dirty="0" smtClean="0">
                <a:latin typeface="Times New Roman" pitchFamily="18" charset="0"/>
                <a:cs typeface="Times New Roman" pitchFamily="18" charset="0"/>
              </a:rPr>
              <a:t>LC</a:t>
            </a:r>
            <a:r>
              <a:rPr lang="ar-SA" sz="15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0" algn="ctr"/>
            <a:endParaRPr lang="en-US" sz="15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ar-SA" sz="1500" dirty="0" smtClean="0">
                <a:latin typeface="Times New Roman" pitchFamily="18" charset="0"/>
                <a:cs typeface="Times New Roman" pitchFamily="18" charset="0"/>
              </a:rPr>
              <a:t>طول المنحنى (</a:t>
            </a:r>
            <a:r>
              <a:rPr lang="en-US" sz="1500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ar-SA" sz="15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0" algn="ctr"/>
            <a:endParaRPr lang="en-US" sz="15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ar-SA" sz="1500" dirty="0" smtClean="0">
                <a:latin typeface="Times New Roman" pitchFamily="18" charset="0"/>
                <a:cs typeface="Times New Roman" pitchFamily="18" charset="0"/>
              </a:rPr>
              <a:t>المسافة الخارجية (</a:t>
            </a:r>
            <a:r>
              <a:rPr lang="en-US" sz="1500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ar-SA" sz="15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0" algn="ctr"/>
            <a:endParaRPr lang="en-US" sz="15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ar-SA" sz="1500" dirty="0" smtClean="0">
                <a:latin typeface="Times New Roman" pitchFamily="18" charset="0"/>
                <a:cs typeface="Times New Roman" pitchFamily="18" charset="0"/>
              </a:rPr>
              <a:t>سهم القوس (</a:t>
            </a:r>
            <a:r>
              <a:rPr lang="en-US" sz="1500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ar-SA" sz="15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0" algn="ctr"/>
            <a:endParaRPr lang="en-US" sz="15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ar-SA" sz="1500" dirty="0" smtClean="0">
                <a:latin typeface="Times New Roman" pitchFamily="18" charset="0"/>
                <a:cs typeface="Times New Roman" pitchFamily="18" charset="0"/>
              </a:rPr>
              <a:t>مركز المنحنى يرمز له بالرمز ( </a:t>
            </a:r>
            <a:r>
              <a:rPr lang="en-US" sz="1500" dirty="0" smtClean="0">
                <a:latin typeface="Times New Roman" pitchFamily="18" charset="0"/>
                <a:cs typeface="Times New Roman" pitchFamily="18" charset="0"/>
              </a:rPr>
              <a:t>(O</a:t>
            </a:r>
            <a:endParaRPr lang="en-US" sz="1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3071802" y="785794"/>
            <a:ext cx="478634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25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التصميم الأفقي (</a:t>
            </a:r>
            <a:r>
              <a:rPr lang="en-US" sz="25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Horizontal Alignment</a:t>
            </a:r>
            <a:r>
              <a:rPr lang="ar-SA" sz="25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25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500694" y="1000108"/>
            <a:ext cx="3400420" cy="500066"/>
          </a:xfrm>
        </p:spPr>
        <p:txBody>
          <a:bodyPr>
            <a:normAutofit/>
          </a:bodyPr>
          <a:lstStyle/>
          <a:p>
            <a:r>
              <a:rPr lang="ar-SA" sz="2500" b="1" dirty="0" smtClean="0">
                <a:latin typeface="Times New Roman" pitchFamily="18" charset="0"/>
                <a:cs typeface="Times New Roman" pitchFamily="18" charset="0"/>
              </a:rPr>
              <a:t>معادلات المنحنى الدائري البسيط </a:t>
            </a:r>
            <a:endParaRPr lang="en-US" sz="2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1000100" y="1785926"/>
            <a:ext cx="757239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chemeClr val="accent2">
                  <a:lumMod val="75000"/>
                </a:schemeClr>
              </a:buClr>
              <a:buFont typeface="Wingdings" pitchFamily="2" charset="2"/>
              <a:buChar char="v"/>
            </a:pPr>
            <a:r>
              <a:rPr lang="ar-SA" sz="2000" dirty="0" smtClean="0"/>
              <a:t>طول المماس (</a:t>
            </a:r>
            <a:r>
              <a:rPr lang="en-US" sz="2000" dirty="0" smtClean="0"/>
              <a:t>T</a:t>
            </a:r>
            <a:r>
              <a:rPr lang="ar-SA" sz="2000" dirty="0" smtClean="0"/>
              <a:t>)</a:t>
            </a:r>
          </a:p>
          <a:p>
            <a:pPr lvl="0">
              <a:buClr>
                <a:schemeClr val="accent2">
                  <a:lumMod val="75000"/>
                </a:schemeClr>
              </a:buClr>
              <a:buFont typeface="Wingdings" pitchFamily="2" charset="2"/>
              <a:buChar char="v"/>
            </a:pPr>
            <a:endParaRPr lang="ar-SA" sz="2000" dirty="0" smtClean="0"/>
          </a:p>
          <a:p>
            <a:pPr lvl="0">
              <a:buClr>
                <a:schemeClr val="accent2">
                  <a:lumMod val="75000"/>
                </a:schemeClr>
              </a:buClr>
              <a:buFont typeface="Wingdings" pitchFamily="2" charset="2"/>
              <a:buChar char="v"/>
            </a:pPr>
            <a:endParaRPr lang="en-US" sz="2000" dirty="0" smtClean="0"/>
          </a:p>
          <a:p>
            <a:pPr lvl="0">
              <a:buClr>
                <a:schemeClr val="accent2">
                  <a:lumMod val="75000"/>
                </a:schemeClr>
              </a:buClr>
              <a:buFont typeface="Wingdings" pitchFamily="2" charset="2"/>
              <a:buChar char="v"/>
            </a:pPr>
            <a:r>
              <a:rPr lang="ar-SA" sz="2000" dirty="0" smtClean="0"/>
              <a:t>المسافة الخارجية ( </a:t>
            </a:r>
            <a:r>
              <a:rPr lang="en-US" sz="2000" dirty="0" smtClean="0"/>
              <a:t>E</a:t>
            </a:r>
            <a:r>
              <a:rPr lang="ar-SA" sz="2000" dirty="0" smtClean="0"/>
              <a:t>)                                  </a:t>
            </a:r>
            <a:r>
              <a:rPr lang="en-US" sz="2000" dirty="0" smtClean="0"/>
              <a:t>E = R(sec(Δ/2)-1)                  </a:t>
            </a:r>
            <a:r>
              <a:rPr lang="ar-SA" sz="2000" dirty="0" smtClean="0"/>
              <a:t> </a:t>
            </a:r>
            <a:r>
              <a:rPr lang="en-US" sz="2000" dirty="0" smtClean="0"/>
              <a:t>  </a:t>
            </a:r>
            <a:r>
              <a:rPr lang="ar-SA" sz="2000" dirty="0" smtClean="0"/>
              <a:t> </a:t>
            </a:r>
            <a:r>
              <a:rPr lang="en-US" sz="2000" dirty="0" smtClean="0"/>
              <a:t>  </a:t>
            </a:r>
            <a:endParaRPr lang="ar-SA" sz="2000" dirty="0" smtClean="0"/>
          </a:p>
          <a:p>
            <a:pPr lvl="0">
              <a:buClr>
                <a:schemeClr val="accent2">
                  <a:lumMod val="75000"/>
                </a:schemeClr>
              </a:buClr>
              <a:buFont typeface="Wingdings" pitchFamily="2" charset="2"/>
              <a:buChar char="v"/>
            </a:pPr>
            <a:endParaRPr lang="en-US" sz="2000" dirty="0" smtClean="0"/>
          </a:p>
          <a:p>
            <a:pPr lvl="0">
              <a:buClr>
                <a:schemeClr val="accent2">
                  <a:lumMod val="75000"/>
                </a:schemeClr>
              </a:buClr>
              <a:buFont typeface="Wingdings" pitchFamily="2" charset="2"/>
              <a:buChar char="v"/>
            </a:pPr>
            <a:r>
              <a:rPr lang="ar-SA" sz="2000" dirty="0" smtClean="0"/>
              <a:t>سهم القوس (</a:t>
            </a:r>
            <a:r>
              <a:rPr lang="en-US" sz="2000" dirty="0" smtClean="0"/>
              <a:t>M</a:t>
            </a:r>
            <a:r>
              <a:rPr lang="ar-SA" sz="2000" dirty="0" smtClean="0"/>
              <a:t>)                                                        </a:t>
            </a:r>
            <a:r>
              <a:rPr lang="en-US" sz="2000" dirty="0" smtClean="0"/>
              <a:t>M = R(1-cos(Δ/2)</a:t>
            </a:r>
            <a:endParaRPr lang="ar-SA" sz="2000" dirty="0" smtClean="0"/>
          </a:p>
          <a:p>
            <a:pPr>
              <a:buClr>
                <a:schemeClr val="accent2">
                  <a:lumMod val="75000"/>
                </a:schemeClr>
              </a:buClr>
            </a:pPr>
            <a:endParaRPr lang="ar-SA" sz="2000" dirty="0" smtClean="0"/>
          </a:p>
          <a:p>
            <a:pPr>
              <a:buClr>
                <a:schemeClr val="accent2">
                  <a:lumMod val="75000"/>
                </a:schemeClr>
              </a:buClr>
            </a:pPr>
            <a:endParaRPr lang="en-US" sz="2000" dirty="0" smtClean="0"/>
          </a:p>
          <a:p>
            <a:pPr lvl="0">
              <a:buClr>
                <a:schemeClr val="accent2">
                  <a:lumMod val="75000"/>
                </a:schemeClr>
              </a:buClr>
              <a:buFont typeface="Wingdings" pitchFamily="2" charset="2"/>
              <a:buChar char="v"/>
            </a:pPr>
            <a:r>
              <a:rPr lang="ar-SA" sz="2000" dirty="0" smtClean="0"/>
              <a:t>الوتر الطويل(</a:t>
            </a:r>
            <a:r>
              <a:rPr lang="en-US" sz="2000" dirty="0" smtClean="0"/>
              <a:t>LC</a:t>
            </a:r>
            <a:r>
              <a:rPr lang="ar-SA" sz="2000" dirty="0" smtClean="0"/>
              <a:t>) </a:t>
            </a:r>
          </a:p>
          <a:p>
            <a:pPr lvl="0">
              <a:buClr>
                <a:schemeClr val="accent2">
                  <a:lumMod val="75000"/>
                </a:schemeClr>
              </a:buClr>
              <a:buFont typeface="Wingdings" pitchFamily="2" charset="2"/>
              <a:buChar char="v"/>
            </a:pPr>
            <a:endParaRPr lang="ar-SA" sz="2000" dirty="0" smtClean="0"/>
          </a:p>
          <a:p>
            <a:pPr lvl="0">
              <a:buClr>
                <a:schemeClr val="accent2">
                  <a:lumMod val="75000"/>
                </a:schemeClr>
              </a:buClr>
              <a:buFont typeface="Wingdings" pitchFamily="2" charset="2"/>
              <a:buChar char="v"/>
            </a:pPr>
            <a:endParaRPr lang="en-US" sz="2000" dirty="0" smtClean="0"/>
          </a:p>
          <a:p>
            <a:pPr lvl="0">
              <a:buClr>
                <a:schemeClr val="accent2">
                  <a:lumMod val="75000"/>
                </a:schemeClr>
              </a:buClr>
              <a:buFont typeface="Wingdings" pitchFamily="2" charset="2"/>
              <a:buChar char="v"/>
            </a:pPr>
            <a:r>
              <a:rPr lang="ar-SA" sz="2000" dirty="0" smtClean="0"/>
              <a:t>طول المنحنى (</a:t>
            </a:r>
            <a:r>
              <a:rPr lang="en-US" sz="2000" dirty="0" smtClean="0"/>
              <a:t>L</a:t>
            </a:r>
            <a:r>
              <a:rPr lang="ar-SA" sz="2000" dirty="0" smtClean="0"/>
              <a:t>)</a:t>
            </a:r>
            <a:endParaRPr lang="en-US" sz="2000" dirty="0" smtClean="0"/>
          </a:p>
          <a:p>
            <a:pPr>
              <a:buClr>
                <a:schemeClr val="accent2">
                  <a:lumMod val="75000"/>
                </a:schemeClr>
              </a:buClr>
              <a:buFont typeface="Wingdings" pitchFamily="2" charset="2"/>
              <a:buChar char="v"/>
            </a:pPr>
            <a:endParaRPr lang="en-US" sz="2000" dirty="0" smtClean="0"/>
          </a:p>
          <a:p>
            <a:pPr>
              <a:buClr>
                <a:schemeClr val="accent2">
                  <a:lumMod val="75000"/>
                </a:schemeClr>
              </a:buClr>
              <a:buFont typeface="Wingdings" pitchFamily="2" charset="2"/>
              <a:buChar char="v"/>
            </a:pPr>
            <a:endParaRPr lang="en-US" sz="2000" dirty="0"/>
          </a:p>
        </p:txBody>
      </p:sp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1142976" y="1785926"/>
          <a:ext cx="1306913" cy="6429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3" name="Equation" r:id="rId3" imgW="761760" imgH="393480" progId="Equation.3">
                  <p:embed/>
                </p:oleObj>
              </mc:Choice>
              <mc:Fallback>
                <p:oleObj name="Equation" r:id="rId3" imgW="76176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2976" y="1785926"/>
                        <a:ext cx="1306913" cy="6429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1" name="Object 3"/>
          <p:cNvGraphicFramePr>
            <a:graphicFrameLocks noChangeAspect="1"/>
          </p:cNvGraphicFramePr>
          <p:nvPr/>
        </p:nvGraphicFramePr>
        <p:xfrm>
          <a:off x="1142976" y="4357694"/>
          <a:ext cx="1089254" cy="642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4" name="Equation" r:id="rId5" imgW="749160" imgH="393480" progId="Equation.3">
                  <p:embed/>
                </p:oleObj>
              </mc:Choice>
              <mc:Fallback>
                <p:oleObj name="Equation" r:id="rId5" imgW="74916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2976" y="4357694"/>
                        <a:ext cx="1089254" cy="64294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2" name="Object 4"/>
          <p:cNvGraphicFramePr>
            <a:graphicFrameLocks noChangeAspect="1"/>
          </p:cNvGraphicFramePr>
          <p:nvPr/>
        </p:nvGraphicFramePr>
        <p:xfrm>
          <a:off x="1142976" y="5214950"/>
          <a:ext cx="1050661" cy="642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5" name="Equation" r:id="rId7" imgW="634680" imgH="393480" progId="Equation.3">
                  <p:embed/>
                </p:oleObj>
              </mc:Choice>
              <mc:Fallback>
                <p:oleObj name="Equation" r:id="rId7" imgW="63468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2976" y="5214950"/>
                        <a:ext cx="1050661" cy="64294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مربع نص 6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مربع نص 8"/>
          <p:cNvSpPr txBox="1"/>
          <p:nvPr/>
        </p:nvSpPr>
        <p:spPr>
          <a:xfrm>
            <a:off x="4357686" y="285728"/>
            <a:ext cx="450059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23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أحد المنحنيات الأفقية البسيطة في الطريق</a:t>
            </a:r>
            <a:endParaRPr lang="en-US" sz="23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2025797" y="785794"/>
            <a:ext cx="540372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5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التصميم الرأسي للطريق (</a:t>
            </a:r>
            <a:r>
              <a:rPr lang="en-US" sz="25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Vertical Alignment</a:t>
            </a:r>
            <a:r>
              <a:rPr lang="ar-SA" sz="25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25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 cstate="print"/>
          <a:srcRect b="25067"/>
          <a:stretch>
            <a:fillRect/>
          </a:stretch>
        </p:blipFill>
        <p:spPr bwMode="auto">
          <a:xfrm>
            <a:off x="3000364" y="1643050"/>
            <a:ext cx="5214974" cy="450059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مربع نص 5"/>
          <p:cNvSpPr txBox="1"/>
          <p:nvPr/>
        </p:nvSpPr>
        <p:spPr>
          <a:xfrm>
            <a:off x="-32" y="1596174"/>
            <a:ext cx="285752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ar-SA" sz="1500" dirty="0" smtClean="0">
                <a:latin typeface="Times New Roman" pitchFamily="18" charset="0"/>
                <a:cs typeface="Times New Roman" pitchFamily="18" charset="0"/>
              </a:rPr>
              <a:t>نسبة الميل =</a:t>
            </a:r>
            <a:r>
              <a:rPr lang="en-US" sz="1500" dirty="0" smtClean="0">
                <a:latin typeface="Times New Roman" pitchFamily="18" charset="0"/>
                <a:cs typeface="Times New Roman" pitchFamily="18" charset="0"/>
              </a:rPr>
              <a:t>p &amp; q </a:t>
            </a:r>
            <a:endParaRPr lang="ar-SA" sz="15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en-US" sz="15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ar-SA" sz="1500" dirty="0" smtClean="0">
                <a:latin typeface="Times New Roman" pitchFamily="18" charset="0"/>
                <a:cs typeface="Times New Roman" pitchFamily="18" charset="0"/>
              </a:rPr>
              <a:t>طول القطع المكافئ (متر) = </a:t>
            </a:r>
            <a:r>
              <a:rPr lang="en-US" sz="1500" dirty="0" smtClean="0">
                <a:latin typeface="Times New Roman" pitchFamily="18" charset="0"/>
                <a:cs typeface="Times New Roman" pitchFamily="18" charset="0"/>
              </a:rPr>
              <a:t>H </a:t>
            </a:r>
            <a:r>
              <a:rPr lang="ar-SA" sz="15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en-US" sz="15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ar-SA" sz="1500" dirty="0" smtClean="0">
                <a:latin typeface="Times New Roman" pitchFamily="18" charset="0"/>
                <a:cs typeface="Times New Roman" pitchFamily="18" charset="0"/>
              </a:rPr>
              <a:t>المسافة الخارجية المتوسطة (متر) = </a:t>
            </a:r>
            <a:r>
              <a:rPr lang="en-US" sz="1500" dirty="0" smtClean="0">
                <a:latin typeface="Times New Roman" pitchFamily="18" charset="0"/>
                <a:cs typeface="Times New Roman" pitchFamily="18" charset="0"/>
              </a:rPr>
              <a:t>e </a:t>
            </a:r>
            <a:r>
              <a:rPr lang="ar-SA" sz="15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en-US" sz="15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ar-SA" sz="1500" dirty="0" smtClean="0">
                <a:latin typeface="Times New Roman" pitchFamily="18" charset="0"/>
                <a:cs typeface="Times New Roman" pitchFamily="18" charset="0"/>
              </a:rPr>
              <a:t>الطول الأفقي إلى النقطة الأفقية على المنحنى الرأسي = </a:t>
            </a:r>
            <a:r>
              <a:rPr lang="en-US" sz="15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ar-SA" sz="15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en-US" sz="15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ar-SA" sz="1500" dirty="0" smtClean="0">
                <a:latin typeface="Times New Roman" pitchFamily="18" charset="0"/>
                <a:cs typeface="Times New Roman" pitchFamily="18" charset="0"/>
              </a:rPr>
              <a:t>منسوب نقطة تقاطع الميلين الرأسيين (</a:t>
            </a:r>
            <a:r>
              <a:rPr lang="en-US" sz="1500" dirty="0" smtClean="0">
                <a:latin typeface="Times New Roman" pitchFamily="18" charset="0"/>
                <a:cs typeface="Times New Roman" pitchFamily="18" charset="0"/>
              </a:rPr>
              <a:t>Elevation of the PI </a:t>
            </a:r>
            <a:r>
              <a:rPr lang="ar-SA" sz="1500" dirty="0" smtClean="0"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pPr lvl="0" algn="ctr"/>
            <a:endParaRPr lang="en-US" sz="15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ar-SA" sz="1500" dirty="0" smtClean="0">
                <a:latin typeface="Times New Roman" pitchFamily="18" charset="0"/>
                <a:cs typeface="Times New Roman" pitchFamily="18" charset="0"/>
              </a:rPr>
              <a:t>بداية المنحنى الرأسي </a:t>
            </a:r>
            <a:r>
              <a:rPr lang="en-US" sz="1500" dirty="0" smtClean="0">
                <a:latin typeface="Times New Roman" pitchFamily="18" charset="0"/>
                <a:cs typeface="Times New Roman" pitchFamily="18" charset="0"/>
              </a:rPr>
              <a:t>BVC =</a:t>
            </a:r>
            <a:r>
              <a:rPr lang="ar-SA" sz="15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en-US" sz="15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ar-SA" sz="1500" dirty="0" smtClean="0">
                <a:latin typeface="Times New Roman" pitchFamily="18" charset="0"/>
                <a:cs typeface="Times New Roman" pitchFamily="18" charset="0"/>
              </a:rPr>
              <a:t>نهاية المنحنى الرأسي =</a:t>
            </a:r>
            <a:r>
              <a:rPr lang="en-US" sz="1500" dirty="0" smtClean="0">
                <a:latin typeface="Times New Roman" pitchFamily="18" charset="0"/>
                <a:cs typeface="Times New Roman" pitchFamily="18" charset="0"/>
              </a:rPr>
              <a:t>EVC </a:t>
            </a:r>
            <a:r>
              <a:rPr lang="ar-SA" sz="15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en-US" sz="15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ar-SA" sz="1500" dirty="0" smtClean="0">
                <a:latin typeface="Times New Roman" pitchFamily="18" charset="0"/>
                <a:cs typeface="Times New Roman" pitchFamily="18" charset="0"/>
              </a:rPr>
              <a:t>محطة نقطة التقاطع (</a:t>
            </a:r>
            <a:r>
              <a:rPr lang="en-US" sz="1500" dirty="0" smtClean="0">
                <a:latin typeface="Times New Roman" pitchFamily="18" charset="0"/>
                <a:cs typeface="Times New Roman" pitchFamily="18" charset="0"/>
              </a:rPr>
              <a:t>Stationing of PI</a:t>
            </a:r>
            <a:r>
              <a:rPr lang="ar-SA" sz="15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15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8143900" y="1638390"/>
            <a:ext cx="100013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23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عناصر </a:t>
            </a:r>
          </a:p>
          <a:p>
            <a:endParaRPr lang="ar-SA" sz="2300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ar-SA" sz="23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المنحنى </a:t>
            </a:r>
          </a:p>
          <a:p>
            <a:endParaRPr lang="ar-SA" sz="2300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ar-SA" sz="23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الرأسي</a:t>
            </a:r>
            <a:endParaRPr lang="en-US" sz="23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ربع نص 4"/>
          <p:cNvSpPr txBox="1"/>
          <p:nvPr/>
        </p:nvSpPr>
        <p:spPr>
          <a:xfrm>
            <a:off x="3428992" y="28494"/>
            <a:ext cx="3714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أحد المنحنيات الرأسية في الطريق</a:t>
            </a:r>
            <a:endParaRPr lang="en-US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 descr="C:\Users\rabe3\Desktop\p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76" y="2857496"/>
            <a:ext cx="9136624" cy="2716837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3428992" y="1071546"/>
            <a:ext cx="292895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25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التصميم الرأسي للطريق</a:t>
            </a:r>
            <a:endParaRPr lang="en-US" sz="25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Rectangle 1"/>
          <p:cNvSpPr>
            <a:spLocks noChangeArrowheads="1"/>
          </p:cNvSpPr>
          <p:nvPr/>
        </p:nvSpPr>
        <p:spPr bwMode="auto">
          <a:xfrm>
            <a:off x="6215074" y="857232"/>
            <a:ext cx="2857520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19044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5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القوة الطاردة المركزية </a:t>
            </a:r>
            <a:endParaRPr kumimoji="0" lang="en-US" sz="250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428596" y="1440594"/>
            <a:ext cx="835821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dirty="0" smtClean="0">
                <a:latin typeface="Times New Roman" pitchFamily="18" charset="0"/>
                <a:cs typeface="Times New Roman" pitchFamily="18" charset="0"/>
              </a:rPr>
              <a:t>وهي تعرف بالقوة التي تساعد المركبة للخروج من مسارها في حالة دخول المركبة للمسار المنحني حيت </a:t>
            </a:r>
          </a:p>
          <a:p>
            <a:endParaRPr lang="ar-SA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ar-SA" sz="2000" dirty="0" smtClean="0">
                <a:latin typeface="Times New Roman" pitchFamily="18" charset="0"/>
                <a:cs typeface="Times New Roman" pitchFamily="18" charset="0"/>
              </a:rPr>
              <a:t>تكون قيمتها تساوي الصفر عندما تكون قيمة نصف قطر المنحنى تقترب من اللانهاية أي عندما يكون </a:t>
            </a:r>
          </a:p>
          <a:p>
            <a:endParaRPr lang="ar-SA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ar-SA" sz="2000" dirty="0" smtClean="0">
                <a:latin typeface="Times New Roman" pitchFamily="18" charset="0"/>
                <a:cs typeface="Times New Roman" pitchFamily="18" charset="0"/>
              </a:rPr>
              <a:t>مسار الطريق مستقيما 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7" name="صورة 19"/>
          <p:cNvPicPr>
            <a:picLocks noChangeAspect="1" noChangeArrowheads="1"/>
          </p:cNvPicPr>
          <p:nvPr/>
        </p:nvPicPr>
        <p:blipFill>
          <a:blip r:embed="rId2" cstate="print">
            <a:lum contrast="-20000"/>
            <a:grayscl/>
          </a:blip>
          <a:srcRect/>
          <a:stretch>
            <a:fillRect/>
          </a:stretch>
        </p:blipFill>
        <p:spPr bwMode="auto">
          <a:xfrm>
            <a:off x="642910" y="3153362"/>
            <a:ext cx="6215106" cy="32760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8305" name="Object 1"/>
          <p:cNvGraphicFramePr>
            <a:graphicFrameLocks noChangeAspect="1"/>
          </p:cNvGraphicFramePr>
          <p:nvPr/>
        </p:nvGraphicFramePr>
        <p:xfrm>
          <a:off x="723278" y="3357562"/>
          <a:ext cx="2920028" cy="12858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06" name="Equation" r:id="rId3" imgW="1041400" imgH="457200" progId="Equation.3">
                  <p:embed/>
                </p:oleObj>
              </mc:Choice>
              <mc:Fallback>
                <p:oleObj name="Equation" r:id="rId3" imgW="1041400" imgH="45720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278" y="3357562"/>
                        <a:ext cx="2920028" cy="12858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8307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8308" name="Rectangle 4"/>
          <p:cNvSpPr>
            <a:spLocks noChangeArrowheads="1"/>
          </p:cNvSpPr>
          <p:nvPr/>
        </p:nvSpPr>
        <p:spPr bwMode="auto">
          <a:xfrm>
            <a:off x="3143240" y="2308579"/>
            <a:ext cx="5714976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Ø"/>
              <a:tabLst>
                <a:tab pos="457200" algn="l"/>
              </a:tabLst>
            </a:pP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 </a:t>
            </a:r>
            <a:r>
              <a:rPr kumimoji="0" lang="ar-S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:- القوة الطاردة المركزية التي</a:t>
            </a:r>
            <a:r>
              <a:rPr kumimoji="0" lang="ar-SA" sz="20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ar-S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تؤثر على العربة أثناء سيرها.</a:t>
            </a:r>
          </a:p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Ø"/>
              <a:tabLst>
                <a:tab pos="457200" algn="l"/>
              </a:tabLst>
            </a:pPr>
            <a:endParaRPr kumimoji="0" 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Ø"/>
              <a:tabLst>
                <a:tab pos="457200" algn="l"/>
              </a:tabLst>
            </a:pP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 </a:t>
            </a:r>
            <a:r>
              <a:rPr kumimoji="0" lang="ar-S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:- وزن العربة</a:t>
            </a: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Ø"/>
              <a:tabLst>
                <a:tab pos="457200" algn="l"/>
              </a:tabLst>
            </a:pPr>
            <a:endParaRPr kumimoji="0" 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Ø"/>
              <a:tabLst>
                <a:tab pos="457200" algn="l"/>
              </a:tabLst>
            </a:pP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 </a:t>
            </a:r>
            <a:r>
              <a:rPr kumimoji="0" lang="ar-S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:- كتلة العربة</a:t>
            </a: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Ø"/>
              <a:tabLst>
                <a:tab pos="457200" algn="l"/>
              </a:tabLst>
            </a:pPr>
            <a:endParaRPr kumimoji="0" 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Ø"/>
              <a:tabLst>
                <a:tab pos="457200" algn="l"/>
              </a:tabLst>
            </a:pP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 </a:t>
            </a:r>
            <a:r>
              <a:rPr kumimoji="0" lang="ar-S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:- سرعة العربة </a:t>
            </a: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Ø"/>
              <a:tabLst>
                <a:tab pos="457200" algn="l"/>
              </a:tabLst>
            </a:pPr>
            <a:endParaRPr kumimoji="0" 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Ø"/>
              <a:tabLst>
                <a:tab pos="457200" algn="l"/>
              </a:tabLst>
            </a:pP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 </a:t>
            </a:r>
            <a:r>
              <a:rPr kumimoji="0" lang="ar-S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:- نصف قطر المنحنى الدائري.</a:t>
            </a: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Ø"/>
              <a:tabLst>
                <a:tab pos="457200" algn="l"/>
              </a:tabLst>
            </a:pPr>
            <a:endParaRPr kumimoji="0" 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Ø"/>
              <a:tabLst>
                <a:tab pos="457200" algn="l"/>
              </a:tabLst>
            </a:pP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 </a:t>
            </a:r>
            <a:r>
              <a:rPr kumimoji="0" lang="ar-S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:- التسارع الأرضي</a:t>
            </a:r>
            <a:endParaRPr kumimoji="0" lang="ar-SA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6072198" y="1071546"/>
            <a:ext cx="2568332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fontAlgn="base">
              <a:spcBef>
                <a:spcPct val="0"/>
              </a:spcBef>
              <a:spcAft>
                <a:spcPct val="0"/>
              </a:spcAft>
            </a:pPr>
            <a:r>
              <a:rPr lang="ar-SA" sz="25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القوة الطاردة المركزية </a:t>
            </a:r>
            <a:endParaRPr lang="en-US" sz="2500" b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مربع نص 7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G:\3es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9329" name="Object 1"/>
          <p:cNvGraphicFramePr>
            <a:graphicFrameLocks noChangeAspect="1"/>
          </p:cNvGraphicFramePr>
          <p:nvPr/>
        </p:nvGraphicFramePr>
        <p:xfrm>
          <a:off x="571472" y="1857364"/>
          <a:ext cx="3143250" cy="1201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30" name="Equation" r:id="rId3" imgW="1180588" imgH="431613" progId="Equation.3">
                  <p:embed/>
                </p:oleObj>
              </mc:Choice>
              <mc:Fallback>
                <p:oleObj name="Equation" r:id="rId3" imgW="1180588" imgH="431613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472" y="1857364"/>
                        <a:ext cx="3143250" cy="12017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9331" name="Rectangle 3"/>
          <p:cNvSpPr>
            <a:spLocks noChangeArrowheads="1"/>
          </p:cNvSpPr>
          <p:nvPr/>
        </p:nvSpPr>
        <p:spPr bwMode="auto">
          <a:xfrm>
            <a:off x="0" y="428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9332" name="Rectangle 4"/>
          <p:cNvSpPr>
            <a:spLocks noChangeArrowheads="1"/>
          </p:cNvSpPr>
          <p:nvPr/>
        </p:nvSpPr>
        <p:spPr bwMode="auto">
          <a:xfrm>
            <a:off x="2786050" y="2270461"/>
            <a:ext cx="578641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</a:t>
            </a:r>
            <a:r>
              <a:rPr kumimoji="0" lang="ar-S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:- هي سرعة المركبة ووحدتها (كم/ ساعة) . </a:t>
            </a:r>
            <a:endParaRPr kumimoji="0" 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kumimoji="0" lang="ar-S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:- وهو نصف القطر الدائري بالمتر .</a:t>
            </a:r>
            <a:endParaRPr kumimoji="0" lang="ar-SA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7429520" y="642918"/>
            <a:ext cx="82586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fontAlgn="base">
              <a:spcBef>
                <a:spcPct val="0"/>
              </a:spcBef>
              <a:spcAft>
                <a:spcPct val="0"/>
              </a:spcAft>
            </a:pPr>
            <a:r>
              <a:rPr lang="ar-SA" sz="25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التعلية</a:t>
            </a:r>
            <a:endParaRPr lang="en-US" sz="2500" b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9334" name="Rectangle 6"/>
          <p:cNvSpPr>
            <a:spLocks noChangeArrowheads="1"/>
          </p:cNvSpPr>
          <p:nvPr/>
        </p:nvSpPr>
        <p:spPr bwMode="auto">
          <a:xfrm>
            <a:off x="2439048" y="1142984"/>
            <a:ext cx="609346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</a:t>
            </a: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:- أقصى معدل رفع جانبي بالمتر ( ارتفاع الطرف الخارجي للمنحنى ).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وتعرف بأنها معامل الاحتكاك الجانبي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8001024" y="1714488"/>
            <a:ext cx="50006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ar-SA" sz="2500" dirty="0" smtClean="0">
                <a:latin typeface="Times New Roman" pitchFamily="18" charset="0"/>
                <a:cs typeface="Times New Roman" pitchFamily="18" charset="0"/>
              </a:rPr>
              <a:t>:-</a:t>
            </a:r>
            <a:endParaRPr lang="en-US" sz="2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مربع نص 8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43042" y="3476625"/>
            <a:ext cx="5991225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4006694" y="785794"/>
            <a:ext cx="4908715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5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مسافة التجاوز (</a:t>
            </a:r>
            <a:r>
              <a:rPr lang="en-US" sz="25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Passing Sight Distance</a:t>
            </a:r>
            <a:r>
              <a:rPr lang="ar-SA" sz="25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endParaRPr lang="en-US" sz="25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5538" name="Picture 2" descr="16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9949" y="4071942"/>
            <a:ext cx="7434017" cy="2643206"/>
          </a:xfrm>
          <a:prstGeom prst="rect">
            <a:avLst/>
          </a:prstGeom>
          <a:noFill/>
          <a:ln w="57150" cmpd="thinThick">
            <a:solidFill>
              <a:srgbClr val="000000"/>
            </a:solidFill>
            <a:miter lim="800000"/>
            <a:headEnd/>
            <a:tailEnd/>
          </a:ln>
          <a:effectLst/>
        </p:spPr>
      </p:pic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5539" name="Object 3"/>
          <p:cNvGraphicFramePr>
            <a:graphicFrameLocks noChangeAspect="1"/>
          </p:cNvGraphicFramePr>
          <p:nvPr/>
        </p:nvGraphicFramePr>
        <p:xfrm>
          <a:off x="571472" y="1453910"/>
          <a:ext cx="4349900" cy="20465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40" name="Equation" r:id="rId4" imgW="2577960" imgH="1091880" progId="Equation.3">
                  <p:embed/>
                </p:oleObj>
              </mc:Choice>
              <mc:Fallback>
                <p:oleObj name="Equation" r:id="rId4" imgW="2577960" imgH="10918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472" y="1453910"/>
                        <a:ext cx="4349900" cy="2046528"/>
                      </a:xfrm>
                      <a:prstGeom prst="rect">
                        <a:avLst/>
                      </a:prstGeom>
                      <a:solidFill>
                        <a:srgbClr val="C0C0C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541" name="Rectangle 5"/>
          <p:cNvSpPr>
            <a:spLocks noChangeArrowheads="1"/>
          </p:cNvSpPr>
          <p:nvPr/>
        </p:nvSpPr>
        <p:spPr bwMode="auto">
          <a:xfrm>
            <a:off x="0" y="1552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مربع نص 6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1"/>
          <p:cNvSpPr>
            <a:spLocks noChangeArrowheads="1"/>
          </p:cNvSpPr>
          <p:nvPr/>
        </p:nvSpPr>
        <p:spPr bwMode="auto">
          <a:xfrm>
            <a:off x="0" y="857232"/>
            <a:ext cx="8858280" cy="201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5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المياه السطحية ومياه الأمطار</a:t>
            </a:r>
          </a:p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ar-SA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وتعرف عملية صرف المياه السطحية بأنها عملية التخلص من المياه الموجودة والتي تجري على</a:t>
            </a:r>
            <a:r>
              <a:rPr kumimoji="0" lang="ar-SA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سطح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ar-SA" sz="20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الطريق والتحكم في مسارها داخل حرم الطريق .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7042" name="Rectangle 2"/>
          <p:cNvSpPr>
            <a:spLocks noChangeArrowheads="1"/>
          </p:cNvSpPr>
          <p:nvPr/>
        </p:nvSpPr>
        <p:spPr bwMode="auto">
          <a:xfrm>
            <a:off x="0" y="3297840"/>
            <a:ext cx="8929718" cy="2631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5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طريقة تصريف المياه في المشروع </a:t>
            </a:r>
          </a:p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ar-SA" sz="20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ar-S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من خلال دراسة موقع وطبوغرافية </a:t>
            </a:r>
            <a:r>
              <a:rPr lang="ar-SA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الطريق </a:t>
            </a:r>
            <a:r>
              <a:rPr kumimoji="0" lang="ar-S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فانه تم تصريف المياه السطحية من خلال تصريفها إلى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ar-SA" sz="20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شبكات الصرف الصحي من خلال فتحات التصريف على جانبي الطريق , وكما تم تصريف المياه السطحية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ar-SA" sz="20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من خلال عمل العبارات في الطريق .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مربع نص 3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 descr="C:\Users\rabe3\Desktop\كل اشي للمشروع\صور مشاكل طريق البلدية\صورة02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71438"/>
            <a:ext cx="4786314" cy="35718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6499" name="Picture 3" descr="C:\Users\rabe3\Desktop\كل اشي للمشروع\صور مشاكل طريق البلدية\صورة02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1438"/>
            <a:ext cx="4357686" cy="36433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6500" name="Picture 4" descr="C:\Users\rabe3\Desktop\كل اشي للمشروع\صور مشاكل طريق البلدية\صورة026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43961"/>
            <a:ext cx="4357685" cy="32140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مربع نص 6"/>
          <p:cNvSpPr txBox="1"/>
          <p:nvPr/>
        </p:nvSpPr>
        <p:spPr>
          <a:xfrm>
            <a:off x="5715008" y="4786322"/>
            <a:ext cx="18573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3000" dirty="0" smtClean="0">
                <a:solidFill>
                  <a:schemeClr val="accent2">
                    <a:lumMod val="75000"/>
                  </a:schemeClr>
                </a:solidFill>
              </a:rPr>
              <a:t>موقع العبارة</a:t>
            </a:r>
            <a:endParaRPr lang="en-US" sz="3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1"/>
          <p:cNvSpPr>
            <a:spLocks noChangeArrowheads="1"/>
          </p:cNvSpPr>
          <p:nvPr/>
        </p:nvSpPr>
        <p:spPr bwMode="auto">
          <a:xfrm>
            <a:off x="214283" y="1011824"/>
            <a:ext cx="8643998" cy="232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5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شبكة الإنارة</a:t>
            </a:r>
          </a:p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kumimoji="0" lang="ar-S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تقلل الإنارة من نسبة الحوادث على الطرق وتزيد من الأمان على مسار الطريق وتساعد المشاة في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ar-SA" sz="20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تجنب خطر الحوادث , كما وتساعد من تقليل وقت الرحلة إذ أنها تساعد السائق على القيادة بأقصى سرعة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ar-SA" sz="20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تصميمية ممكنة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88066" name="Rectangle 2"/>
          <p:cNvSpPr>
            <a:spLocks noChangeArrowheads="1"/>
          </p:cNvSpPr>
          <p:nvPr/>
        </p:nvSpPr>
        <p:spPr bwMode="auto">
          <a:xfrm>
            <a:off x="357158" y="3643314"/>
            <a:ext cx="8429620" cy="2939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ar-SA" sz="25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عوامل توزيع أعمدة الإنارة على الطريق</a:t>
            </a:r>
          </a:p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Ø"/>
              <a:tabLst>
                <a:tab pos="457200" algn="l"/>
              </a:tabLst>
            </a:pPr>
            <a:endParaRPr kumimoji="0" 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Ø"/>
              <a:tabLst>
                <a:tab pos="457200" algn="l"/>
              </a:tabLst>
            </a:pPr>
            <a:r>
              <a:rPr kumimoji="0" lang="ar-S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طبيعة مسار الطريق (الاستقامة، المنعطف...الخ) .</a:t>
            </a: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Ø"/>
              <a:tabLst>
                <a:tab pos="457200" algn="l"/>
              </a:tabLst>
            </a:pPr>
            <a:endParaRPr kumimoji="0" 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Ø"/>
              <a:tabLst>
                <a:tab pos="457200" algn="l"/>
              </a:tabLst>
            </a:pPr>
            <a:r>
              <a:rPr kumimoji="0" lang="ar-S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عرض الطريق .</a:t>
            </a: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Ø"/>
              <a:tabLst>
                <a:tab pos="457200" algn="l"/>
              </a:tabLst>
            </a:pPr>
            <a:endParaRPr kumimoji="0" 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Ø"/>
              <a:tabLst>
                <a:tab pos="457200" algn="l"/>
              </a:tabLst>
            </a:pPr>
            <a:r>
              <a:rPr kumimoji="0" lang="ar-S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وضوح الرؤية على الطريق .</a:t>
            </a: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Ø"/>
              <a:tabLst>
                <a:tab pos="457200" algn="l"/>
              </a:tabLst>
            </a:pPr>
            <a:endParaRPr kumimoji="0" 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Ø"/>
              <a:tabLst>
                <a:tab pos="457200" algn="l"/>
              </a:tabLst>
            </a:pPr>
            <a:r>
              <a:rPr kumimoji="0" lang="ar-S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النقاط الحاكمة في الطريق (جسر , مفرق , دوار ... الخ) .</a:t>
            </a:r>
            <a:endParaRPr kumimoji="0" lang="ar-SA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مربع نص 3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1"/>
          <p:cNvSpPr>
            <a:spLocks noChangeArrowheads="1"/>
          </p:cNvSpPr>
          <p:nvPr/>
        </p:nvSpPr>
        <p:spPr bwMode="auto">
          <a:xfrm>
            <a:off x="3643306" y="1308872"/>
            <a:ext cx="5000596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5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طرق توزيع الإنارة على مسار الطريق</a:t>
            </a:r>
            <a:endParaRPr kumimoji="0" lang="ar-SA" sz="25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1643042" y="2600262"/>
            <a:ext cx="72866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Clr>
                <a:schemeClr val="accent2">
                  <a:lumMod val="75000"/>
                </a:schemeClr>
              </a:buClr>
              <a:buFont typeface="Wingdings" pitchFamily="2" charset="2"/>
              <a:buChar char="Ø"/>
            </a:pPr>
            <a:r>
              <a:rPr lang="ar-SA" sz="2000" dirty="0" smtClean="0">
                <a:latin typeface="Times New Roman" pitchFamily="18" charset="0"/>
                <a:cs typeface="Times New Roman" pitchFamily="18" charset="0"/>
              </a:rPr>
              <a:t> توزيع الأعمدة في المنتصف  الطريق ( في جزيرة) (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central arrangement</a:t>
            </a:r>
            <a:r>
              <a:rPr lang="ar-SA" sz="20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4844947" y="3457518"/>
            <a:ext cx="40847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>
              <a:buClr>
                <a:schemeClr val="accent2">
                  <a:lumMod val="75000"/>
                </a:schemeClr>
              </a:buClr>
              <a:buFont typeface="Wingdings" pitchFamily="2" charset="2"/>
              <a:buChar char="Ø"/>
            </a:pPr>
            <a:r>
              <a:rPr lang="ar-SA" sz="2000" dirty="0" smtClean="0">
                <a:latin typeface="Times New Roman" pitchFamily="18" charset="0"/>
                <a:cs typeface="Times New Roman" pitchFamily="18" charset="0"/>
              </a:rPr>
              <a:t> التوزيع في جهة واحدة (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single side</a:t>
            </a:r>
            <a:r>
              <a:rPr lang="ar-SA" sz="2000" dirty="0" smtClean="0">
                <a:latin typeface="Times New Roman" pitchFamily="18" charset="0"/>
                <a:cs typeface="Times New Roman" pitchFamily="18" charset="0"/>
              </a:rPr>
              <a:t>) 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6445419" y="4243336"/>
            <a:ext cx="24449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>
              <a:buClr>
                <a:schemeClr val="accent2">
                  <a:lumMod val="75000"/>
                </a:schemeClr>
              </a:buClr>
              <a:buFont typeface="Wingdings" pitchFamily="2" charset="2"/>
              <a:buChar char="Ø"/>
            </a:pPr>
            <a:r>
              <a:rPr lang="ar-SA" sz="2000" dirty="0" smtClean="0">
                <a:latin typeface="Times New Roman" pitchFamily="18" charset="0"/>
                <a:cs typeface="Times New Roman" pitchFamily="18" charset="0"/>
              </a:rPr>
              <a:t> طريقة (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zigzag</a:t>
            </a:r>
            <a:r>
              <a:rPr lang="ar-SA" sz="2000" dirty="0" smtClean="0">
                <a:latin typeface="Times New Roman" pitchFamily="18" charset="0"/>
                <a:cs typeface="Times New Roman" pitchFamily="18" charset="0"/>
              </a:rPr>
              <a:t>) 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مربع نص 6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1"/>
          <p:cNvSpPr>
            <a:spLocks noChangeArrowheads="1"/>
          </p:cNvSpPr>
          <p:nvPr/>
        </p:nvSpPr>
        <p:spPr bwMode="auto">
          <a:xfrm>
            <a:off x="1071538" y="726072"/>
            <a:ext cx="7643866" cy="2631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5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إشارات المرور</a:t>
            </a:r>
          </a:p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ar-S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الهدف من استعمال الإشارات المرورية هو توصيل المعلومات للسائق أو المشاة ، وتتألف من </a:t>
            </a: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ar-SA" sz="20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لوحات رسم عليها أسهم أو كلمات أو الاثنان معا، بحيث تكون المعلومات واضحة وتناسب حالة </a:t>
            </a: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ar-SA" sz="20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السير ونوع الطريق .</a:t>
            </a:r>
            <a:endParaRPr kumimoji="0" lang="ar-SA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0114" name="Rectangle 2"/>
          <p:cNvSpPr>
            <a:spLocks noChangeArrowheads="1"/>
          </p:cNvSpPr>
          <p:nvPr/>
        </p:nvSpPr>
        <p:spPr bwMode="auto">
          <a:xfrm>
            <a:off x="714348" y="3714752"/>
            <a:ext cx="8072494" cy="201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SA" sz="25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مواصفات الإشارات </a:t>
            </a:r>
          </a:p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ar-SA" sz="20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S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Ø"/>
              <a:tabLst/>
            </a:pPr>
            <a:r>
              <a:rPr kumimoji="0" lang="ar-S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يجب أن تكون واضحة للسائق وتشد انتباهه .</a:t>
            </a: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Ø"/>
              <a:tabLst/>
            </a:pPr>
            <a:endParaRPr lang="ar-S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Ø"/>
              <a:tabLst/>
            </a:pPr>
            <a:r>
              <a:rPr kumimoji="0" lang="ar-S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يجب أن تكون الكتابة التي على الإشارة واضحة ومفهومة للسائق . </a:t>
            </a:r>
            <a:endParaRPr kumimoji="0" lang="ar-SA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0115" name="صورة 14" descr="5a"/>
          <p:cNvPicPr>
            <a:picLocks noChangeAspect="1" noChangeArrowheads="1"/>
          </p:cNvPicPr>
          <p:nvPr/>
        </p:nvPicPr>
        <p:blipFill>
          <a:blip r:embed="rId2" cstate="print">
            <a:lum bright="20000" contrast="20000"/>
          </a:blip>
          <a:srcRect/>
          <a:stretch>
            <a:fillRect/>
          </a:stretch>
        </p:blipFill>
        <p:spPr bwMode="auto">
          <a:xfrm>
            <a:off x="500034" y="3071810"/>
            <a:ext cx="915795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116" name="صورة 3" descr="1c"/>
          <p:cNvPicPr>
            <a:picLocks noChangeAspect="1" noChangeArrowheads="1"/>
          </p:cNvPicPr>
          <p:nvPr/>
        </p:nvPicPr>
        <p:blipFill>
          <a:blip r:embed="rId3" cstate="print">
            <a:lum bright="20000" contrast="20000"/>
          </a:blip>
          <a:srcRect/>
          <a:stretch>
            <a:fillRect/>
          </a:stretch>
        </p:blipFill>
        <p:spPr bwMode="auto">
          <a:xfrm>
            <a:off x="547550" y="5643578"/>
            <a:ext cx="952616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مربع نص 5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1"/>
          <p:cNvSpPr>
            <a:spLocks noChangeArrowheads="1"/>
          </p:cNvSpPr>
          <p:nvPr/>
        </p:nvSpPr>
        <p:spPr bwMode="auto">
          <a:xfrm>
            <a:off x="1071538" y="863584"/>
            <a:ext cx="7786709" cy="170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5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علامات المرور</a:t>
            </a:r>
          </a:p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إن علامات المرور على الطريق عبارة عن خطوط متصلة أو متقطعة مفردة أو مزدوجة ،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ar-SA" sz="20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بيضاء أو سوداء أو صفراء ، كما أنها قد تكون أسهما أو كتابة (كلمات) .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357290" y="2928934"/>
            <a:ext cx="7500990" cy="3862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722313" algn="r"/>
              </a:tabLst>
            </a:pPr>
            <a:r>
              <a:rPr kumimoji="0" lang="ar-SA" sz="25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أهداف علامات المرور</a:t>
            </a:r>
          </a:p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722313" algn="r"/>
              </a:tabLst>
            </a:pPr>
            <a:endParaRPr lang="ar-S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722313" algn="r"/>
              </a:tabLst>
            </a:pPr>
            <a:r>
              <a:rPr kumimoji="0" lang="ar-S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تحديد المسارب وتقسيمها .</a:t>
            </a: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722313" algn="r"/>
              </a:tabLst>
            </a:pPr>
            <a:endParaRPr kumimoji="0" lang="ar-SA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722313" algn="r"/>
              </a:tabLst>
            </a:pPr>
            <a:r>
              <a:rPr kumimoji="0" lang="ar-S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تحديد أماكن عبور المشاة .</a:t>
            </a: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722313" algn="r"/>
              </a:tabLst>
            </a:pPr>
            <a:endParaRPr kumimoji="0" lang="ar-SA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722313" algn="r"/>
              </a:tabLst>
            </a:pPr>
            <a:r>
              <a:rPr kumimoji="0" lang="ar-S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تحديد جانبي الطريق .</a:t>
            </a: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722313" algn="r"/>
              </a:tabLst>
            </a:pPr>
            <a:endParaRPr kumimoji="0" lang="ar-SA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722313" algn="r"/>
              </a:tabLst>
            </a:pPr>
            <a:r>
              <a:rPr kumimoji="0" lang="ar-S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منع التجاوز .</a:t>
            </a: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722313" algn="r"/>
              </a:tabLst>
            </a:pPr>
            <a:endParaRPr kumimoji="0" lang="ar-SA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722313" algn="r"/>
              </a:tabLst>
            </a:pPr>
            <a:r>
              <a:rPr kumimoji="0" lang="ar-S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فصل السير الذاهب عن القادم .</a:t>
            </a: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722313" algn="r"/>
              </a:tabLst>
            </a:pPr>
            <a:endParaRPr kumimoji="0" 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مربع نص 4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1"/>
          <p:cNvSpPr>
            <a:spLocks noChangeArrowheads="1"/>
          </p:cNvSpPr>
          <p:nvPr/>
        </p:nvSpPr>
        <p:spPr bwMode="auto">
          <a:xfrm>
            <a:off x="5724128" y="908721"/>
            <a:ext cx="3240360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1825" algn="l"/>
              </a:tabLst>
            </a:pPr>
            <a:r>
              <a:rPr kumimoji="0" lang="en-US" sz="25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</a:t>
            </a:r>
            <a:r>
              <a:rPr kumimoji="0" lang="ar-SA" sz="25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أنواع علامات المرور</a:t>
            </a:r>
          </a:p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>
                <a:tab pos="631825" algn="l"/>
              </a:tabLst>
            </a:pPr>
            <a:endParaRPr lang="ar-SA" sz="25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631825" algn="l"/>
              </a:tabLst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914400" marR="0" lvl="2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631825" algn="l"/>
              </a:tabLst>
            </a:pP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الخطوط</a:t>
            </a:r>
          </a:p>
          <a:p>
            <a:pPr marL="914400" marR="0" lvl="2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631825" algn="l"/>
              </a:tabLst>
            </a:pPr>
            <a:endParaRPr kumimoji="0" lang="ar-S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914400" marR="0" lvl="2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631825" algn="l"/>
              </a:tabLst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914400" marR="0" lvl="2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631825" algn="l"/>
              </a:tabLst>
            </a:pP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الكلمات</a:t>
            </a:r>
          </a:p>
          <a:p>
            <a:pPr marL="914400" marR="0" lvl="2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631825" algn="l"/>
              </a:tabLst>
            </a:pPr>
            <a:endParaRPr kumimoji="0" lang="ar-S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914400" marR="0" lvl="2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631825" algn="l"/>
              </a:tabLst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914400" marR="0" lvl="2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631825" algn="l"/>
              </a:tabLst>
            </a:pP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الأسهم</a:t>
            </a:r>
          </a:p>
          <a:p>
            <a:pPr marL="914400" marR="0" lvl="2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631825" algn="l"/>
              </a:tabLst>
            </a:pPr>
            <a:endParaRPr kumimoji="0" lang="ar-S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914400" marR="0" lvl="2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631825" algn="l"/>
              </a:tabLst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914400" marR="0" lvl="2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631825" algn="l"/>
              </a:tabLst>
            </a:pP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اللون</a:t>
            </a:r>
          </a:p>
          <a:p>
            <a:pPr marL="914400" marR="0" lvl="2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631825" algn="l"/>
              </a:tabLst>
            </a:pPr>
            <a:endParaRPr kumimoji="0" lang="ar-S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914400" marR="0" lvl="2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631825" algn="l"/>
              </a:tabLst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914400" marR="0" lvl="2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Ø"/>
              <a:tabLst>
                <a:tab pos="631825" algn="l"/>
              </a:tabLst>
            </a:pP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المواد العاكسة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مربع نص 2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bu-ameer\Desktop\Untitl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916832"/>
            <a:ext cx="8712968" cy="37431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مربع نص 2"/>
          <p:cNvSpPr txBox="1"/>
          <p:nvPr/>
        </p:nvSpPr>
        <p:spPr>
          <a:xfrm>
            <a:off x="3275856" y="1052736"/>
            <a:ext cx="2563522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2500" dirty="0" smtClean="0"/>
              <a:t>شكل عام لموقع الطريق</a:t>
            </a:r>
            <a:endParaRPr lang="en-US" sz="2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Rectangle 1"/>
          <p:cNvSpPr>
            <a:spLocks noChangeArrowheads="1"/>
          </p:cNvSpPr>
          <p:nvPr/>
        </p:nvSpPr>
        <p:spPr bwMode="auto">
          <a:xfrm>
            <a:off x="214282" y="890198"/>
            <a:ext cx="8715404" cy="4555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SA" sz="25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طبقات الرصفة </a:t>
            </a:r>
            <a:endParaRPr kumimoji="0" lang="ar-SA" sz="25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342900" marR="0" lvl="0" indent="-34290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endParaRPr kumimoji="0" lang="ar-SA" sz="25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ar-SA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الطبقة السطحية الإسفلتية  </a:t>
            </a:r>
            <a:r>
              <a:rPr lang="en-US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(surface course)</a:t>
            </a:r>
            <a:r>
              <a:rPr lang="ar-SA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.</a:t>
            </a:r>
          </a:p>
          <a:p>
            <a:pPr marL="342900" marR="0" lvl="0" indent="-34290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endParaRPr lang="ar-S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endParaRPr lang="ar-SA" sz="20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ar-SA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طبقة </a:t>
            </a:r>
            <a:r>
              <a:rPr lang="ar-SA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الأساس </a:t>
            </a:r>
            <a:r>
              <a:rPr lang="en-US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(base course)</a:t>
            </a:r>
            <a:r>
              <a:rPr lang="ar-SA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ar-SA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endParaRPr lang="ar-SA" sz="20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endParaRPr lang="ar-SA" sz="20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ar-SA" sz="2000" dirty="0"/>
              <a:t>طبقة ما تحت الأساس </a:t>
            </a:r>
            <a:r>
              <a:rPr lang="en-US" sz="2000" dirty="0"/>
              <a:t>(sub base)</a:t>
            </a:r>
            <a:r>
              <a:rPr lang="ar-SA" sz="2000" dirty="0"/>
              <a:t> .</a:t>
            </a:r>
          </a:p>
          <a:p>
            <a:pPr marL="342900" marR="0" lvl="0" indent="-34290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endParaRPr kumimoji="0" 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endParaRPr kumimoji="0" 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Wingdings" pitchFamily="2" charset="2"/>
              <a:buChar char="v"/>
              <a:tabLst/>
            </a:pPr>
            <a:r>
              <a:rPr lang="ar-SA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القاعدة التربية </a:t>
            </a:r>
            <a:r>
              <a:rPr lang="en-US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(sub grade) </a:t>
            </a:r>
            <a:r>
              <a:rPr lang="ar-SA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.</a:t>
            </a:r>
          </a:p>
          <a:p>
            <a:pPr marL="342900" marR="0" lvl="0" indent="-34290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v"/>
              <a:tabLst/>
            </a:pPr>
            <a:endParaRPr kumimoji="0" lang="ar-SA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342900" marR="0" lvl="0" indent="-34290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v"/>
              <a:tabLst/>
            </a:pPr>
            <a:endParaRPr kumimoji="0" lang="ar-SA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003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483" y="3947364"/>
            <a:ext cx="5330653" cy="2843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ربع نص 3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ChangeArrowheads="1"/>
          </p:cNvSpPr>
          <p:nvPr/>
        </p:nvSpPr>
        <p:spPr bwMode="auto">
          <a:xfrm>
            <a:off x="4286248" y="3429000"/>
            <a:ext cx="435765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Ø"/>
              <a:tabLst/>
            </a:pP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تجربة نسبة تحمل كاليفورنيا (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CBR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) </a:t>
            </a:r>
            <a:endParaRPr kumimoji="0" lang="ar-S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1379" name="Rectangle 3"/>
          <p:cNvSpPr>
            <a:spLocks noChangeArrowheads="1"/>
          </p:cNvSpPr>
          <p:nvPr/>
        </p:nvSpPr>
        <p:spPr bwMode="auto">
          <a:xfrm>
            <a:off x="4500562" y="2643182"/>
            <a:ext cx="41433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Ø"/>
              <a:tabLst/>
            </a:pP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اختبار الدمك ( تجربة بروكتور ) </a:t>
            </a:r>
            <a:endParaRPr kumimoji="0" lang="ar-S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1380" name="Rectangle 4"/>
          <p:cNvSpPr>
            <a:spLocks noChangeArrowheads="1"/>
          </p:cNvSpPr>
          <p:nvPr/>
        </p:nvSpPr>
        <p:spPr bwMode="auto">
          <a:xfrm>
            <a:off x="3500430" y="1428736"/>
            <a:ext cx="5286348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5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الفحوصات المخبرية في تصميم الطريق</a:t>
            </a:r>
            <a:endParaRPr kumimoji="0" lang="ar-SA" sz="25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جدول 7"/>
          <p:cNvGraphicFramePr>
            <a:graphicFrameLocks noGrp="1"/>
          </p:cNvGraphicFramePr>
          <p:nvPr/>
        </p:nvGraphicFramePr>
        <p:xfrm>
          <a:off x="571472" y="4357694"/>
          <a:ext cx="5286412" cy="2025976"/>
        </p:xfrm>
        <a:graphic>
          <a:graphicData uri="http://schemas.openxmlformats.org/drawingml/2006/table">
            <a:tbl>
              <a:tblPr rtl="1"/>
              <a:tblGrid>
                <a:gridCol w="1584654"/>
                <a:gridCol w="1902061"/>
                <a:gridCol w="1799697"/>
              </a:tblGrid>
              <a:tr h="50649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b="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الطبقة</a:t>
                      </a:r>
                      <a:endParaRPr lang="en-US" sz="1500" b="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CBR(</a:t>
                      </a:r>
                      <a:r>
                        <a:rPr lang="en-US" sz="1500" b="0" dirty="0" err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Kentuky</a:t>
                      </a:r>
                      <a:r>
                        <a:rPr lang="en-US" sz="1500" b="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)</a:t>
                      </a:r>
                      <a:endParaRPr lang="en-US" sz="1500" b="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b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المادة المستخدمة</a:t>
                      </a:r>
                      <a:endParaRPr lang="en-US" sz="1500" b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</a:tr>
              <a:tr h="50649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Asphalt </a:t>
                      </a:r>
                      <a:endParaRPr lang="en-US" sz="1500" b="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32.45</a:t>
                      </a:r>
                      <a:endParaRPr lang="en-US" sz="1500" b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Plant Mix.</a:t>
                      </a:r>
                      <a:endParaRPr lang="en-US" sz="1500" b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</a:tr>
              <a:tr h="50649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Base Coarse</a:t>
                      </a:r>
                      <a:endParaRPr lang="en-US" sz="1500" b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46</a:t>
                      </a:r>
                      <a:endParaRPr lang="en-US" sz="1500" b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Cambria"/>
                          <a:cs typeface="Times New Roman"/>
                        </a:rPr>
                        <a:t>Crushed Stone</a:t>
                      </a:r>
                      <a:endParaRPr lang="en-US" sz="1500" b="0">
                        <a:latin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</a:tr>
              <a:tr h="50649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Sub Grade</a:t>
                      </a:r>
                      <a:endParaRPr lang="en-US" sz="1500" b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dirty="0" smtClean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22.8</a:t>
                      </a:r>
                      <a:endParaRPr lang="en-US" sz="1500" b="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Clay soil</a:t>
                      </a:r>
                      <a:endParaRPr lang="en-US" sz="1500" b="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</a:tr>
            </a:tbl>
          </a:graphicData>
        </a:graphic>
      </p:graphicFrame>
      <p:sp>
        <p:nvSpPr>
          <p:cNvPr id="6" name="مربع نص 5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928662" y="3500438"/>
          <a:ext cx="6250330" cy="2620344"/>
        </p:xfrm>
        <a:graphic>
          <a:graphicData uri="http://schemas.openxmlformats.org/drawingml/2006/table">
            <a:tbl>
              <a:tblPr/>
              <a:tblGrid>
                <a:gridCol w="3124424"/>
                <a:gridCol w="3125906"/>
              </a:tblGrid>
              <a:tr h="655086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dirty="0">
                          <a:latin typeface="Times New Roman"/>
                          <a:ea typeface="Times New Roman"/>
                          <a:cs typeface="Times New Roman"/>
                        </a:rPr>
                        <a:t>السمك (سم)</a:t>
                      </a:r>
                      <a:endParaRPr lang="en-US" sz="15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dirty="0">
                          <a:latin typeface="Times New Roman"/>
                          <a:ea typeface="Times New Roman"/>
                          <a:cs typeface="Times New Roman"/>
                        </a:rPr>
                        <a:t>الطبقة</a:t>
                      </a:r>
                      <a:endParaRPr lang="en-US" sz="15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</a:tr>
              <a:tr h="655086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en-US" sz="15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latin typeface="Times New Roman"/>
                          <a:ea typeface="Times New Roman"/>
                          <a:cs typeface="Times New Roman"/>
                        </a:rPr>
                        <a:t>Asphalt</a:t>
                      </a:r>
                      <a:endParaRPr lang="en-US" sz="15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5086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5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latin typeface="Times New Roman"/>
                          <a:ea typeface="Times New Roman"/>
                          <a:cs typeface="Times New Roman"/>
                        </a:rPr>
                        <a:t>Base corse </a:t>
                      </a:r>
                      <a:endParaRPr lang="en-US" sz="15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</a:tr>
              <a:tr h="655086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en-US" sz="15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Times New Roman"/>
                          <a:ea typeface="Times New Roman"/>
                          <a:cs typeface="Times New Roman"/>
                        </a:rPr>
                        <a:t>Sub Grade</a:t>
                      </a:r>
                      <a:endParaRPr lang="en-US" sz="15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401" name="Rectangle 1"/>
          <p:cNvSpPr>
            <a:spLocks noChangeArrowheads="1"/>
          </p:cNvSpPr>
          <p:nvPr/>
        </p:nvSpPr>
        <p:spPr bwMode="auto">
          <a:xfrm>
            <a:off x="500034" y="1500174"/>
            <a:ext cx="8143932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ar-SA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بعد إتباع  طريقة (</a:t>
            </a:r>
            <a:r>
              <a:rPr kumimoji="0" lang="en-U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AASHTO</a:t>
            </a:r>
            <a:r>
              <a:rPr kumimoji="0" lang="ar-SA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في تصميم الطريق حيث تم النظر في كافة  العوامل التي تؤثر في تصميم </a:t>
            </a:r>
            <a:endParaRPr kumimoji="0" lang="en-US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الرصفة المرنة ودراستها وإجراء كافة الحسابات لجميع القراءات اللازمة ومقارنتها بالقراءات الموجودة في </a:t>
            </a:r>
            <a:endParaRPr kumimoji="0" lang="en-US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الجداول القياسية تم التوصل للنتائج التالية :-</a:t>
            </a:r>
            <a:endParaRPr kumimoji="0" lang="en-US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02" name="Rectangle 2"/>
          <p:cNvSpPr>
            <a:spLocks noChangeArrowheads="1"/>
          </p:cNvSpPr>
          <p:nvPr/>
        </p:nvSpPr>
        <p:spPr bwMode="auto">
          <a:xfrm>
            <a:off x="5715008" y="857232"/>
            <a:ext cx="2786050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5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حساب سمك الطبقات</a:t>
            </a:r>
            <a:endParaRPr kumimoji="0" lang="ar-SA" sz="25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مربع نص 4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Rectangle 1"/>
          <p:cNvSpPr>
            <a:spLocks noChangeArrowheads="1"/>
          </p:cNvSpPr>
          <p:nvPr/>
        </p:nvSpPr>
        <p:spPr bwMode="auto">
          <a:xfrm>
            <a:off x="1500166" y="1643050"/>
            <a:ext cx="7358081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0" algn="l"/>
                <a:tab pos="685800" algn="l"/>
              </a:tabLst>
            </a:pPr>
            <a:r>
              <a:rPr kumimoji="0" lang="ar-SA" sz="25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المساحات</a:t>
            </a:r>
            <a:endParaRPr kumimoji="0" lang="en-US" sz="250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0" algn="l"/>
                <a:tab pos="685800" algn="l"/>
              </a:tabLst>
            </a:pPr>
            <a:endParaRPr lang="en-US" sz="2500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0" algn="l"/>
                <a:tab pos="685800" algn="l"/>
              </a:tabLst>
            </a:pPr>
            <a:r>
              <a:rPr kumimoji="0" lang="ar-S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1- طريقة الإحداثيات</a:t>
            </a:r>
            <a:endParaRPr kumimoji="0" 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0" algn="l"/>
                <a:tab pos="685800" algn="l"/>
              </a:tabLst>
            </a:pPr>
            <a:endParaRPr lang="en-US" sz="20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0" algn="l"/>
                <a:tab pos="685800" algn="l"/>
              </a:tabLst>
            </a:pPr>
            <a:r>
              <a:rPr kumimoji="0" lang="ar-S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2- طريقة تقسيم المقطع إلى أشكال هندسية منتظمة</a:t>
            </a:r>
            <a:endParaRPr kumimoji="0" 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426" name="صورة 2" descr="4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357694"/>
            <a:ext cx="3547803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58" name="Picture 3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81180" y="5214951"/>
            <a:ext cx="5019976" cy="1214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" name="مربع نص 38"/>
          <p:cNvSpPr txBox="1"/>
          <p:nvPr/>
        </p:nvSpPr>
        <p:spPr>
          <a:xfrm>
            <a:off x="3500430" y="785794"/>
            <a:ext cx="27146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25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حساب الحجوم والكميات</a:t>
            </a:r>
            <a:endParaRPr lang="en-US" sz="25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3500430" y="785794"/>
            <a:ext cx="27146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25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حساب الحجوم والكميات</a:t>
            </a:r>
            <a:endParaRPr lang="en-US" sz="25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5871614" y="1357298"/>
            <a:ext cx="29306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حالات المقاطع العرضية المتتالية  </a:t>
            </a:r>
            <a:endParaRPr lang="en-US" sz="20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449" name="Rectangle 1"/>
          <p:cNvSpPr>
            <a:spLocks noChangeArrowheads="1"/>
          </p:cNvSpPr>
          <p:nvPr/>
        </p:nvSpPr>
        <p:spPr bwMode="auto">
          <a:xfrm>
            <a:off x="2214546" y="2000240"/>
            <a:ext cx="664370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Ø"/>
              <a:tabLst/>
            </a:pPr>
            <a:r>
              <a:rPr kumimoji="0" lang="ar-S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المقطعين العرضيين المتتاليين في منطقة حفر كامل أو ردم كامل .</a:t>
            </a:r>
            <a:endParaRPr kumimoji="0" lang="ar-SA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450" name="Rectangle 2"/>
          <p:cNvSpPr>
            <a:spLocks noChangeArrowheads="1"/>
          </p:cNvSpPr>
          <p:nvPr/>
        </p:nvSpPr>
        <p:spPr bwMode="auto">
          <a:xfrm>
            <a:off x="4572064" y="2714620"/>
            <a:ext cx="42862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Ø"/>
              <a:tabLst/>
            </a:pPr>
            <a:r>
              <a:rPr kumimoji="0" lang="ar-S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المقطع الأول حفر والأخر مختلط (أو العكس) .</a:t>
            </a:r>
            <a:endParaRPr kumimoji="0" lang="ar-SA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451" name="Rectangle 3"/>
          <p:cNvSpPr>
            <a:spLocks noChangeArrowheads="1"/>
          </p:cNvSpPr>
          <p:nvPr/>
        </p:nvSpPr>
        <p:spPr bwMode="auto">
          <a:xfrm>
            <a:off x="4857816" y="3429000"/>
            <a:ext cx="4000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Ø"/>
              <a:tabLst/>
            </a:pPr>
            <a:r>
              <a:rPr kumimoji="0" lang="ar-S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المقطعان مختلطان .</a:t>
            </a:r>
            <a:endParaRPr kumimoji="0" lang="ar-SA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75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601" y="3286124"/>
            <a:ext cx="5635911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مربع نص 7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836712"/>
            <a:ext cx="8435280" cy="583264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ar-SA" sz="2500" b="1" dirty="0" smtClean="0">
                <a:solidFill>
                  <a:schemeClr val="accent2">
                    <a:lumMod val="75000"/>
                  </a:schemeClr>
                </a:solidFill>
              </a:rPr>
              <a:t>الصعوبات والعوائق</a:t>
            </a:r>
            <a:endParaRPr lang="en-US" sz="25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ar-SA" sz="2400" dirty="0" smtClean="0"/>
              <a:t> </a:t>
            </a:r>
            <a:endParaRPr lang="en-US" sz="2400" dirty="0" smtClean="0"/>
          </a:p>
          <a:p>
            <a:pPr lvl="0">
              <a:buFont typeface="Wingdings" pitchFamily="2" charset="2"/>
              <a:buChar char="Ø"/>
            </a:pPr>
            <a:r>
              <a:rPr lang="ar-SA" sz="2000" dirty="0" smtClean="0"/>
              <a:t>وجود العديد من المنحنيات في الطريق مما أدى إلى زيادة في عدد المحطات .</a:t>
            </a:r>
            <a:endParaRPr lang="en-US" sz="2000" dirty="0" smtClean="0"/>
          </a:p>
          <a:p>
            <a:pPr lvl="0">
              <a:buNone/>
            </a:pPr>
            <a:endParaRPr lang="en-US" sz="2000" dirty="0" smtClean="0"/>
          </a:p>
          <a:p>
            <a:pPr lvl="0">
              <a:buFont typeface="Wingdings" pitchFamily="2" charset="2"/>
              <a:buChar char="Ø"/>
            </a:pPr>
            <a:r>
              <a:rPr lang="ar-SA" sz="2000" dirty="0" smtClean="0"/>
              <a:t>كثرة  التفاصيل حول الطريق مثل المنازل والمباني التي زادت في صعوبة عملية الرؤية والعمل الميداني وصعوبة التصميم .</a:t>
            </a:r>
            <a:endParaRPr lang="en-US" sz="2000" dirty="0" smtClean="0"/>
          </a:p>
          <a:p>
            <a:pPr lvl="0">
              <a:buNone/>
            </a:pPr>
            <a:endParaRPr lang="en-US" sz="2000" dirty="0" smtClean="0"/>
          </a:p>
          <a:p>
            <a:pPr lvl="0">
              <a:buFont typeface="Wingdings" pitchFamily="2" charset="2"/>
              <a:buChar char="Ø"/>
            </a:pPr>
            <a:r>
              <a:rPr lang="ar-SA" sz="2000" dirty="0" smtClean="0"/>
              <a:t>وجود حجم مروري عالي حيث يؤدي مرور المركبات إلى إعاقة الرؤية وصعوبة العمل الميداني</a:t>
            </a:r>
            <a:r>
              <a:rPr lang="en-US" sz="2000" dirty="0" smtClean="0"/>
              <a:t> </a:t>
            </a:r>
            <a:r>
              <a:rPr lang="ar-SA" sz="2000" dirty="0" smtClean="0"/>
              <a:t>.</a:t>
            </a:r>
            <a:endParaRPr lang="en-US" sz="2000" dirty="0" smtClean="0"/>
          </a:p>
          <a:p>
            <a:pPr lvl="0">
              <a:buNone/>
            </a:pPr>
            <a:endParaRPr lang="en-US" sz="2000" dirty="0" smtClean="0"/>
          </a:p>
          <a:p>
            <a:pPr lvl="0">
              <a:buFont typeface="Wingdings" pitchFamily="2" charset="2"/>
              <a:buChar char="Ø"/>
            </a:pPr>
            <a:r>
              <a:rPr lang="ar-SA" sz="2000" dirty="0" smtClean="0"/>
              <a:t>صعوبة الحصول على المعلومات من الجهات الرسمية أثناء عملية جمع المعلومات</a:t>
            </a:r>
            <a:r>
              <a:rPr lang="en-US" sz="2000" dirty="0" smtClean="0"/>
              <a:t> </a:t>
            </a:r>
            <a:r>
              <a:rPr lang="ar-SA" sz="2000" dirty="0" smtClean="0"/>
              <a:t>.</a:t>
            </a:r>
            <a:endParaRPr lang="en-US" sz="2000" dirty="0" smtClean="0"/>
          </a:p>
          <a:p>
            <a:pPr lvl="0">
              <a:buNone/>
            </a:pPr>
            <a:endParaRPr lang="en-US" sz="2000" dirty="0" smtClean="0"/>
          </a:p>
          <a:p>
            <a:pPr lvl="0">
              <a:buFont typeface="Wingdings" pitchFamily="2" charset="2"/>
              <a:buChar char="Ø"/>
            </a:pPr>
            <a:r>
              <a:rPr lang="ar-SA" sz="2000" dirty="0" smtClean="0"/>
              <a:t>وجود بعض المنازل حول الطريق يسبب صعوبة في توسع الطريق بالاتجاه المستقيم .</a:t>
            </a:r>
            <a:endParaRPr lang="en-US" sz="2000" dirty="0" smtClean="0"/>
          </a:p>
          <a:p>
            <a:pPr lvl="0">
              <a:buNone/>
            </a:pPr>
            <a:endParaRPr lang="en-US" sz="2000" dirty="0" smtClean="0"/>
          </a:p>
          <a:p>
            <a:pPr lvl="0">
              <a:buFont typeface="Wingdings" pitchFamily="2" charset="2"/>
              <a:buChar char="Ø"/>
            </a:pPr>
            <a:r>
              <a:rPr lang="ar-SA" sz="2000" dirty="0" smtClean="0"/>
              <a:t>إعاقة بعض المواطنين للعمل الميداني ووجود المدارس الأساسية حول الطريق .</a:t>
            </a:r>
            <a:endParaRPr lang="en-US" sz="2000" dirty="0" smtClean="0"/>
          </a:p>
          <a:p>
            <a:pPr>
              <a:buFont typeface="Wingdings" pitchFamily="2" charset="2"/>
              <a:buChar char="Ø"/>
            </a:pPr>
            <a:endParaRPr lang="ar-SA" sz="2000" dirty="0"/>
          </a:p>
        </p:txBody>
      </p:sp>
      <p:sp>
        <p:nvSpPr>
          <p:cNvPr id="4" name="مربع نص 3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5076056" y="30689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765256"/>
            <a:ext cx="7786710" cy="5830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Rectangle 1"/>
          <p:cNvSpPr>
            <a:spLocks noChangeArrowheads="1"/>
          </p:cNvSpPr>
          <p:nvPr/>
        </p:nvSpPr>
        <p:spPr bwMode="auto">
          <a:xfrm>
            <a:off x="1571604" y="763770"/>
            <a:ext cx="7072330" cy="5886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152352" rIns="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ar-SA" sz="25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النتائج</a:t>
            </a:r>
          </a:p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en-US" sz="25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Ø"/>
              <a:tabLst>
                <a:tab pos="457200" algn="l"/>
              </a:tabLst>
            </a:pP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تصميم الطريق حسب القوانين المتبعة وتجهيز كافة المعلومات الخاصة بالتصميم وعمل المخططات اللازمة .</a:t>
            </a: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Ø"/>
              <a:tabLst>
                <a:tab pos="457200" algn="l"/>
              </a:tabLst>
            </a:pP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قام فريق العمل برسم جميع المقاطع الطولية والرأسية .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Ø"/>
              <a:tabLst>
                <a:tab pos="457200" algn="l"/>
              </a:tabLst>
            </a:pPr>
            <a:endParaRPr lang="en-US" sz="20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Ø"/>
              <a:tabLst>
                <a:tab pos="457200" algn="l"/>
              </a:tabLst>
            </a:pPr>
            <a:r>
              <a:rPr lang="ar-SA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تم العمل على تصريف مياه الأمطار والمياه السطحية من خلال شبكة الصرف الصحي والعبارات .</a:t>
            </a: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Ø"/>
              <a:tabLst>
                <a:tab pos="457200" algn="l"/>
              </a:tabLst>
            </a:pPr>
            <a:endParaRPr lang="ar-SA" sz="20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Ø"/>
              <a:tabLst>
                <a:tab pos="457200" algn="l"/>
              </a:tabLst>
            </a:pPr>
            <a:r>
              <a:rPr lang="ar-SA" sz="2000" dirty="0" smtClean="0">
                <a:latin typeface="Times New Roman" pitchFamily="18" charset="0"/>
                <a:cs typeface="Times New Roman" pitchFamily="18" charset="0"/>
              </a:rPr>
              <a:t>تم حساب سمك طبقات الرصفة اللازمة للطريق .</a:t>
            </a: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Ø"/>
              <a:tabLst>
                <a:tab pos="457200" algn="l"/>
              </a:tabLst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Ø"/>
              <a:tabLst>
                <a:tab pos="457200" algn="l"/>
              </a:tabLst>
            </a:pP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حساب المساحات </a:t>
            </a:r>
            <a:r>
              <a:rPr lang="ar-SA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و</a:t>
            </a: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الكميات اللازمة</a:t>
            </a:r>
            <a:r>
              <a:rPr kumimoji="0" lang="ar-SA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للطريق</a:t>
            </a: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(الحفر والردم) , ورسم مخططات المقاطع العرضية .</a:t>
            </a: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Ø"/>
              <a:tabLst>
                <a:tab pos="457200" algn="l"/>
              </a:tabLst>
            </a:pPr>
            <a:endParaRPr kumimoji="0" lang="ar-S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Ø"/>
              <a:tabLst>
                <a:tab pos="457200" algn="l"/>
              </a:tabLst>
            </a:pP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وضع الإشارات والعلامات المرورية وأعمدة الإنارة بناءا على المواصفات القياسية .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مربع نص 4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Rectangle 1"/>
          <p:cNvSpPr>
            <a:spLocks noChangeArrowheads="1"/>
          </p:cNvSpPr>
          <p:nvPr/>
        </p:nvSpPr>
        <p:spPr bwMode="auto">
          <a:xfrm>
            <a:off x="423080" y="752758"/>
            <a:ext cx="8220885" cy="5501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152352" rIns="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SA" sz="2500" b="1" i="0" u="none" strike="noStrike" cap="none" normalizeH="0" baseline="0" dirty="0" smtClean="0" bmk="_Toc312316682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التوصيات</a:t>
            </a:r>
          </a:p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ar-SA" sz="2000" dirty="0" smtClean="0" bmk="_Toc312316682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Ø"/>
              <a:tabLst/>
            </a:pP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يجب العمل على إتباع المواصفات الخاصة بالطرق في الأراضي الفلسطينية .</a:t>
            </a: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ar-S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Ø"/>
              <a:tabLst/>
            </a:pP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ضرورة تكامل العمل بين التخصصات بحيث تكون مشاريع التخرج ذات التطبيق العملي .</a:t>
            </a: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ar-S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justLow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Font typeface="Wingdings" pitchFamily="2" charset="2"/>
              <a:buChar char="Ø"/>
            </a:pPr>
            <a:r>
              <a:rPr lang="ar-SA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طرح مساقات جامعيه وتدريب </a:t>
            </a: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الطلبة على التطبيقات والبرامج الحديثة وخصوصا برنامج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Civil </a:t>
            </a: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3D  </a:t>
            </a: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و </a:t>
            </a:r>
            <a:r>
              <a:rPr lang="en-US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Adjust</a:t>
            </a:r>
            <a:r>
              <a:rPr lang="ar-SA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و</a:t>
            </a: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غيرهما من التطبيقات في التخصصات المختلفة .</a:t>
            </a: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ar-S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Ø"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العمل على التواصل بين مؤسسات المجتمع وجامعة بوليتكنك فلسطين .</a:t>
            </a: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Ø"/>
              <a:tabLst/>
            </a:pPr>
            <a:endParaRPr lang="ar-S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Ø"/>
              <a:tabLst/>
            </a:pPr>
            <a:endParaRPr lang="ar-S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Ø"/>
              <a:tabLst/>
            </a:pP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العمل على دعم المشاريع وتطويرها وتطبيقها .</a:t>
            </a:r>
          </a:p>
        </p:txBody>
      </p:sp>
      <p:sp>
        <p:nvSpPr>
          <p:cNvPr id="5" name="مربع نص 4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18864" y="1163885"/>
            <a:ext cx="8229600" cy="536145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ar-SA" sz="2500" b="1" dirty="0" smtClean="0">
                <a:solidFill>
                  <a:schemeClr val="accent2">
                    <a:lumMod val="75000"/>
                  </a:schemeClr>
                </a:solidFill>
              </a:rPr>
              <a:t>بعض المشاكل الموجودة في الطريق المقترح للمشروع</a:t>
            </a:r>
          </a:p>
          <a:p>
            <a:pPr>
              <a:buNone/>
            </a:pPr>
            <a:endParaRPr lang="en-US" sz="2500" dirty="0" smtClean="0"/>
          </a:p>
          <a:p>
            <a:pPr>
              <a:buFont typeface="Wingdings" pitchFamily="2" charset="2"/>
              <a:buChar char="Ø"/>
            </a:pPr>
            <a:r>
              <a:rPr lang="ar-SA" sz="2200" dirty="0" smtClean="0"/>
              <a:t>عدم وجود رصيف للمشاة ووجوده في بعض المناطق بشكل ضيق.</a:t>
            </a:r>
          </a:p>
          <a:p>
            <a:pPr>
              <a:buNone/>
            </a:pPr>
            <a:endParaRPr lang="ar-SA" sz="2200" dirty="0" smtClean="0"/>
          </a:p>
          <a:p>
            <a:pPr>
              <a:buFont typeface="Wingdings" pitchFamily="2" charset="2"/>
              <a:buChar char="Ø"/>
            </a:pPr>
            <a:r>
              <a:rPr lang="ar-SA" sz="2200" dirty="0" smtClean="0"/>
              <a:t>عدم وجود الانارة في الطريق .</a:t>
            </a:r>
          </a:p>
          <a:p>
            <a:pPr>
              <a:buNone/>
            </a:pPr>
            <a:endParaRPr lang="ar-SA" sz="2200" dirty="0" smtClean="0"/>
          </a:p>
          <a:p>
            <a:pPr>
              <a:buFont typeface="Wingdings" pitchFamily="2" charset="2"/>
              <a:buChar char="Ø"/>
            </a:pPr>
            <a:r>
              <a:rPr lang="ar-SA" sz="2200" dirty="0" smtClean="0"/>
              <a:t>وجود التشققات والهبوط في الإسفلت .</a:t>
            </a:r>
          </a:p>
          <a:p>
            <a:pPr>
              <a:buNone/>
            </a:pPr>
            <a:endParaRPr lang="ar-SA" sz="2200" dirty="0" smtClean="0"/>
          </a:p>
          <a:p>
            <a:pPr>
              <a:buFont typeface="Wingdings" pitchFamily="2" charset="2"/>
              <a:buChar char="Ø"/>
            </a:pPr>
            <a:r>
              <a:rPr lang="ar-SA" sz="2200" dirty="0" smtClean="0"/>
              <a:t>عدم وجود تخطيط للطريق وسوء تصميم التقاطعات .</a:t>
            </a:r>
          </a:p>
          <a:p>
            <a:pPr>
              <a:buNone/>
            </a:pPr>
            <a:endParaRPr lang="ar-SA" sz="2200" dirty="0" smtClean="0"/>
          </a:p>
          <a:p>
            <a:pPr>
              <a:buFont typeface="Wingdings" pitchFamily="2" charset="2"/>
              <a:buChar char="Ø"/>
            </a:pPr>
            <a:r>
              <a:rPr lang="ar-SA" sz="2200" dirty="0" smtClean="0"/>
              <a:t>عدم مراعاة تصميم المنحنيات الافقية والراسية والأمور الإنشائية الأخرى .</a:t>
            </a:r>
            <a:endParaRPr lang="en-US" sz="2200" dirty="0" smtClean="0"/>
          </a:p>
        </p:txBody>
      </p:sp>
      <p:sp>
        <p:nvSpPr>
          <p:cNvPr id="6" name="مربع نص 5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D:\university\thanks-thank-you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9586" y="1301750"/>
            <a:ext cx="6350000" cy="4254500"/>
          </a:xfrm>
          <a:prstGeom prst="rect">
            <a:avLst/>
          </a:prstGeom>
          <a:noFill/>
        </p:spPr>
      </p:pic>
      <p:sp>
        <p:nvSpPr>
          <p:cNvPr id="19" name="مربع نص 18"/>
          <p:cNvSpPr txBox="1"/>
          <p:nvPr/>
        </p:nvSpPr>
        <p:spPr>
          <a:xfrm>
            <a:off x="35496" y="6309320"/>
            <a:ext cx="14766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Informal Roman" pitchFamily="66" charset="0"/>
              </a:rPr>
              <a:t>Work group</a:t>
            </a:r>
            <a:endParaRPr lang="en-US" sz="2400" dirty="0">
              <a:latin typeface="Informal Roman" pitchFamily="66" charset="0"/>
            </a:endParaRPr>
          </a:p>
        </p:txBody>
      </p:sp>
      <p:sp>
        <p:nvSpPr>
          <p:cNvPr id="4" name="مربع نص 3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1" descr="C:\Users\rabe3\Desktop\صورة02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4643437" cy="33575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8914" name="Picture 2" descr="C:\Users\rabe3\Desktop\صورة02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0"/>
            <a:ext cx="4500561" cy="33575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8915" name="Picture 3" descr="C:\Users\rabe3\Desktop\صورة026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" y="3286124"/>
            <a:ext cx="4643436" cy="35718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8916" name="Picture 4" descr="C:\Users\rabe3\Desktop\صورة026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3286124"/>
            <a:ext cx="4500562" cy="35718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500" name="Picture 4" descr="C:\Users\rabe3\Desktop\551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67544" y="857233"/>
            <a:ext cx="8229600" cy="574012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ar-SA" sz="2500" b="1" dirty="0" smtClean="0">
                <a:solidFill>
                  <a:schemeClr val="accent2">
                    <a:lumMod val="75000"/>
                  </a:schemeClr>
                </a:solidFill>
              </a:rPr>
              <a:t>أهداف المشروع</a:t>
            </a:r>
          </a:p>
          <a:p>
            <a:pPr>
              <a:buNone/>
            </a:pPr>
            <a:endParaRPr lang="en-US" sz="2000" dirty="0" smtClean="0"/>
          </a:p>
          <a:p>
            <a:pPr lvl="0">
              <a:buFont typeface="Wingdings" pitchFamily="2" charset="2"/>
              <a:buChar char="Ø"/>
            </a:pPr>
            <a:r>
              <a:rPr lang="ar-SA" sz="2000" dirty="0" smtClean="0"/>
              <a:t>إعادة تصميم التقاطعات .</a:t>
            </a:r>
          </a:p>
          <a:p>
            <a:pPr lvl="0">
              <a:buNone/>
            </a:pPr>
            <a:endParaRPr lang="en-US" sz="2000" dirty="0" smtClean="0"/>
          </a:p>
          <a:p>
            <a:pPr lvl="0">
              <a:buFont typeface="Wingdings" pitchFamily="2" charset="2"/>
              <a:buChar char="Ø"/>
            </a:pPr>
            <a:r>
              <a:rPr lang="ar-SA" sz="2000" dirty="0" smtClean="0"/>
              <a:t>إعادة تصميم المنحنيات الراسية والأفقية .</a:t>
            </a:r>
          </a:p>
          <a:p>
            <a:pPr lvl="0">
              <a:buNone/>
            </a:pPr>
            <a:endParaRPr lang="ar-SA" sz="2000" dirty="0" smtClean="0"/>
          </a:p>
          <a:p>
            <a:pPr>
              <a:buFont typeface="Wingdings" pitchFamily="2" charset="2"/>
              <a:buChar char="Ø"/>
            </a:pPr>
            <a:r>
              <a:rPr lang="ar-SA" sz="2000" dirty="0" smtClean="0"/>
              <a:t>إعادة تصميم الطريق تصميما إنشائيا مع الأخذ بعين الاعتبار القواعد والأسس الصحيحة في التصميم ويشتمل ذلك على تصميم طبقات الرصفة والإسفلت .</a:t>
            </a:r>
          </a:p>
          <a:p>
            <a:pPr>
              <a:buFont typeface="Wingdings" pitchFamily="2" charset="2"/>
              <a:buChar char="Ø"/>
            </a:pPr>
            <a:endParaRPr lang="ar-SA" sz="2000" dirty="0" smtClean="0"/>
          </a:p>
          <a:p>
            <a:pPr>
              <a:buFont typeface="Wingdings" pitchFamily="2" charset="2"/>
              <a:buChar char="Ø"/>
            </a:pPr>
            <a:r>
              <a:rPr lang="ar-SA" sz="2000" dirty="0" smtClean="0"/>
              <a:t>تصريف مياه الأمطار والمياه السطحية .</a:t>
            </a:r>
          </a:p>
          <a:p>
            <a:pPr>
              <a:buNone/>
            </a:pPr>
            <a:endParaRPr lang="en-US" sz="2000" dirty="0" smtClean="0"/>
          </a:p>
          <a:p>
            <a:pPr lvl="0">
              <a:buFont typeface="Wingdings" pitchFamily="2" charset="2"/>
              <a:buChar char="Ø"/>
            </a:pPr>
            <a:r>
              <a:rPr lang="ar-SA" sz="2000" dirty="0" smtClean="0"/>
              <a:t>إعادة تصميم شبكة الإنارة .</a:t>
            </a:r>
          </a:p>
          <a:p>
            <a:pPr lvl="0">
              <a:buNone/>
            </a:pPr>
            <a:endParaRPr lang="en-US" sz="2000" dirty="0" smtClean="0"/>
          </a:p>
          <a:p>
            <a:pPr lvl="0">
              <a:buFont typeface="Wingdings" pitchFamily="2" charset="2"/>
              <a:buChar char="Ø"/>
            </a:pPr>
            <a:r>
              <a:rPr lang="ar-SA" sz="2000" dirty="0" smtClean="0"/>
              <a:t>توفير الراحة والأمان على الطريق وخصوصا مع وجود العديد من المدارس والمساجد .</a:t>
            </a:r>
          </a:p>
          <a:p>
            <a:pPr lvl="0">
              <a:buFont typeface="Wingdings" pitchFamily="2" charset="2"/>
              <a:buChar char="Ø"/>
            </a:pPr>
            <a:endParaRPr lang="ar-SA" sz="2000" dirty="0" smtClean="0"/>
          </a:p>
          <a:p>
            <a:pPr lvl="0">
              <a:buFont typeface="Wingdings" pitchFamily="2" charset="2"/>
              <a:buChar char="Ø"/>
            </a:pPr>
            <a:r>
              <a:rPr lang="ar-SA" sz="2000" dirty="0" smtClean="0"/>
              <a:t>العمل على إيصال الخدمات وخصوصا مع وجود المدارس والمناطق الترفيهية .</a:t>
            </a:r>
          </a:p>
        </p:txBody>
      </p:sp>
      <p:sp>
        <p:nvSpPr>
          <p:cNvPr id="6" name="مربع نص 5"/>
          <p:cNvSpPr txBox="1"/>
          <p:nvPr/>
        </p:nvSpPr>
        <p:spPr>
          <a:xfrm rot="5400000">
            <a:off x="-2120839" y="4321129"/>
            <a:ext cx="4632640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Palestine Polytechnics  University </a:t>
            </a:r>
            <a:endParaRPr lang="en-IE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تدفق">
  <a:themeElements>
    <a:clrScheme name="تدفق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تدفق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تدفق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1543</TotalTime>
  <Words>1996</Words>
  <Application>Microsoft Office PowerPoint</Application>
  <PresentationFormat>عرض على الشاشة (3:4)‏</PresentationFormat>
  <Paragraphs>697</Paragraphs>
  <Slides>60</Slides>
  <Notes>0</Notes>
  <HiddenSlides>0</HiddenSlides>
  <MMClips>0</MMClips>
  <ScaleCrop>false</ScaleCrop>
  <HeadingPairs>
    <vt:vector size="6" baseType="variant">
      <vt:variant>
        <vt:lpstr>نسق</vt:lpstr>
      </vt:variant>
      <vt:variant>
        <vt:i4>1</vt:i4>
      </vt:variant>
      <vt:variant>
        <vt:lpstr>خوادم OLE مضمنة</vt:lpstr>
      </vt:variant>
      <vt:variant>
        <vt:i4>1</vt:i4>
      </vt:variant>
      <vt:variant>
        <vt:lpstr>عناوين الشرائح</vt:lpstr>
      </vt:variant>
      <vt:variant>
        <vt:i4>60</vt:i4>
      </vt:variant>
    </vt:vector>
  </HeadingPairs>
  <TitlesOfParts>
    <vt:vector size="62" baseType="lpstr">
      <vt:lpstr>تدفق</vt:lpstr>
      <vt:lpstr>Equation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المضلعات Traverse</vt:lpstr>
      <vt:lpstr>عرض تقديمي في PowerPoint</vt:lpstr>
      <vt:lpstr>حساب الإحداثيات البدائية للنقاط</vt:lpstr>
      <vt:lpstr>عرض تقديمي في PowerPoint</vt:lpstr>
      <vt:lpstr>تصحيح المضلع</vt:lpstr>
      <vt:lpstr>طريقة التصحيح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العوامل التي تتحكم في تصميم وتخطيط الطريق 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حيث يعرف بأنه عملية تحديد الأبعاد الهندسية وترتيب عناصر الطريق   مثل مسار الطريق والمنحنيات الأفقية والراسية ومسافات الرؤية   وعرض الطريق والانحدارات وغيرها من الأمور الهندسية . </vt:lpstr>
      <vt:lpstr>1- تركيب المرور (Character of Traffic) .  2-  حجم المرور (Traffic volume)  .    3- السرعة التصميمية Design speed) ) .  4- الأرصفة (Sidewalks) .  5- عرض الحارة (lane width) .   6- الميول الطولية .   7- الميول العرضية . </vt:lpstr>
      <vt:lpstr>مراحل عملية التصميم الهندسي       1- التصميم الأفقي (Horizontal Alignment).    2- التصميم الرأسي للطريق (Vertical Alignment).    3- التصميم العرضي للطريق . </vt:lpstr>
      <vt:lpstr>عناصر   المنحنى   الدائري   البسيط</vt:lpstr>
      <vt:lpstr>معادلات المنحنى الدائري البسيط 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ABU-AL  AMEER</dc:creator>
  <cp:lastModifiedBy>dell</cp:lastModifiedBy>
  <cp:revision>191</cp:revision>
  <dcterms:created xsi:type="dcterms:W3CDTF">2011-04-25T20:51:51Z</dcterms:created>
  <dcterms:modified xsi:type="dcterms:W3CDTF">2012-01-11T23:40:10Z</dcterms:modified>
</cp:coreProperties>
</file>