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5.jpg" ContentType="application/octet-stream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11" r:id="rId1"/>
  </p:sldMasterIdLst>
  <p:notesMasterIdLst>
    <p:notesMasterId r:id="rId71"/>
  </p:notesMasterIdLst>
  <p:handoutMasterIdLst>
    <p:handoutMasterId r:id="rId72"/>
  </p:handoutMasterIdLst>
  <p:sldIdLst>
    <p:sldId id="330" r:id="rId2"/>
    <p:sldId id="260" r:id="rId3"/>
    <p:sldId id="267" r:id="rId4"/>
    <p:sldId id="265" r:id="rId5"/>
    <p:sldId id="266" r:id="rId6"/>
    <p:sldId id="268" r:id="rId7"/>
    <p:sldId id="272" r:id="rId8"/>
    <p:sldId id="275" r:id="rId9"/>
    <p:sldId id="270" r:id="rId10"/>
    <p:sldId id="334" r:id="rId11"/>
    <p:sldId id="273" r:id="rId12"/>
    <p:sldId id="335" r:id="rId13"/>
    <p:sldId id="276" r:id="rId14"/>
    <p:sldId id="279" r:id="rId15"/>
    <p:sldId id="277" r:id="rId16"/>
    <p:sldId id="280" r:id="rId17"/>
    <p:sldId id="278" r:id="rId18"/>
    <p:sldId id="281" r:id="rId19"/>
    <p:sldId id="283" r:id="rId20"/>
    <p:sldId id="294" r:id="rId21"/>
    <p:sldId id="293" r:id="rId22"/>
    <p:sldId id="296" r:id="rId23"/>
    <p:sldId id="284" r:id="rId24"/>
    <p:sldId id="287" r:id="rId25"/>
    <p:sldId id="288" r:id="rId26"/>
    <p:sldId id="289" r:id="rId27"/>
    <p:sldId id="290" r:id="rId28"/>
    <p:sldId id="291" r:id="rId29"/>
    <p:sldId id="331" r:id="rId30"/>
    <p:sldId id="271" r:id="rId31"/>
    <p:sldId id="274" r:id="rId32"/>
    <p:sldId id="269" r:id="rId33"/>
    <p:sldId id="285" r:id="rId34"/>
    <p:sldId id="282" r:id="rId35"/>
    <p:sldId id="286" r:id="rId36"/>
    <p:sldId id="292" r:id="rId37"/>
    <p:sldId id="332" r:id="rId38"/>
    <p:sldId id="297" r:id="rId39"/>
    <p:sldId id="298" r:id="rId40"/>
    <p:sldId id="299" r:id="rId41"/>
    <p:sldId id="300" r:id="rId42"/>
    <p:sldId id="301" r:id="rId43"/>
    <p:sldId id="302" r:id="rId44"/>
    <p:sldId id="333" r:id="rId45"/>
    <p:sldId id="303" r:id="rId46"/>
    <p:sldId id="304" r:id="rId47"/>
    <p:sldId id="305" r:id="rId48"/>
    <p:sldId id="308" r:id="rId49"/>
    <p:sldId id="306" r:id="rId50"/>
    <p:sldId id="307" r:id="rId51"/>
    <p:sldId id="310" r:id="rId52"/>
    <p:sldId id="311" r:id="rId53"/>
    <p:sldId id="312" r:id="rId54"/>
    <p:sldId id="313" r:id="rId55"/>
    <p:sldId id="314" r:id="rId56"/>
    <p:sldId id="315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1152">
          <p15:clr>
            <a:srgbClr val="A4A3A4"/>
          </p15:clr>
        </p15:guide>
        <p15:guide id="5" orient="horz" pos="3360">
          <p15:clr>
            <a:srgbClr val="A4A3A4"/>
          </p15:clr>
        </p15:guide>
        <p15:guide id="6" orient="horz" pos="3072">
          <p15:clr>
            <a:srgbClr val="A4A3A4"/>
          </p15:clr>
        </p15:guide>
        <p15:guide id="7" orient="horz" pos="864">
          <p15:clr>
            <a:srgbClr val="A4A3A4"/>
          </p15:clr>
        </p15:guide>
        <p15:guide id="8" orient="horz" pos="528">
          <p15:clr>
            <a:srgbClr val="A4A3A4"/>
          </p15:clr>
        </p15:guide>
        <p15:guide id="9" orient="horz" pos="2784">
          <p15:clr>
            <a:srgbClr val="A4A3A4"/>
          </p15:clr>
        </p15:guide>
        <p15:guide id="10" pos="3839">
          <p15:clr>
            <a:srgbClr val="A4A3A4"/>
          </p15:clr>
        </p15:guide>
        <p15:guide id="11" pos="959">
          <p15:clr>
            <a:srgbClr val="A4A3A4"/>
          </p15:clr>
        </p15:guide>
        <p15:guide id="12" pos="7007">
          <p15:clr>
            <a:srgbClr val="A4A3A4"/>
          </p15:clr>
        </p15:guide>
        <p15:guide id="13" pos="6719">
          <p15:clr>
            <a:srgbClr val="A4A3A4"/>
          </p15:clr>
        </p15:guide>
        <p15:guide id="14" pos="6143">
          <p15:clr>
            <a:srgbClr val="A4A3A4"/>
          </p15:clr>
        </p15:guide>
        <p15:guide id="15" pos="3983">
          <p15:clr>
            <a:srgbClr val="A4A3A4"/>
          </p15:clr>
        </p15:guide>
        <p15:guide id="16" pos="527">
          <p15:clr>
            <a:srgbClr val="A4A3A4"/>
          </p15:clr>
        </p15:guide>
        <p15:guide id="17" pos="71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BC1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4660"/>
  </p:normalViewPr>
  <p:slideViewPr>
    <p:cSldViewPr>
      <p:cViewPr varScale="1">
        <p:scale>
          <a:sx n="72" d="100"/>
          <a:sy n="72" d="100"/>
        </p:scale>
        <p:origin x="666" y="72"/>
      </p:cViewPr>
      <p:guideLst>
        <p:guide orient="horz" pos="2160"/>
        <p:guide orient="horz" pos="1008"/>
        <p:guide orient="horz" pos="3792"/>
        <p:guide orient="horz" pos="1152"/>
        <p:guide orient="horz" pos="3360"/>
        <p:guide orient="horz" pos="3072"/>
        <p:guide orient="horz" pos="864"/>
        <p:guide orient="horz" pos="528"/>
        <p:guide orient="horz" pos="2784"/>
        <p:guide pos="3839"/>
        <p:guide pos="959"/>
        <p:guide pos="7007"/>
        <p:guide pos="6719"/>
        <p:guide pos="6143"/>
        <p:guide pos="3983"/>
        <p:guide pos="527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1680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A8D02-4E65-4CCD-8312-4AB164C6C77D}" type="datetimeFigureOut">
              <a:rPr lang="en-US"/>
              <a:t>12/19/2017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19DBA-4540-49B3-8FA9-6259387ECF9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7619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755D9-D361-47B8-9652-3B4EA9776CE5}" type="datetimeFigureOut">
              <a:rPr lang="en-US"/>
              <a:t>12/19/2017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36274-F2B9-4C45-BBB4-0EDF4CD651A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768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88825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243" y="1803405"/>
            <a:ext cx="9446339" cy="1825096"/>
          </a:xfrm>
        </p:spPr>
        <p:txBody>
          <a:bodyPr anchor="b">
            <a:normAutofit/>
          </a:bodyPr>
          <a:lstStyle>
            <a:lvl1pPr algn="l">
              <a:defRPr sz="59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243" y="3632201"/>
            <a:ext cx="9446339" cy="685800"/>
          </a:xfrm>
        </p:spPr>
        <p:txBody>
          <a:bodyPr>
            <a:normAutofit/>
          </a:bodyPr>
          <a:lstStyle>
            <a:lvl1pPr marL="0" indent="0" algn="l">
              <a:buNone/>
              <a:defRPr sz="19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7501" y="4314328"/>
            <a:ext cx="2910082" cy="374642"/>
          </a:xfrm>
        </p:spPr>
        <p:txBody>
          <a:bodyPr/>
          <a:lstStyle/>
          <a:p>
            <a:fld id="{83829175-527E-46A3-863C-1BB1F163B849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243" y="4323846"/>
            <a:ext cx="6399133" cy="365125"/>
          </a:xfrm>
        </p:spPr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5096" y="1430867"/>
            <a:ext cx="2742486" cy="365125"/>
          </a:xfrm>
        </p:spPr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32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598" y="4697361"/>
            <a:ext cx="10819216" cy="819355"/>
          </a:xfrm>
        </p:spPr>
        <p:txBody>
          <a:bodyPr anchor="b"/>
          <a:lstStyle>
            <a:lvl1pPr algn="l">
              <a:defRPr sz="31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549" y="941440"/>
            <a:ext cx="10819022" cy="3478161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622" y="5516716"/>
            <a:ext cx="10817582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918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88825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622" y="753533"/>
            <a:ext cx="10817582" cy="2802467"/>
          </a:xfrm>
        </p:spPr>
        <p:txBody>
          <a:bodyPr anchor="ctr"/>
          <a:lstStyle>
            <a:lvl1pPr algn="l">
              <a:defRPr sz="31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200" y="3649134"/>
            <a:ext cx="10127878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2417" y="381001"/>
            <a:ext cx="2910082" cy="365125"/>
          </a:xfrm>
        </p:spPr>
        <p:txBody>
          <a:bodyPr/>
          <a:lstStyle>
            <a:lvl1pPr algn="r">
              <a:defRPr/>
            </a:lvl1pPr>
          </a:lstStyle>
          <a:p>
            <a:fld id="{83829175-527E-46A3-863C-1BB1F163B849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622" y="379942"/>
            <a:ext cx="6989671" cy="365125"/>
          </a:xfrm>
        </p:spPr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59623" y="381001"/>
            <a:ext cx="643580" cy="365125"/>
          </a:xfrm>
        </p:spPr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321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88825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201" y="753534"/>
            <a:ext cx="10148889" cy="2604495"/>
          </a:xfrm>
        </p:spPr>
        <p:txBody>
          <a:bodyPr anchor="ctr"/>
          <a:lstStyle>
            <a:lvl1pPr algn="l">
              <a:defRPr sz="31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525" y="3365557"/>
            <a:ext cx="9590238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201" y="3959863"/>
            <a:ext cx="10148889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2417" y="381001"/>
            <a:ext cx="2910082" cy="365125"/>
          </a:xfrm>
        </p:spPr>
        <p:txBody>
          <a:bodyPr/>
          <a:lstStyle>
            <a:lvl1pPr algn="r">
              <a:defRPr/>
            </a:lvl1pPr>
          </a:lstStyle>
          <a:p>
            <a:fld id="{83829175-527E-46A3-863C-1BB1F163B849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622" y="379942"/>
            <a:ext cx="6989671" cy="365125"/>
          </a:xfrm>
        </p:spPr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59623" y="381001"/>
            <a:ext cx="643580" cy="365125"/>
          </a:xfrm>
        </p:spPr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126" y="933450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99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1370" y="2701290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998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3988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88825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228" y="1124702"/>
            <a:ext cx="10143544" cy="2511835"/>
          </a:xfrm>
        </p:spPr>
        <p:txBody>
          <a:bodyPr anchor="b"/>
          <a:lstStyle>
            <a:lvl1pPr algn="l">
              <a:defRPr sz="31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200" y="3648316"/>
            <a:ext cx="10142012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2417" y="378884"/>
            <a:ext cx="2910082" cy="365125"/>
          </a:xfrm>
        </p:spPr>
        <p:txBody>
          <a:bodyPr/>
          <a:lstStyle>
            <a:lvl1pPr algn="r">
              <a:defRPr/>
            </a:lvl1pPr>
          </a:lstStyle>
          <a:p>
            <a:fld id="{83829175-527E-46A3-863C-1BB1F163B849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622" y="378884"/>
            <a:ext cx="6989671" cy="365125"/>
          </a:xfrm>
        </p:spPr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59623" y="381001"/>
            <a:ext cx="643580" cy="365125"/>
          </a:xfrm>
        </p:spPr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964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4846" y="762000"/>
            <a:ext cx="8608357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621" y="2202080"/>
            <a:ext cx="3455532" cy="617320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620" y="2904565"/>
            <a:ext cx="34555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7662" y="2201333"/>
            <a:ext cx="3455532" cy="626534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5721" y="2904067"/>
            <a:ext cx="34555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03" y="2192866"/>
            <a:ext cx="3455532" cy="626534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49704" y="2904565"/>
            <a:ext cx="34555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6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4846" y="762000"/>
            <a:ext cx="8608357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439" y="4191001"/>
            <a:ext cx="3450683" cy="682765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439" y="2362200"/>
            <a:ext cx="345068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439" y="4873765"/>
            <a:ext cx="3450683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3124" y="4191001"/>
            <a:ext cx="3448037" cy="682765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3124" y="2362200"/>
            <a:ext cx="344803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3125" y="4873764"/>
            <a:ext cx="3448037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7635" y="4191001"/>
            <a:ext cx="3455569" cy="682765"/>
          </a:xfrm>
        </p:spPr>
        <p:txBody>
          <a:bodyPr anchor="b">
            <a:no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7759" y="2362200"/>
            <a:ext cx="344698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7635" y="4873762"/>
            <a:ext cx="3451546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29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622" y="2194560"/>
            <a:ext cx="10817582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6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88825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6339" y="745067"/>
            <a:ext cx="2056864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200" y="745068"/>
            <a:ext cx="8202064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2417" y="379942"/>
            <a:ext cx="2910082" cy="365125"/>
          </a:xfrm>
        </p:spPr>
        <p:txBody>
          <a:bodyPr/>
          <a:lstStyle>
            <a:lvl1pPr algn="r">
              <a:defRPr/>
            </a:lvl1pPr>
          </a:lstStyle>
          <a:p>
            <a:fld id="{83829175-527E-46A3-863C-1BB1F163B849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622" y="381001"/>
            <a:ext cx="6989671" cy="365125"/>
          </a:xfrm>
        </p:spPr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9623" y="381001"/>
            <a:ext cx="643580" cy="365125"/>
          </a:xfrm>
        </p:spPr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61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80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88825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622" y="753534"/>
            <a:ext cx="10817581" cy="2801935"/>
          </a:xfrm>
        </p:spPr>
        <p:txBody>
          <a:bodyPr anchor="b">
            <a:normAutofit/>
          </a:bodyPr>
          <a:lstStyle>
            <a:lvl1pPr algn="r">
              <a:defRPr sz="3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200" y="3641726"/>
            <a:ext cx="10487468" cy="955675"/>
          </a:xfrm>
        </p:spPr>
        <p:txBody>
          <a:bodyPr>
            <a:normAutofit/>
          </a:bodyPr>
          <a:lstStyle>
            <a:lvl1pPr marL="0" indent="0" algn="r">
              <a:buNone/>
              <a:defRPr sz="21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2417" y="381001"/>
            <a:ext cx="2910082" cy="365125"/>
          </a:xfrm>
        </p:spPr>
        <p:txBody>
          <a:bodyPr/>
          <a:lstStyle>
            <a:lvl1pPr algn="r">
              <a:defRPr/>
            </a:lvl1pPr>
          </a:lstStyle>
          <a:p>
            <a:fld id="{83829175-527E-46A3-863C-1BB1F163B849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622" y="381002"/>
            <a:ext cx="6989671" cy="364065"/>
          </a:xfrm>
        </p:spPr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9623" y="381001"/>
            <a:ext cx="643580" cy="365125"/>
          </a:xfrm>
        </p:spPr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7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621" y="2194560"/>
            <a:ext cx="5332611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3" y="2194560"/>
            <a:ext cx="5332611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7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4846" y="762000"/>
            <a:ext cx="8608358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171" y="2183802"/>
            <a:ext cx="5078668" cy="823912"/>
          </a:xfrm>
        </p:spPr>
        <p:txBody>
          <a:bodyPr anchor="b">
            <a:normAutofit/>
          </a:bodyPr>
          <a:lstStyle>
            <a:lvl1pPr marL="0" indent="0">
              <a:buNone/>
              <a:defRPr sz="27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622" y="3132667"/>
            <a:ext cx="5310392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9133" y="2183802"/>
            <a:ext cx="5104070" cy="823912"/>
          </a:xfrm>
        </p:spPr>
        <p:txBody>
          <a:bodyPr anchor="b">
            <a:normAutofit/>
          </a:bodyPr>
          <a:lstStyle>
            <a:lvl1pPr marL="0" indent="0">
              <a:buNone/>
              <a:defRPr sz="2799" b="0">
                <a:solidFill>
                  <a:schemeClr val="tx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593" y="3132667"/>
            <a:ext cx="5332611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92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62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64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622" y="1524000"/>
            <a:ext cx="4113728" cy="1600200"/>
          </a:xfrm>
        </p:spPr>
        <p:txBody>
          <a:bodyPr anchor="b"/>
          <a:lstStyle>
            <a:lvl1pPr algn="l">
              <a:defRPr sz="31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4281" y="746760"/>
            <a:ext cx="6508923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622" y="3124200"/>
            <a:ext cx="4113728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4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621" y="1524000"/>
            <a:ext cx="6871450" cy="1600200"/>
          </a:xfrm>
        </p:spPr>
        <p:txBody>
          <a:bodyPr anchor="b"/>
          <a:lstStyle>
            <a:lvl1pPr algn="l">
              <a:defRPr sz="31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59191" y="751242"/>
            <a:ext cx="3644013" cy="5467443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621" y="3124200"/>
            <a:ext cx="687145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12/19/2017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22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4846" y="764373"/>
            <a:ext cx="8608358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622" y="2194561"/>
            <a:ext cx="10817582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3122" y="6356351"/>
            <a:ext cx="29100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29175-527E-46A3-863C-1BB1F163B849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621" y="6355846"/>
            <a:ext cx="77703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718" y="38100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4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2" r:id="rId1"/>
    <p:sldLayoutId id="2147484413" r:id="rId2"/>
    <p:sldLayoutId id="2147484414" r:id="rId3"/>
    <p:sldLayoutId id="2147484415" r:id="rId4"/>
    <p:sldLayoutId id="2147484416" r:id="rId5"/>
    <p:sldLayoutId id="2147484417" r:id="rId6"/>
    <p:sldLayoutId id="2147484418" r:id="rId7"/>
    <p:sldLayoutId id="2147484419" r:id="rId8"/>
    <p:sldLayoutId id="2147484420" r:id="rId9"/>
    <p:sldLayoutId id="2147484421" r:id="rId10"/>
    <p:sldLayoutId id="2147484422" r:id="rId11"/>
    <p:sldLayoutId id="2147484423" r:id="rId12"/>
    <p:sldLayoutId id="2147484424" r:id="rId13"/>
    <p:sldLayoutId id="2147484425" r:id="rId14"/>
    <p:sldLayoutId id="2147484426" r:id="rId15"/>
    <p:sldLayoutId id="2147484427" r:id="rId16"/>
    <p:sldLayoutId id="2147484428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r" defTabSz="914126" rtl="0" eaLnBrk="1" latinLnBrk="0" hangingPunct="1">
        <a:lnSpc>
          <a:spcPct val="90000"/>
        </a:lnSpc>
        <a:spcBef>
          <a:spcPct val="0"/>
        </a:spcBef>
        <a:buNone/>
        <a:defRPr sz="3999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1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9.jpe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49.PNG"/><Relationship Id="rId4" Type="http://schemas.openxmlformats.org/officeDocument/2006/relationships/image" Target="../media/image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3.PNG"/><Relationship Id="rId7" Type="http://schemas.openxmlformats.org/officeDocument/2006/relationships/image" Target="../media/image5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52.jpeg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9.jpg"/><Relationship Id="rId4" Type="http://schemas.openxmlformats.org/officeDocument/2006/relationships/image" Target="../media/image65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6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9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5.jp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9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111FF455-7506-4BE1-ADA8-115E8ED94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1612" y="2078939"/>
            <a:ext cx="7086600" cy="19050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sz="54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5400" b="1" u="sng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Smart Grid Design </a:t>
            </a:r>
            <a:r>
              <a:rPr lang="en-US" b="1" u="sng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DA1AFA5-B4BC-413C-8D75-5F0F3436E8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9012" y="4676367"/>
            <a:ext cx="3315056" cy="1209259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ar-SA" sz="16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  <a:t>Asia Rawashdeh.</a:t>
            </a:r>
          </a:p>
          <a:p>
            <a:pPr>
              <a:buSzPct val="200000"/>
              <a:buBlip>
                <a:blip r:embed="rId3"/>
              </a:buBlip>
            </a:pP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  <a:t> Sahar Adem.</a:t>
            </a:r>
          </a:p>
          <a:p>
            <a:pPr marL="0" indent="0">
              <a:buSzPct val="200000"/>
              <a:buNone/>
            </a:pP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Blip>
                <a:blip r:embed="rId3"/>
              </a:buBlip>
            </a:pP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b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16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6F06F5-22AB-4352-BDB7-F864B1410368}"/>
              </a:ext>
            </a:extLst>
          </p:cNvPr>
          <p:cNvSpPr txBox="1">
            <a:spLocks/>
          </p:cNvSpPr>
          <p:nvPr/>
        </p:nvSpPr>
        <p:spPr>
          <a:xfrm>
            <a:off x="7007942" y="4646544"/>
            <a:ext cx="3315056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4"/>
              </a:buBlip>
            </a:pPr>
            <a:endParaRPr lang="en-US" sz="1600" b="1" dirty="0"/>
          </a:p>
          <a:p>
            <a:pPr>
              <a:buSzPct val="250000"/>
              <a:buBlip>
                <a:blip r:embed="rId4"/>
              </a:buBlip>
            </a:pPr>
            <a:r>
              <a:rPr lang="en-US" sz="1600" b="1" dirty="0"/>
              <a:t> </a:t>
            </a:r>
            <a:r>
              <a:rPr lang="en-US" sz="1600" b="1" dirty="0">
                <a:solidFill>
                  <a:srgbClr val="C00000"/>
                </a:solidFill>
              </a:rPr>
              <a:t>Done By</a:t>
            </a:r>
            <a:r>
              <a:rPr lang="en-US" sz="1600" b="1" dirty="0">
                <a:solidFill>
                  <a:srgbClr val="002060"/>
                </a:solidFill>
              </a:rPr>
              <a:t>:</a:t>
            </a:r>
          </a:p>
          <a:p>
            <a:pPr>
              <a:buSzPct val="200000"/>
              <a:buBlip>
                <a:blip r:embed="rId4"/>
              </a:buBlip>
            </a:pPr>
            <a:endParaRPr lang="en-US" sz="1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br>
              <a:rPr lang="en-US" sz="1600" b="1" dirty="0"/>
            </a:br>
            <a:endParaRPr lang="en-US" sz="1600" b="1" dirty="0"/>
          </a:p>
          <a:p>
            <a:pPr>
              <a:buBlip>
                <a:blip r:embed="rId4"/>
              </a:buBlip>
            </a:pPr>
            <a:endParaRPr lang="en-US" sz="1600" dirty="0"/>
          </a:p>
          <a:p>
            <a:pPr>
              <a:buBlip>
                <a:blip r:embed="rId4"/>
              </a:buBlip>
            </a:pPr>
            <a:endParaRPr lang="en-US" sz="16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34E810E-3BED-4F5D-9141-2256FE70E68D}"/>
              </a:ext>
            </a:extLst>
          </p:cNvPr>
          <p:cNvSpPr txBox="1">
            <a:spLocks/>
          </p:cNvSpPr>
          <p:nvPr/>
        </p:nvSpPr>
        <p:spPr>
          <a:xfrm>
            <a:off x="6979713" y="5363825"/>
            <a:ext cx="3315056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4"/>
              </a:buBlip>
            </a:pPr>
            <a:endParaRPr lang="en-US" sz="1600" b="1" dirty="0"/>
          </a:p>
          <a:p>
            <a:pPr>
              <a:buSzPct val="250000"/>
              <a:buBlip>
                <a:blip r:embed="rId4"/>
              </a:buBlip>
            </a:pPr>
            <a:r>
              <a:rPr lang="en-US" sz="1600" b="1" dirty="0"/>
              <a:t> </a:t>
            </a:r>
            <a:r>
              <a:rPr lang="en-US" sz="1600" b="1" dirty="0">
                <a:solidFill>
                  <a:srgbClr val="C00000"/>
                </a:solidFill>
              </a:rPr>
              <a:t>Supervisor</a:t>
            </a:r>
            <a:r>
              <a:rPr lang="en-US" sz="1600" b="1" dirty="0">
                <a:solidFill>
                  <a:srgbClr val="002060"/>
                </a:solidFill>
              </a:rPr>
              <a:t>:</a:t>
            </a:r>
          </a:p>
          <a:p>
            <a:pPr>
              <a:buSzPct val="200000"/>
              <a:buBlip>
                <a:blip r:embed="rId4"/>
              </a:buBlip>
            </a:pPr>
            <a:endParaRPr lang="en-US" sz="1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br>
              <a:rPr lang="en-US" sz="1600" b="1" dirty="0"/>
            </a:br>
            <a:endParaRPr lang="en-US" sz="1600" b="1" dirty="0"/>
          </a:p>
          <a:p>
            <a:pPr>
              <a:buBlip>
                <a:blip r:embed="rId4"/>
              </a:buBlip>
            </a:pPr>
            <a:endParaRPr lang="en-US" sz="1600" dirty="0"/>
          </a:p>
          <a:p>
            <a:pPr>
              <a:buBlip>
                <a:blip r:embed="rId4"/>
              </a:buBlip>
            </a:pPr>
            <a:endParaRPr lang="en-US" sz="16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56F3E04-1973-4E8C-B9DC-CE8D452AC83E}"/>
              </a:ext>
            </a:extLst>
          </p:cNvPr>
          <p:cNvSpPr txBox="1">
            <a:spLocks/>
          </p:cNvSpPr>
          <p:nvPr/>
        </p:nvSpPr>
        <p:spPr>
          <a:xfrm>
            <a:off x="8609012" y="5403595"/>
            <a:ext cx="3315056" cy="12092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Font typeface="Arial" panose="020B0604020202020204" pitchFamily="34" charset="0"/>
              <a:buBlip>
                <a:blip r:embed="rId3"/>
              </a:buBlip>
            </a:pP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  <a:t> Dr. Fouad Zaro.</a:t>
            </a: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05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FA39E75-4D1A-4623-A46B-53362B18789C}"/>
              </a:ext>
            </a:extLst>
          </p:cNvPr>
          <p:cNvSpPr txBox="1">
            <a:spLocks/>
          </p:cNvSpPr>
          <p:nvPr/>
        </p:nvSpPr>
        <p:spPr>
          <a:xfrm>
            <a:off x="4113212" y="863600"/>
            <a:ext cx="6172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Practical Results On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BAF3BC-0FB2-408F-A413-E42105AE26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1981200"/>
            <a:ext cx="2057400" cy="381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3B2C79-1CB2-4739-B3CE-3F4B2AB632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613" y="2730500"/>
            <a:ext cx="3810000" cy="3060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9E3650-C02E-46A4-B5BF-8ABABC869C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212" y="2209800"/>
            <a:ext cx="31242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76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A0511D6-1AF1-4FFE-881A-2010759E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1066800"/>
            <a:ext cx="8151987" cy="5638800"/>
          </a:xfrm>
          <a:prstGeom prst="rect">
            <a:avLst/>
          </a:prstGeom>
        </p:spPr>
      </p:pic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7A514637-DE1D-4549-A6E9-E17F7A6F578C}"/>
              </a:ext>
            </a:extLst>
          </p:cNvPr>
          <p:cNvSpPr/>
          <p:nvPr/>
        </p:nvSpPr>
        <p:spPr>
          <a:xfrm>
            <a:off x="6323012" y="1371600"/>
            <a:ext cx="1600200" cy="166474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463244BE-EEB8-4154-AE0F-B2E56B2EBBDD}"/>
              </a:ext>
            </a:extLst>
          </p:cNvPr>
          <p:cNvSpPr/>
          <p:nvPr/>
        </p:nvSpPr>
        <p:spPr>
          <a:xfrm rot="5400000">
            <a:off x="4189412" y="379834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0C715334-A22E-40C5-822F-4A4CFE1EA435}"/>
              </a:ext>
            </a:extLst>
          </p:cNvPr>
          <p:cNvSpPr/>
          <p:nvPr/>
        </p:nvSpPr>
        <p:spPr>
          <a:xfrm rot="16200000">
            <a:off x="6423022" y="524360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95D8B02B-9DE0-4711-B835-FA1BB63D41D8}"/>
              </a:ext>
            </a:extLst>
          </p:cNvPr>
          <p:cNvSpPr/>
          <p:nvPr/>
        </p:nvSpPr>
        <p:spPr>
          <a:xfrm rot="5400000">
            <a:off x="7412035" y="49530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Up 16">
            <a:extLst>
              <a:ext uri="{FF2B5EF4-FFF2-40B4-BE49-F238E27FC236}">
                <a16:creationId xmlns:a16="http://schemas.microsoft.com/office/drawing/2014/main" id="{1A789DCE-686B-47D9-910F-6D7EB9AF8ED1}"/>
              </a:ext>
            </a:extLst>
          </p:cNvPr>
          <p:cNvSpPr/>
          <p:nvPr/>
        </p:nvSpPr>
        <p:spPr>
          <a:xfrm rot="10800000">
            <a:off x="7031035" y="45720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07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5866E-6 -4.07407E-6 L 0.20513 0.01667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50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1209E-6 -2.22222E-6 L -0.17296 -0.0034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48" y="-18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997E-6 -1.11111E-6 L 0.20839 -1.11111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2" grpId="1" animBg="1"/>
      <p:bldP spid="15" grpId="0" animBg="1"/>
      <p:bldP spid="15" grpId="1" animBg="1"/>
      <p:bldP spid="16" grpId="0" animBg="1"/>
      <p:bldP spid="16" grpId="1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A0511D6-1AF1-4FFE-881A-2010759E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1066800"/>
            <a:ext cx="8151987" cy="5638800"/>
          </a:xfrm>
          <a:prstGeom prst="rect">
            <a:avLst/>
          </a:prstGeom>
        </p:spPr>
      </p:pic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7A514637-DE1D-4549-A6E9-E17F7A6F578C}"/>
              </a:ext>
            </a:extLst>
          </p:cNvPr>
          <p:cNvSpPr/>
          <p:nvPr/>
        </p:nvSpPr>
        <p:spPr>
          <a:xfrm>
            <a:off x="2917647" y="2209800"/>
            <a:ext cx="914400" cy="114404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463244BE-EEB8-4154-AE0F-B2E56B2EBBDD}"/>
              </a:ext>
            </a:extLst>
          </p:cNvPr>
          <p:cNvSpPr/>
          <p:nvPr/>
        </p:nvSpPr>
        <p:spPr>
          <a:xfrm rot="5400000">
            <a:off x="4189412" y="379834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0C715334-A22E-40C5-822F-4A4CFE1EA435}"/>
              </a:ext>
            </a:extLst>
          </p:cNvPr>
          <p:cNvSpPr/>
          <p:nvPr/>
        </p:nvSpPr>
        <p:spPr>
          <a:xfrm rot="16200000">
            <a:off x="6423022" y="524360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95D8B02B-9DE0-4711-B835-FA1BB63D41D8}"/>
              </a:ext>
            </a:extLst>
          </p:cNvPr>
          <p:cNvSpPr/>
          <p:nvPr/>
        </p:nvSpPr>
        <p:spPr>
          <a:xfrm rot="5400000">
            <a:off x="7788269" y="49896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F6E976FF-329B-4EE3-89F1-C9CCF249B2A4}"/>
              </a:ext>
            </a:extLst>
          </p:cNvPr>
          <p:cNvSpPr/>
          <p:nvPr/>
        </p:nvSpPr>
        <p:spPr>
          <a:xfrm rot="10800000">
            <a:off x="6423022" y="417934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0" name="Arrow: Up 19">
            <a:extLst>
              <a:ext uri="{FF2B5EF4-FFF2-40B4-BE49-F238E27FC236}">
                <a16:creationId xmlns:a16="http://schemas.microsoft.com/office/drawing/2014/main" id="{91995A81-1DF5-4DF7-B855-A47A491F16E1}"/>
              </a:ext>
            </a:extLst>
          </p:cNvPr>
          <p:cNvSpPr/>
          <p:nvPr/>
        </p:nvSpPr>
        <p:spPr>
          <a:xfrm rot="10800000">
            <a:off x="7619991" y="251512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3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5866E-6 -4.07407E-6 L 0.16137 0.0166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62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1209E-6 3.7037E-7 L 2.31831E-7 0.15509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1209E-6 -2.22222E-6 L -0.17296 -0.00347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48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4855E-7 4.44444E-6 L 0.01381 0.36088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1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7658E-6 4.81481E-6 L 0.20838 4.81481E-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2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20" grpId="0" animBg="1"/>
      <p:bldP spid="2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FA39E75-4D1A-4623-A46B-53362B18789C}"/>
              </a:ext>
            </a:extLst>
          </p:cNvPr>
          <p:cNvSpPr txBox="1">
            <a:spLocks/>
          </p:cNvSpPr>
          <p:nvPr/>
        </p:nvSpPr>
        <p:spPr>
          <a:xfrm>
            <a:off x="7313612" y="150459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1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4" name="Arrow: Up 3">
            <a:extLst>
              <a:ext uri="{FF2B5EF4-FFF2-40B4-BE49-F238E27FC236}">
                <a16:creationId xmlns:a16="http://schemas.microsoft.com/office/drawing/2014/main" id="{C15616B2-CAF2-4A15-9D33-E61F0A5C392E}"/>
              </a:ext>
            </a:extLst>
          </p:cNvPr>
          <p:cNvSpPr/>
          <p:nvPr/>
        </p:nvSpPr>
        <p:spPr>
          <a:xfrm rot="5400000">
            <a:off x="2970212" y="2728559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FDE1448F-60BD-4C47-B414-41BA536BC72A}"/>
              </a:ext>
            </a:extLst>
          </p:cNvPr>
          <p:cNvSpPr/>
          <p:nvPr/>
        </p:nvSpPr>
        <p:spPr>
          <a:xfrm rot="5400000">
            <a:off x="3732212" y="2728559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ACBD6004-01F3-492A-9930-5184AF1037B8}"/>
              </a:ext>
            </a:extLst>
          </p:cNvPr>
          <p:cNvSpPr/>
          <p:nvPr/>
        </p:nvSpPr>
        <p:spPr>
          <a:xfrm rot="5400000">
            <a:off x="4418012" y="27432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9BA008-3474-47A1-A710-07BB5A6938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336" y="3695700"/>
            <a:ext cx="1648555" cy="20136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3F042C8-99D5-4F28-994C-3D9B4761DE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0" y="4687341"/>
            <a:ext cx="2418734" cy="187451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A81FD6F-16FA-4DB0-8FB7-88F479B2BF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62" y="1600200"/>
            <a:ext cx="2225041" cy="222504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628591F-BAF6-48FF-8780-5A4633100A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183" y="1326014"/>
            <a:ext cx="2303461" cy="152433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536C8E0-A534-40CE-B6CE-9C0B9E5EF0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506" y="3837941"/>
            <a:ext cx="936356" cy="1813559"/>
          </a:xfrm>
          <a:prstGeom prst="rect">
            <a:avLst/>
          </a:prstGeom>
        </p:spPr>
      </p:pic>
      <p:sp>
        <p:nvSpPr>
          <p:cNvPr id="26" name="Arrow: Up 25">
            <a:extLst>
              <a:ext uri="{FF2B5EF4-FFF2-40B4-BE49-F238E27FC236}">
                <a16:creationId xmlns:a16="http://schemas.microsoft.com/office/drawing/2014/main" id="{9436E37F-A34E-493B-8124-6A1CD17AD853}"/>
              </a:ext>
            </a:extLst>
          </p:cNvPr>
          <p:cNvSpPr/>
          <p:nvPr/>
        </p:nvSpPr>
        <p:spPr>
          <a:xfrm rot="5400000">
            <a:off x="8479204" y="442064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8E366040-2AE4-4420-97F5-AA76DF291EE2}"/>
              </a:ext>
            </a:extLst>
          </p:cNvPr>
          <p:cNvSpPr txBox="1">
            <a:spLocks/>
          </p:cNvSpPr>
          <p:nvPr/>
        </p:nvSpPr>
        <p:spPr>
          <a:xfrm>
            <a:off x="1520782" y="1037518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2250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5B9916A-AE0F-457F-9AAE-5408C3E1446E}"/>
              </a:ext>
            </a:extLst>
          </p:cNvPr>
          <p:cNvSpPr txBox="1">
            <a:spLocks/>
          </p:cNvSpPr>
          <p:nvPr/>
        </p:nvSpPr>
        <p:spPr>
          <a:xfrm>
            <a:off x="1661086" y="3830620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1000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7D6843-F3C7-4B74-B52D-7DE9E3D7DAC0}"/>
              </a:ext>
            </a:extLst>
          </p:cNvPr>
          <p:cNvSpPr txBox="1">
            <a:spLocks/>
          </p:cNvSpPr>
          <p:nvPr/>
        </p:nvSpPr>
        <p:spPr>
          <a:xfrm>
            <a:off x="9789551" y="3009900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750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W Pure R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51B8AE47-5F3E-4419-B25A-673F003F3949}"/>
              </a:ext>
            </a:extLst>
          </p:cNvPr>
          <p:cNvSpPr txBox="1">
            <a:spLocks/>
          </p:cNvSpPr>
          <p:nvPr/>
        </p:nvSpPr>
        <p:spPr>
          <a:xfrm>
            <a:off x="10546390" y="5370600"/>
            <a:ext cx="2438400" cy="1377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240  V</a:t>
            </a:r>
            <a:b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</a:b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3.04 A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C0EEB9E2-DEBF-4720-9131-B339D6C86A08}"/>
              </a:ext>
            </a:extLst>
          </p:cNvPr>
          <p:cNvSpPr/>
          <p:nvPr/>
        </p:nvSpPr>
        <p:spPr>
          <a:xfrm rot="16200000">
            <a:off x="6423022" y="524360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Up 19">
            <a:extLst>
              <a:ext uri="{FF2B5EF4-FFF2-40B4-BE49-F238E27FC236}">
                <a16:creationId xmlns:a16="http://schemas.microsoft.com/office/drawing/2014/main" id="{F029CA4B-0B88-400D-BD50-8F6578172DE9}"/>
              </a:ext>
            </a:extLst>
          </p:cNvPr>
          <p:cNvSpPr/>
          <p:nvPr/>
        </p:nvSpPr>
        <p:spPr>
          <a:xfrm rot="16200000">
            <a:off x="5421487" y="52578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6A76D9FA-6672-462D-86C2-54B89DACE4DE}"/>
              </a:ext>
            </a:extLst>
          </p:cNvPr>
          <p:cNvSpPr/>
          <p:nvPr/>
        </p:nvSpPr>
        <p:spPr>
          <a:xfrm rot="16200000">
            <a:off x="4180902" y="52436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Up 23">
            <a:extLst>
              <a:ext uri="{FF2B5EF4-FFF2-40B4-BE49-F238E27FC236}">
                <a16:creationId xmlns:a16="http://schemas.microsoft.com/office/drawing/2014/main" id="{9FD42602-6293-4386-8153-7D98548A2849}"/>
              </a:ext>
            </a:extLst>
          </p:cNvPr>
          <p:cNvSpPr/>
          <p:nvPr/>
        </p:nvSpPr>
        <p:spPr>
          <a:xfrm rot="10800000">
            <a:off x="7199312" y="3096859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8" name="Arrow: Up 27">
            <a:extLst>
              <a:ext uri="{FF2B5EF4-FFF2-40B4-BE49-F238E27FC236}">
                <a16:creationId xmlns:a16="http://schemas.microsoft.com/office/drawing/2014/main" id="{A0BF60DD-47F8-4B51-8990-7A67957A5F95}"/>
              </a:ext>
            </a:extLst>
          </p:cNvPr>
          <p:cNvSpPr/>
          <p:nvPr/>
        </p:nvSpPr>
        <p:spPr>
          <a:xfrm rot="10800000">
            <a:off x="8212504" y="2382386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33" name="Arrow: Up 32">
            <a:extLst>
              <a:ext uri="{FF2B5EF4-FFF2-40B4-BE49-F238E27FC236}">
                <a16:creationId xmlns:a16="http://schemas.microsoft.com/office/drawing/2014/main" id="{D3129B32-8D49-4B8C-99F8-C04BBC167BA4}"/>
              </a:ext>
            </a:extLst>
          </p:cNvPr>
          <p:cNvSpPr/>
          <p:nvPr/>
        </p:nvSpPr>
        <p:spPr>
          <a:xfrm rot="10800000">
            <a:off x="8210635" y="31242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00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2542E-6 1.11111E-6 L 0.25007 1.11111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2683E-6 4.44444E-6 L 0.25006 4.44444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2889E-7 4.44444E-6 L 0.25007 4.44444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155E-6 7.40741E-7 L -0.00026 0.26505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324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1209E-6 -2.22222E-6 L -0.29266 -0.0034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9" y="-18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779E-6 4.44444E-6 L -0.29265 -0.0034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9" y="-18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6991E-6 -2.22222E-6 L -0.29266 -0.0034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9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04324E-7 -2.59259E-6 L -0.00195 0.21366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067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2073E-7 -4.44444E-6 L -0.00195 0.21366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0242E-6 -4.81481E-6 L 0.20839 -4.81481E-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animBg="1"/>
      <p:bldP spid="9" grpId="1" animBg="1"/>
      <p:bldP spid="10" grpId="0" animBg="1"/>
      <p:bldP spid="10" grpId="1" animBg="1"/>
      <p:bldP spid="26" grpId="0" animBg="1"/>
      <p:bldP spid="26" grpId="1" animBg="1"/>
      <p:bldP spid="32" grpId="0"/>
      <p:bldP spid="18" grpId="0" animBg="1"/>
      <p:bldP spid="18" grpId="1" animBg="1"/>
      <p:bldP spid="20" grpId="0" animBg="1"/>
      <p:bldP spid="20" grpId="1" animBg="1"/>
      <p:bldP spid="22" grpId="0" animBg="1"/>
      <p:bldP spid="22" grpId="1" animBg="1"/>
      <p:bldP spid="24" grpId="0" animBg="1"/>
      <p:bldP spid="24" grpId="1" animBg="1"/>
      <p:bldP spid="28" grpId="0" animBg="1"/>
      <p:bldP spid="28" grpId="1" animBg="1"/>
      <p:bldP spid="33" grpId="0" animBg="1"/>
      <p:bldP spid="3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5F7F87-FF7D-4FD5-9008-DA85A255F72F}"/>
              </a:ext>
            </a:extLst>
          </p:cNvPr>
          <p:cNvSpPr txBox="1">
            <a:spLocks/>
          </p:cNvSpPr>
          <p:nvPr/>
        </p:nvSpPr>
        <p:spPr>
          <a:xfrm>
            <a:off x="6796205" y="190499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1 Results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7F4A46-B67B-4485-8C4E-58660F0C6C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2" b="66028"/>
          <a:stretch/>
        </p:blipFill>
        <p:spPr>
          <a:xfrm>
            <a:off x="1859798" y="2019301"/>
            <a:ext cx="4142509" cy="19811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58374C-BECE-4C18-98B4-13B6D17D6E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205" y="2019301"/>
            <a:ext cx="4648200" cy="4648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DB4D38-8702-482C-BC35-A89A2D534DEE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798" y="4724400"/>
            <a:ext cx="3924935" cy="191325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39D088-5352-4204-A2DF-02AF766F4552}"/>
              </a:ext>
            </a:extLst>
          </p:cNvPr>
          <p:cNvSpPr txBox="1">
            <a:spLocks/>
          </p:cNvSpPr>
          <p:nvPr/>
        </p:nvSpPr>
        <p:spPr>
          <a:xfrm>
            <a:off x="1845510" y="1104901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Hybrid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F1B8A91-E14F-4E37-978B-5B3F6B3A2667}"/>
              </a:ext>
            </a:extLst>
          </p:cNvPr>
          <p:cNvSpPr txBox="1">
            <a:spLocks/>
          </p:cNvSpPr>
          <p:nvPr/>
        </p:nvSpPr>
        <p:spPr>
          <a:xfrm>
            <a:off x="1674812" y="3797300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Oscilloscope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873A968-D065-476E-8E2E-203C25B1A862}"/>
              </a:ext>
            </a:extLst>
          </p:cNvPr>
          <p:cNvSpPr txBox="1">
            <a:spLocks/>
          </p:cNvSpPr>
          <p:nvPr/>
        </p:nvSpPr>
        <p:spPr>
          <a:xfrm>
            <a:off x="6480928" y="1104899"/>
            <a:ext cx="483921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Voltmeter &amp; Clamp meter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3D9753E-7848-41AD-94E3-3F413A5CC049}"/>
              </a:ext>
            </a:extLst>
          </p:cNvPr>
          <p:cNvSpPr txBox="1">
            <a:spLocks/>
          </p:cNvSpPr>
          <p:nvPr/>
        </p:nvSpPr>
        <p:spPr>
          <a:xfrm>
            <a:off x="361766" y="4919989"/>
            <a:ext cx="165875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23.6 V*10</a:t>
            </a:r>
            <a:endParaRPr lang="en-US" sz="16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E87B7E0-FA3D-4CE9-A5EF-69076F1990D7}"/>
              </a:ext>
            </a:extLst>
          </p:cNvPr>
          <p:cNvSpPr txBox="1">
            <a:spLocks/>
          </p:cNvSpPr>
          <p:nvPr/>
        </p:nvSpPr>
        <p:spPr>
          <a:xfrm>
            <a:off x="11119203" y="2743200"/>
            <a:ext cx="137224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240 V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EBD2773-D679-4850-BB7D-999764D6C425}"/>
              </a:ext>
            </a:extLst>
          </p:cNvPr>
          <p:cNvSpPr txBox="1">
            <a:spLocks/>
          </p:cNvSpPr>
          <p:nvPr/>
        </p:nvSpPr>
        <p:spPr>
          <a:xfrm>
            <a:off x="11119203" y="4711700"/>
            <a:ext cx="137224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3.04 A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8647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FA39E75-4D1A-4623-A46B-53362B18789C}"/>
              </a:ext>
            </a:extLst>
          </p:cNvPr>
          <p:cNvSpPr txBox="1">
            <a:spLocks/>
          </p:cNvSpPr>
          <p:nvPr/>
        </p:nvSpPr>
        <p:spPr>
          <a:xfrm>
            <a:off x="7313612" y="150459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2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4" name="Arrow: Up 3">
            <a:extLst>
              <a:ext uri="{FF2B5EF4-FFF2-40B4-BE49-F238E27FC236}">
                <a16:creationId xmlns:a16="http://schemas.microsoft.com/office/drawing/2014/main" id="{C15616B2-CAF2-4A15-9D33-E61F0A5C392E}"/>
              </a:ext>
            </a:extLst>
          </p:cNvPr>
          <p:cNvSpPr/>
          <p:nvPr/>
        </p:nvSpPr>
        <p:spPr>
          <a:xfrm rot="5400000">
            <a:off x="2653666" y="32512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FDE1448F-60BD-4C47-B414-41BA536BC72A}"/>
              </a:ext>
            </a:extLst>
          </p:cNvPr>
          <p:cNvSpPr/>
          <p:nvPr/>
        </p:nvSpPr>
        <p:spPr>
          <a:xfrm rot="5400000">
            <a:off x="3415666" y="32512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ACBD6004-01F3-492A-9930-5184AF1037B8}"/>
              </a:ext>
            </a:extLst>
          </p:cNvPr>
          <p:cNvSpPr/>
          <p:nvPr/>
        </p:nvSpPr>
        <p:spPr>
          <a:xfrm rot="5400000">
            <a:off x="4101466" y="326584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9BA008-3474-47A1-A710-07BB5A6938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336" y="3695700"/>
            <a:ext cx="1648555" cy="20136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3F042C8-99D5-4F28-994C-3D9B4761DE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0" y="4687341"/>
            <a:ext cx="2418734" cy="187451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A81FD6F-16FA-4DB0-8FB7-88F479B2BF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19" y="1737824"/>
            <a:ext cx="2225041" cy="222504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628591F-BAF6-48FF-8780-5A4633100A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183" y="1326014"/>
            <a:ext cx="2303461" cy="152433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536C8E0-A534-40CE-B6CE-9C0B9E5EF0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506" y="3837941"/>
            <a:ext cx="936356" cy="1813559"/>
          </a:xfrm>
          <a:prstGeom prst="rect">
            <a:avLst/>
          </a:prstGeom>
        </p:spPr>
      </p:pic>
      <p:sp>
        <p:nvSpPr>
          <p:cNvPr id="26" name="Arrow: Up 25">
            <a:extLst>
              <a:ext uri="{FF2B5EF4-FFF2-40B4-BE49-F238E27FC236}">
                <a16:creationId xmlns:a16="http://schemas.microsoft.com/office/drawing/2014/main" id="{9436E37F-A34E-493B-8124-6A1CD17AD853}"/>
              </a:ext>
            </a:extLst>
          </p:cNvPr>
          <p:cNvSpPr/>
          <p:nvPr/>
        </p:nvSpPr>
        <p:spPr>
          <a:xfrm rot="5400000">
            <a:off x="7834313" y="442064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EACE9B01-24D9-4482-BE2F-E13E55FF37A4}"/>
              </a:ext>
            </a:extLst>
          </p:cNvPr>
          <p:cNvSpPr/>
          <p:nvPr/>
        </p:nvSpPr>
        <p:spPr>
          <a:xfrm>
            <a:off x="7172691" y="1230859"/>
            <a:ext cx="1600200" cy="166474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A9A5F1CF-A340-4C5C-9BAB-E58706427D3F}"/>
              </a:ext>
            </a:extLst>
          </p:cNvPr>
          <p:cNvSpPr txBox="1">
            <a:spLocks/>
          </p:cNvSpPr>
          <p:nvPr/>
        </p:nvSpPr>
        <p:spPr>
          <a:xfrm>
            <a:off x="1520782" y="1037518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2250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FDE4406-19E3-4569-B11A-A4112C4A5E11}"/>
              </a:ext>
            </a:extLst>
          </p:cNvPr>
          <p:cNvSpPr txBox="1">
            <a:spLocks/>
          </p:cNvSpPr>
          <p:nvPr/>
        </p:nvSpPr>
        <p:spPr>
          <a:xfrm>
            <a:off x="1700737" y="3895844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1000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7160952-8DED-408F-A60E-C5440C6DC051}"/>
              </a:ext>
            </a:extLst>
          </p:cNvPr>
          <p:cNvSpPr txBox="1">
            <a:spLocks/>
          </p:cNvSpPr>
          <p:nvPr/>
        </p:nvSpPr>
        <p:spPr>
          <a:xfrm>
            <a:off x="9912484" y="3004303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750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W Pure R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8" name="Arrow: Up 27">
            <a:extLst>
              <a:ext uri="{FF2B5EF4-FFF2-40B4-BE49-F238E27FC236}">
                <a16:creationId xmlns:a16="http://schemas.microsoft.com/office/drawing/2014/main" id="{534A1F71-1453-45B2-A6C1-26FEC4801C37}"/>
              </a:ext>
            </a:extLst>
          </p:cNvPr>
          <p:cNvSpPr/>
          <p:nvPr/>
        </p:nvSpPr>
        <p:spPr>
          <a:xfrm rot="5400000">
            <a:off x="3092561" y="48768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Up 28">
            <a:extLst>
              <a:ext uri="{FF2B5EF4-FFF2-40B4-BE49-F238E27FC236}">
                <a16:creationId xmlns:a16="http://schemas.microsoft.com/office/drawing/2014/main" id="{87BA4DC2-A492-4EBE-8C40-C7DD05AB8D70}"/>
              </a:ext>
            </a:extLst>
          </p:cNvPr>
          <p:cNvSpPr/>
          <p:nvPr/>
        </p:nvSpPr>
        <p:spPr>
          <a:xfrm rot="5400000">
            <a:off x="4037869" y="48768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row: Up 29">
            <a:extLst>
              <a:ext uri="{FF2B5EF4-FFF2-40B4-BE49-F238E27FC236}">
                <a16:creationId xmlns:a16="http://schemas.microsoft.com/office/drawing/2014/main" id="{AFD5BF26-91CF-43D2-AB37-70E1D3793F8C}"/>
              </a:ext>
            </a:extLst>
          </p:cNvPr>
          <p:cNvSpPr/>
          <p:nvPr/>
        </p:nvSpPr>
        <p:spPr>
          <a:xfrm rot="5400000">
            <a:off x="4917949" y="48768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row: Up 30">
            <a:extLst>
              <a:ext uri="{FF2B5EF4-FFF2-40B4-BE49-F238E27FC236}">
                <a16:creationId xmlns:a16="http://schemas.microsoft.com/office/drawing/2014/main" id="{25FE971A-15C7-4F98-B714-843BAD6367F2}"/>
              </a:ext>
            </a:extLst>
          </p:cNvPr>
          <p:cNvSpPr/>
          <p:nvPr/>
        </p:nvSpPr>
        <p:spPr>
          <a:xfrm rot="16200000">
            <a:off x="6423022" y="524360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Up 31">
            <a:extLst>
              <a:ext uri="{FF2B5EF4-FFF2-40B4-BE49-F238E27FC236}">
                <a16:creationId xmlns:a16="http://schemas.microsoft.com/office/drawing/2014/main" id="{E1DDE683-CF90-4815-8F15-6D2C78D542E8}"/>
              </a:ext>
            </a:extLst>
          </p:cNvPr>
          <p:cNvSpPr/>
          <p:nvPr/>
        </p:nvSpPr>
        <p:spPr>
          <a:xfrm rot="16200000">
            <a:off x="5421487" y="52578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row: Up 32">
            <a:extLst>
              <a:ext uri="{FF2B5EF4-FFF2-40B4-BE49-F238E27FC236}">
                <a16:creationId xmlns:a16="http://schemas.microsoft.com/office/drawing/2014/main" id="{FD39E0B2-DD83-449D-8E48-D0CF565EDEDE}"/>
              </a:ext>
            </a:extLst>
          </p:cNvPr>
          <p:cNvSpPr/>
          <p:nvPr/>
        </p:nvSpPr>
        <p:spPr>
          <a:xfrm rot="16200000">
            <a:off x="4180902" y="52436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B266CA4C-E979-47E3-8591-6B2F7C07AAC0}"/>
              </a:ext>
            </a:extLst>
          </p:cNvPr>
          <p:cNvSpPr txBox="1">
            <a:spLocks/>
          </p:cNvSpPr>
          <p:nvPr/>
        </p:nvSpPr>
        <p:spPr>
          <a:xfrm>
            <a:off x="10546390" y="5370600"/>
            <a:ext cx="1532915" cy="1377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228 V</a:t>
            </a:r>
            <a:b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</a:b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2.97A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4" name="Arrow: Up 23">
            <a:extLst>
              <a:ext uri="{FF2B5EF4-FFF2-40B4-BE49-F238E27FC236}">
                <a16:creationId xmlns:a16="http://schemas.microsoft.com/office/drawing/2014/main" id="{D24F89CE-D3FF-4226-B430-99D1BD1CFDD6}"/>
              </a:ext>
            </a:extLst>
          </p:cNvPr>
          <p:cNvSpPr/>
          <p:nvPr/>
        </p:nvSpPr>
        <p:spPr>
          <a:xfrm rot="10800000">
            <a:off x="7660960" y="3546282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07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1756E-6 3.7037E-6 L 0.25007 3.7037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347E-6 -2.96296E-6 L 0.25006 -2.96296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8502E-6 -2.96296E-6 L 0.25007 -2.96296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5663E-6 1.48148E-6 L 0.00755 0.19329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965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4868E-6 -4.81481E-6 L 0.20839 -4.81481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9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53816E-7 1.11022E-16 L 0.25006 1.11022E-1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2753E-6 1.11022E-16 L 0.25007 1.11022E-1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6564E-6 1.11022E-16 L 0.25006 1.11022E-1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1209E-6 -2.22222E-6 L -0.29266 -0.00347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9" y="-18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779E-6 4.44444E-6 L -0.29265 -0.0034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9" y="-18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6991E-6 -2.22222E-6 L -0.29266 -0.0034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9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animBg="1"/>
      <p:bldP spid="9" grpId="1" animBg="1"/>
      <p:bldP spid="10" grpId="0" animBg="1"/>
      <p:bldP spid="10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24" grpId="0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5F7F87-FF7D-4FD5-9008-DA85A255F72F}"/>
              </a:ext>
            </a:extLst>
          </p:cNvPr>
          <p:cNvSpPr txBox="1">
            <a:spLocks/>
          </p:cNvSpPr>
          <p:nvPr/>
        </p:nvSpPr>
        <p:spPr>
          <a:xfrm>
            <a:off x="6796205" y="190499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2 Results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39D088-5352-4204-A2DF-02AF766F4552}"/>
              </a:ext>
            </a:extLst>
          </p:cNvPr>
          <p:cNvSpPr txBox="1">
            <a:spLocks/>
          </p:cNvSpPr>
          <p:nvPr/>
        </p:nvSpPr>
        <p:spPr>
          <a:xfrm>
            <a:off x="1845510" y="1185391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Hybrid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F1B8A91-E14F-4E37-978B-5B3F6B3A2667}"/>
              </a:ext>
            </a:extLst>
          </p:cNvPr>
          <p:cNvSpPr txBox="1">
            <a:spLocks/>
          </p:cNvSpPr>
          <p:nvPr/>
        </p:nvSpPr>
        <p:spPr>
          <a:xfrm>
            <a:off x="1674812" y="3797300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Oscilloscope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873A968-D065-476E-8E2E-203C25B1A862}"/>
              </a:ext>
            </a:extLst>
          </p:cNvPr>
          <p:cNvSpPr txBox="1">
            <a:spLocks/>
          </p:cNvSpPr>
          <p:nvPr/>
        </p:nvSpPr>
        <p:spPr>
          <a:xfrm>
            <a:off x="6480928" y="1104899"/>
            <a:ext cx="483921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Voltmeter &amp; Clamp meter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9F2FBF-9627-43DF-A565-A41D491A1F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6" t="33014" r="4469" b="34558"/>
          <a:stretch/>
        </p:blipFill>
        <p:spPr>
          <a:xfrm>
            <a:off x="1845510" y="2189172"/>
            <a:ext cx="4026993" cy="188656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DE3319-A870-476D-972B-FEC41A286EE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380" y="4741226"/>
            <a:ext cx="4151630" cy="20237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CE1503B-A31C-4301-8847-F2EA42C6709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490" y="2163772"/>
            <a:ext cx="4151630" cy="44910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595E11C-1546-4753-9CE5-A520C91E118E}"/>
              </a:ext>
            </a:extLst>
          </p:cNvPr>
          <p:cNvSpPr txBox="1">
            <a:spLocks/>
          </p:cNvSpPr>
          <p:nvPr/>
        </p:nvSpPr>
        <p:spPr>
          <a:xfrm>
            <a:off x="361766" y="4919989"/>
            <a:ext cx="165875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22.8 V*10</a:t>
            </a:r>
            <a:endParaRPr lang="en-US" sz="16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658430F-0C8E-4DA0-9658-101151377793}"/>
              </a:ext>
            </a:extLst>
          </p:cNvPr>
          <p:cNvSpPr txBox="1">
            <a:spLocks/>
          </p:cNvSpPr>
          <p:nvPr/>
        </p:nvSpPr>
        <p:spPr>
          <a:xfrm>
            <a:off x="10898476" y="2882900"/>
            <a:ext cx="137224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228 V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06252A-046F-4718-AB88-6EF6525B440D}"/>
              </a:ext>
            </a:extLst>
          </p:cNvPr>
          <p:cNvSpPr txBox="1">
            <a:spLocks/>
          </p:cNvSpPr>
          <p:nvPr/>
        </p:nvSpPr>
        <p:spPr>
          <a:xfrm>
            <a:off x="10867802" y="5118099"/>
            <a:ext cx="137224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2.97 A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657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FA39E75-4D1A-4623-A46B-53362B18789C}"/>
              </a:ext>
            </a:extLst>
          </p:cNvPr>
          <p:cNvSpPr txBox="1">
            <a:spLocks/>
          </p:cNvSpPr>
          <p:nvPr/>
        </p:nvSpPr>
        <p:spPr>
          <a:xfrm>
            <a:off x="7313612" y="150459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3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36D13577-9A0A-423D-AE97-94A04B2AA3B0}"/>
              </a:ext>
            </a:extLst>
          </p:cNvPr>
          <p:cNvSpPr/>
          <p:nvPr/>
        </p:nvSpPr>
        <p:spPr>
          <a:xfrm rot="16200000">
            <a:off x="6557469" y="5150987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9BA008-3474-47A1-A710-07BB5A6938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336" y="3695700"/>
            <a:ext cx="1648555" cy="20136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3F042C8-99D5-4F28-994C-3D9B4761DE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0" y="4687341"/>
            <a:ext cx="2418734" cy="187451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A81FD6F-16FA-4DB0-8FB7-88F479B2BF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19" y="1737824"/>
            <a:ext cx="2225041" cy="222504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628591F-BAF6-48FF-8780-5A4633100A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183" y="1326014"/>
            <a:ext cx="2303461" cy="152433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536C8E0-A534-40CE-B6CE-9C0B9E5EF0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506" y="3837941"/>
            <a:ext cx="936356" cy="1813559"/>
          </a:xfrm>
          <a:prstGeom prst="rect">
            <a:avLst/>
          </a:prstGeom>
        </p:spPr>
      </p:pic>
      <p:sp>
        <p:nvSpPr>
          <p:cNvPr id="26" name="Arrow: Up 25">
            <a:extLst>
              <a:ext uri="{FF2B5EF4-FFF2-40B4-BE49-F238E27FC236}">
                <a16:creationId xmlns:a16="http://schemas.microsoft.com/office/drawing/2014/main" id="{9436E37F-A34E-493B-8124-6A1CD17AD853}"/>
              </a:ext>
            </a:extLst>
          </p:cNvPr>
          <p:cNvSpPr/>
          <p:nvPr/>
        </p:nvSpPr>
        <p:spPr>
          <a:xfrm rot="5400000">
            <a:off x="7834313" y="442064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Up 26">
            <a:extLst>
              <a:ext uri="{FF2B5EF4-FFF2-40B4-BE49-F238E27FC236}">
                <a16:creationId xmlns:a16="http://schemas.microsoft.com/office/drawing/2014/main" id="{08C990D5-A652-4672-9ACB-0EB190B155F2}"/>
              </a:ext>
            </a:extLst>
          </p:cNvPr>
          <p:cNvSpPr/>
          <p:nvPr/>
        </p:nvSpPr>
        <p:spPr>
          <a:xfrm rot="10800000">
            <a:off x="7834313" y="2448021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EACE9B01-24D9-4482-BE2F-E13E55FF37A4}"/>
              </a:ext>
            </a:extLst>
          </p:cNvPr>
          <p:cNvSpPr/>
          <p:nvPr/>
        </p:nvSpPr>
        <p:spPr>
          <a:xfrm>
            <a:off x="176015" y="1803071"/>
            <a:ext cx="2303461" cy="23567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43B535D5-68F0-468E-990E-34560EB330CB}"/>
              </a:ext>
            </a:extLst>
          </p:cNvPr>
          <p:cNvSpPr/>
          <p:nvPr/>
        </p:nvSpPr>
        <p:spPr>
          <a:xfrm rot="16200000">
            <a:off x="5555934" y="5165186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Up 19">
            <a:extLst>
              <a:ext uri="{FF2B5EF4-FFF2-40B4-BE49-F238E27FC236}">
                <a16:creationId xmlns:a16="http://schemas.microsoft.com/office/drawing/2014/main" id="{C99F6111-6F74-4B73-97AD-6371950C5E49}"/>
              </a:ext>
            </a:extLst>
          </p:cNvPr>
          <p:cNvSpPr/>
          <p:nvPr/>
        </p:nvSpPr>
        <p:spPr>
          <a:xfrm rot="16200000">
            <a:off x="4315349" y="5150986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E3A50D9-41B4-4AAC-AE5F-A5340AF584CD}"/>
              </a:ext>
            </a:extLst>
          </p:cNvPr>
          <p:cNvSpPr txBox="1">
            <a:spLocks/>
          </p:cNvSpPr>
          <p:nvPr/>
        </p:nvSpPr>
        <p:spPr>
          <a:xfrm>
            <a:off x="9789551" y="3009900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750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W Pure R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1C292BD3-408E-4A5D-AFE0-5EDBA4D49C8A}"/>
              </a:ext>
            </a:extLst>
          </p:cNvPr>
          <p:cNvSpPr txBox="1">
            <a:spLocks/>
          </p:cNvSpPr>
          <p:nvPr/>
        </p:nvSpPr>
        <p:spPr>
          <a:xfrm>
            <a:off x="1700737" y="3895844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1000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11B3FF70-CC63-4682-973B-552620F433B0}"/>
              </a:ext>
            </a:extLst>
          </p:cNvPr>
          <p:cNvSpPr txBox="1">
            <a:spLocks/>
          </p:cNvSpPr>
          <p:nvPr/>
        </p:nvSpPr>
        <p:spPr>
          <a:xfrm>
            <a:off x="1520782" y="1037518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2250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49640B9-C6E7-4902-977C-D665D613D9AF}"/>
              </a:ext>
            </a:extLst>
          </p:cNvPr>
          <p:cNvSpPr txBox="1">
            <a:spLocks/>
          </p:cNvSpPr>
          <p:nvPr/>
        </p:nvSpPr>
        <p:spPr>
          <a:xfrm>
            <a:off x="10546390" y="5370600"/>
            <a:ext cx="2438400" cy="1377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234  V</a:t>
            </a:r>
            <a:b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</a:b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2.91 A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1" name="Arrow: Up 30">
            <a:extLst>
              <a:ext uri="{FF2B5EF4-FFF2-40B4-BE49-F238E27FC236}">
                <a16:creationId xmlns:a16="http://schemas.microsoft.com/office/drawing/2014/main" id="{855C682A-5E5A-4234-B14E-8D81531CC439}"/>
              </a:ext>
            </a:extLst>
          </p:cNvPr>
          <p:cNvSpPr/>
          <p:nvPr/>
        </p:nvSpPr>
        <p:spPr>
          <a:xfrm rot="10800000">
            <a:off x="7834313" y="307186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4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4868E-6 -3.33333E-6 L -2.94868E-6 0.2877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4868E-6 4.44444E-6 L -2.94868E-6 0.1967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4868E-6 -4.81481E-6 L 0.20839 -4.81481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9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2079E-6 3.7037E-6 L -0.29266 -0.0034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9" y="-18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8091E-6 3.7037E-7 L -0.29266 -0.0034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9" y="-18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2086E-6 3.7037E-6 L -0.29266 -0.00348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9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26" grpId="0" animBg="1"/>
      <p:bldP spid="26" grpId="1" animBg="1"/>
      <p:bldP spid="27" grpId="0" animBg="1"/>
      <p:bldP spid="18" grpId="0" animBg="1"/>
      <p:bldP spid="18" grpId="1" animBg="1"/>
      <p:bldP spid="20" grpId="0" animBg="1"/>
      <p:bldP spid="20" grpId="1" animBg="1"/>
      <p:bldP spid="29" grpId="0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5F7F87-FF7D-4FD5-9008-DA85A255F72F}"/>
              </a:ext>
            </a:extLst>
          </p:cNvPr>
          <p:cNvSpPr txBox="1">
            <a:spLocks/>
          </p:cNvSpPr>
          <p:nvPr/>
        </p:nvSpPr>
        <p:spPr>
          <a:xfrm>
            <a:off x="6796205" y="190499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3 Results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39D088-5352-4204-A2DF-02AF766F4552}"/>
              </a:ext>
            </a:extLst>
          </p:cNvPr>
          <p:cNvSpPr txBox="1">
            <a:spLocks/>
          </p:cNvSpPr>
          <p:nvPr/>
        </p:nvSpPr>
        <p:spPr>
          <a:xfrm>
            <a:off x="1845510" y="1104901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Hybrid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F1B8A91-E14F-4E37-978B-5B3F6B3A2667}"/>
              </a:ext>
            </a:extLst>
          </p:cNvPr>
          <p:cNvSpPr txBox="1">
            <a:spLocks/>
          </p:cNvSpPr>
          <p:nvPr/>
        </p:nvSpPr>
        <p:spPr>
          <a:xfrm>
            <a:off x="1660253" y="3733800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Oscilloscope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873A968-D065-476E-8E2E-203C25B1A862}"/>
              </a:ext>
            </a:extLst>
          </p:cNvPr>
          <p:cNvSpPr txBox="1">
            <a:spLocks/>
          </p:cNvSpPr>
          <p:nvPr/>
        </p:nvSpPr>
        <p:spPr>
          <a:xfrm>
            <a:off x="6480928" y="1104899"/>
            <a:ext cx="483921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Voltmeter &amp; Clamp meter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595E11C-1546-4753-9CE5-A520C91E118E}"/>
              </a:ext>
            </a:extLst>
          </p:cNvPr>
          <p:cNvSpPr txBox="1">
            <a:spLocks/>
          </p:cNvSpPr>
          <p:nvPr/>
        </p:nvSpPr>
        <p:spPr>
          <a:xfrm>
            <a:off x="361766" y="4919989"/>
            <a:ext cx="165875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23.6 V*10</a:t>
            </a:r>
            <a:endParaRPr lang="en-US" sz="16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658430F-0C8E-4DA0-9658-101151377793}"/>
              </a:ext>
            </a:extLst>
          </p:cNvPr>
          <p:cNvSpPr txBox="1">
            <a:spLocks/>
          </p:cNvSpPr>
          <p:nvPr/>
        </p:nvSpPr>
        <p:spPr>
          <a:xfrm>
            <a:off x="10898476" y="2882900"/>
            <a:ext cx="137224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234 V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06252A-046F-4718-AB88-6EF6525B440D}"/>
              </a:ext>
            </a:extLst>
          </p:cNvPr>
          <p:cNvSpPr txBox="1">
            <a:spLocks/>
          </p:cNvSpPr>
          <p:nvPr/>
        </p:nvSpPr>
        <p:spPr>
          <a:xfrm>
            <a:off x="10867802" y="5118099"/>
            <a:ext cx="137224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2.91 A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A4EE6F-948B-453C-AB5C-BE3D9DCF89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0" t="65442" r="3285"/>
          <a:stretch/>
        </p:blipFill>
        <p:spPr>
          <a:xfrm>
            <a:off x="1901039" y="2033288"/>
            <a:ext cx="4016783" cy="20237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9147B2D-1B9F-4181-BF4F-24955775179B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41" y="2057399"/>
            <a:ext cx="4210249" cy="45888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F7823AC-6DF5-4E2C-B719-35F6BFB1FA20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163" y="4648200"/>
            <a:ext cx="4210249" cy="198945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6999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012" y="1828800"/>
            <a:ext cx="4800600" cy="19050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sz="54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 Simulation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B570F61-8D81-4F09-87E9-B373109597EF}"/>
              </a:ext>
            </a:extLst>
          </p:cNvPr>
          <p:cNvSpPr txBox="1">
            <a:spLocks/>
          </p:cNvSpPr>
          <p:nvPr/>
        </p:nvSpPr>
        <p:spPr>
          <a:xfrm>
            <a:off x="4989512" y="3581400"/>
            <a:ext cx="6172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endParaRPr lang="en-US" sz="2000" b="1" dirty="0"/>
          </a:p>
          <a:p>
            <a:pPr>
              <a:buSzPct val="300000"/>
              <a:buBlip>
                <a:blip r:embed="rId4"/>
              </a:buBlip>
            </a:pPr>
            <a:r>
              <a:rPr lang="en-US" sz="2400" b="1" dirty="0"/>
              <a:t> </a:t>
            </a:r>
            <a:r>
              <a:rPr lang="en-US" sz="36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JDECo. Company Lab</a:t>
            </a:r>
            <a:endParaRPr lang="en-US" sz="3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3"/>
              </a:buBlip>
            </a:pPr>
            <a:endParaRPr lang="en-US" sz="2000" dirty="0"/>
          </a:p>
          <a:p>
            <a:pPr>
              <a:buBlip>
                <a:blip r:embed="rId3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334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3412" y="838200"/>
            <a:ext cx="8596668" cy="13208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dirty="0">
                <a:solidFill>
                  <a:srgbClr val="002060"/>
                </a:solidFill>
              </a:rPr>
              <a:t>Outline: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A15426-72EE-4381-A442-7B9D7AF7E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6012" y="1905000"/>
            <a:ext cx="6032262" cy="457199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28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rgbClr val="C00000"/>
                </a:solidFill>
              </a:rPr>
              <a:t>Objectives.</a:t>
            </a:r>
          </a:p>
          <a:p>
            <a:pPr marL="0" indent="0">
              <a:buSzPct val="20000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rgbClr val="C00000"/>
                </a:solidFill>
              </a:rPr>
              <a:t>Introduction.</a:t>
            </a:r>
          </a:p>
          <a:p>
            <a:pPr marL="0" indent="0">
              <a:buSzPct val="20000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rgbClr val="C00000"/>
                </a:solidFill>
              </a:rPr>
              <a:t>Practical Investigations. </a:t>
            </a:r>
          </a:p>
          <a:p>
            <a:pPr marL="0" indent="0">
              <a:buSzPct val="20000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rgbClr val="C00000"/>
                </a:solidFill>
              </a:rPr>
              <a:t>MATLAB Simulation.</a:t>
            </a:r>
          </a:p>
          <a:p>
            <a:pPr>
              <a:buSzPct val="200000"/>
              <a:buBlip>
                <a:blip r:embed="rId3"/>
              </a:buBlip>
            </a:pPr>
            <a:endParaRPr lang="en-US" sz="80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rgbClr val="C00000"/>
                </a:solidFill>
              </a:rPr>
              <a:t>Smart Meters.</a:t>
            </a:r>
            <a:br>
              <a:rPr lang="en-US" sz="8000" b="1" dirty="0">
                <a:solidFill>
                  <a:srgbClr val="C00000"/>
                </a:solidFill>
              </a:rPr>
            </a:br>
            <a:endParaRPr lang="en-US" sz="80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rgbClr val="C00000"/>
                </a:solidFill>
              </a:rPr>
              <a:t>Case Study.</a:t>
            </a:r>
          </a:p>
          <a:p>
            <a:pPr marL="0" indent="0">
              <a:buSzPct val="20000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rgbClr val="C00000"/>
                </a:solidFill>
              </a:rPr>
              <a:t>Monitoring System.</a:t>
            </a:r>
          </a:p>
          <a:p>
            <a:pPr marL="0" indent="0">
              <a:buSzPct val="20000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Blip>
                <a:blip r:embed="rId3"/>
              </a:buBlip>
            </a:pPr>
            <a:endParaRPr lang="en-US" sz="2800" b="1" dirty="0"/>
          </a:p>
          <a:p>
            <a:pPr marL="0" indent="0">
              <a:buNone/>
            </a:pPr>
            <a:br>
              <a:rPr lang="en-US" sz="2800" b="1" dirty="0"/>
            </a:br>
            <a:endParaRPr lang="en-US" sz="2800" b="1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5F7F87-FF7D-4FD5-9008-DA85A255F72F}"/>
              </a:ext>
            </a:extLst>
          </p:cNvPr>
          <p:cNvSpPr txBox="1">
            <a:spLocks/>
          </p:cNvSpPr>
          <p:nvPr/>
        </p:nvSpPr>
        <p:spPr>
          <a:xfrm>
            <a:off x="5789612" y="316088"/>
            <a:ext cx="6791449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1</a:t>
            </a:r>
            <a:r>
              <a:rPr lang="en-US" sz="2400" b="1" baseline="30000" dirty="0">
                <a:solidFill>
                  <a:srgbClr val="C00000"/>
                </a:solidFill>
                <a:latin typeface="Bookman Old Style" panose="02050604050505020204" pitchFamily="18" charset="0"/>
              </a:rPr>
              <a:t>st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 of Nov Irradiance &amp; Temp</a:t>
            </a:r>
            <a:endParaRPr lang="en-US" sz="20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873A968-D065-476E-8E2E-203C25B1A862}"/>
              </a:ext>
            </a:extLst>
          </p:cNvPr>
          <p:cNvSpPr txBox="1">
            <a:spLocks/>
          </p:cNvSpPr>
          <p:nvPr/>
        </p:nvSpPr>
        <p:spPr>
          <a:xfrm>
            <a:off x="1065212" y="1047750"/>
            <a:ext cx="18288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Actual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A7479F5-C869-47A1-BDB7-75EBCCD3D8A6}"/>
              </a:ext>
            </a:extLst>
          </p:cNvPr>
          <p:cNvGrpSpPr/>
          <p:nvPr/>
        </p:nvGrpSpPr>
        <p:grpSpPr>
          <a:xfrm>
            <a:off x="178794" y="1905000"/>
            <a:ext cx="5953385" cy="4575459"/>
            <a:chOff x="178794" y="1905000"/>
            <a:chExt cx="5953385" cy="457545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0FDE0F6-EE71-4265-ABE5-BF2E616FE13C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94" y="1905000"/>
              <a:ext cx="5943600" cy="227266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30BC690-7E09-43AE-BC4F-194C8D4A2276}"/>
                </a:ext>
              </a:extLst>
            </p:cNvPr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579" y="4196999"/>
              <a:ext cx="5943600" cy="22834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47952DB3-140F-4FD1-A17E-4D20AB48F37B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215" y="1905000"/>
            <a:ext cx="5558197" cy="4575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9F8990D-6738-427A-9F1C-870CFB1A16A3}"/>
              </a:ext>
            </a:extLst>
          </p:cNvPr>
          <p:cNvSpPr txBox="1">
            <a:spLocks/>
          </p:cNvSpPr>
          <p:nvPr/>
        </p:nvSpPr>
        <p:spPr>
          <a:xfrm>
            <a:off x="6118531" y="1019175"/>
            <a:ext cx="18288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SIMULINK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A31368-C925-41C6-942E-913A6E4BBEA7}"/>
              </a:ext>
            </a:extLst>
          </p:cNvPr>
          <p:cNvSpPr txBox="1">
            <a:spLocks/>
          </p:cNvSpPr>
          <p:nvPr/>
        </p:nvSpPr>
        <p:spPr>
          <a:xfrm>
            <a:off x="684212" y="2472966"/>
            <a:ext cx="18288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SzPct val="300000"/>
              <a:buNone/>
            </a:pP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Irrad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498408A-44CC-43BA-8FF1-102116AFC5EA}"/>
              </a:ext>
            </a:extLst>
          </p:cNvPr>
          <p:cNvSpPr txBox="1">
            <a:spLocks/>
          </p:cNvSpPr>
          <p:nvPr/>
        </p:nvSpPr>
        <p:spPr>
          <a:xfrm>
            <a:off x="684212" y="4520566"/>
            <a:ext cx="18288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SzPct val="300000"/>
              <a:buNone/>
            </a:pP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Temp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438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5055C3-E491-4A4F-B9CB-77024244B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12" y="2514598"/>
            <a:ext cx="4998302" cy="3810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6FE6FA-8855-40DF-B7BE-CAD431FFF3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296" y="2438398"/>
            <a:ext cx="4666511" cy="3962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680E96E-19DC-4630-9BF7-A14AD4F57318}"/>
              </a:ext>
            </a:extLst>
          </p:cNvPr>
          <p:cNvSpPr txBox="1">
            <a:spLocks/>
          </p:cNvSpPr>
          <p:nvPr/>
        </p:nvSpPr>
        <p:spPr>
          <a:xfrm>
            <a:off x="1283658" y="1752600"/>
            <a:ext cx="3951809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PV at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765 W/ m2 &amp; 26 C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4"/>
              </a:buBlip>
            </a:pPr>
            <a:endParaRPr lang="en-US" sz="20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D2C7E9-FDB7-432B-B828-E7209E1BD0B6}"/>
              </a:ext>
            </a:extLst>
          </p:cNvPr>
          <p:cNvSpPr txBox="1">
            <a:spLocks/>
          </p:cNvSpPr>
          <p:nvPr/>
        </p:nvSpPr>
        <p:spPr>
          <a:xfrm>
            <a:off x="6932612" y="1600198"/>
            <a:ext cx="493574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4 Series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Batteries with Boost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1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4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786011-6C45-437C-BC14-3A9DC65F671A}"/>
              </a:ext>
            </a:extLst>
          </p:cNvPr>
          <p:cNvSpPr txBox="1">
            <a:spLocks/>
          </p:cNvSpPr>
          <p:nvPr/>
        </p:nvSpPr>
        <p:spPr>
          <a:xfrm>
            <a:off x="7008118" y="13706"/>
            <a:ext cx="4648894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4"/>
              </a:buBlip>
            </a:pPr>
            <a:endParaRPr lang="en-US" sz="2000" b="1" dirty="0"/>
          </a:p>
          <a:p>
            <a:pPr>
              <a:buSzPct val="250000"/>
              <a:buBlip>
                <a:blip r:embed="rId4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JDECo. Company Lab</a:t>
            </a:r>
            <a:endParaRPr lang="en-US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4"/>
              </a:buBlip>
            </a:pPr>
            <a:endParaRPr lang="en-US" sz="20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9652411-C835-44FA-B8BE-2D9C8959F9E1}"/>
              </a:ext>
            </a:extLst>
          </p:cNvPr>
          <p:cNvCxnSpPr/>
          <p:nvPr/>
        </p:nvCxnSpPr>
        <p:spPr>
          <a:xfrm>
            <a:off x="6246812" y="1752600"/>
            <a:ext cx="0" cy="487680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12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AB10DF-998A-40DE-AE62-E4EB8FA76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2012672"/>
            <a:ext cx="8967261" cy="4333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479D78C-A8FB-41F0-B03C-D863E1B58F9D}"/>
              </a:ext>
            </a:extLst>
          </p:cNvPr>
          <p:cNvSpPr txBox="1">
            <a:spLocks/>
          </p:cNvSpPr>
          <p:nvPr/>
        </p:nvSpPr>
        <p:spPr>
          <a:xfrm>
            <a:off x="4722812" y="1098272"/>
            <a:ext cx="3951809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Grid with Load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3"/>
              </a:buBlip>
            </a:pPr>
            <a:endParaRPr lang="en-US" sz="20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C2BAF82-2088-44B5-AA4F-6F6B1A0A4745}"/>
              </a:ext>
            </a:extLst>
          </p:cNvPr>
          <p:cNvSpPr txBox="1">
            <a:spLocks/>
          </p:cNvSpPr>
          <p:nvPr/>
        </p:nvSpPr>
        <p:spPr>
          <a:xfrm>
            <a:off x="7008118" y="13706"/>
            <a:ext cx="4420294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endParaRPr lang="en-US" sz="2000" b="1" dirty="0"/>
          </a:p>
          <a:p>
            <a:pPr>
              <a:buSzPct val="25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JDECo. Company Lab</a:t>
            </a:r>
            <a:endParaRPr lang="en-US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3"/>
              </a:buBlip>
            </a:pPr>
            <a:endParaRPr lang="en-US" sz="2000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9CA597B-F382-4287-82DA-C332F01BD655}"/>
              </a:ext>
            </a:extLst>
          </p:cNvPr>
          <p:cNvCxnSpPr/>
          <p:nvPr/>
        </p:nvCxnSpPr>
        <p:spPr>
          <a:xfrm>
            <a:off x="2410444" y="3117569"/>
            <a:ext cx="1066800" cy="381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20BCA3C-B2DA-41AE-A059-CDC85770E56C}"/>
              </a:ext>
            </a:extLst>
          </p:cNvPr>
          <p:cNvCxnSpPr/>
          <p:nvPr/>
        </p:nvCxnSpPr>
        <p:spPr>
          <a:xfrm>
            <a:off x="2415482" y="4102374"/>
            <a:ext cx="1066800" cy="381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2FC6F9C-2950-4802-898F-2B2342FB28B4}"/>
              </a:ext>
            </a:extLst>
          </p:cNvPr>
          <p:cNvSpPr txBox="1">
            <a:spLocks/>
          </p:cNvSpPr>
          <p:nvPr/>
        </p:nvSpPr>
        <p:spPr>
          <a:xfrm>
            <a:off x="13389" y="2423721"/>
            <a:ext cx="3951809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240 Vrms, 340 V 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3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051AB69-0902-4046-9DD5-6AB2B8DFCA36}"/>
              </a:ext>
            </a:extLst>
          </p:cNvPr>
          <p:cNvSpPr txBox="1">
            <a:spLocks/>
          </p:cNvSpPr>
          <p:nvPr/>
        </p:nvSpPr>
        <p:spPr>
          <a:xfrm>
            <a:off x="5038" y="3429000"/>
            <a:ext cx="3951809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b="1" dirty="0"/>
          </a:p>
          <a:p>
            <a:pPr marL="0" indent="0">
              <a:buSzPct val="300000"/>
              <a:buNone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3 Arms, 4.3 A peak</a:t>
            </a:r>
          </a:p>
          <a:p>
            <a:pPr marL="0" indent="0">
              <a:buSzPct val="200000"/>
              <a:buNone/>
            </a:pPr>
            <a:endParaRPr lang="en-US" sz="1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br>
              <a:rPr lang="en-US" sz="1800" b="1" dirty="0"/>
            </a:br>
            <a:endParaRPr lang="en-US" sz="1800" b="1" dirty="0"/>
          </a:p>
          <a:p>
            <a:pPr marL="0" indent="0">
              <a:buNone/>
            </a:pPr>
            <a:endParaRPr lang="en-US" sz="1800" dirty="0"/>
          </a:p>
          <a:p>
            <a:pPr>
              <a:buBlip>
                <a:blip r:embed="rId3"/>
              </a:buBlip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3581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F17610C-B843-4F12-961D-AF5BA7179627}"/>
              </a:ext>
            </a:extLst>
          </p:cNvPr>
          <p:cNvSpPr txBox="1">
            <a:spLocks/>
          </p:cNvSpPr>
          <p:nvPr/>
        </p:nvSpPr>
        <p:spPr>
          <a:xfrm>
            <a:off x="7008118" y="13706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50000"/>
              <a:buBlip>
                <a:blip r:embed="rId2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JDECo. Company Lab</a:t>
            </a:r>
            <a:endParaRPr lang="en-US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D4F6FC-DFDA-4B0F-B6E3-2B182EAC73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83" y="1371600"/>
            <a:ext cx="10621857" cy="488700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4B9E968-359C-45AA-A259-6648276BD8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812" y="928106"/>
            <a:ext cx="3276600" cy="226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88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5F7F87-FF7D-4FD5-9008-DA85A255F72F}"/>
              </a:ext>
            </a:extLst>
          </p:cNvPr>
          <p:cNvSpPr txBox="1">
            <a:spLocks/>
          </p:cNvSpPr>
          <p:nvPr/>
        </p:nvSpPr>
        <p:spPr>
          <a:xfrm>
            <a:off x="6796205" y="190499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1 Results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873A968-D065-476E-8E2E-203C25B1A862}"/>
              </a:ext>
            </a:extLst>
          </p:cNvPr>
          <p:cNvSpPr txBox="1">
            <a:spLocks/>
          </p:cNvSpPr>
          <p:nvPr/>
        </p:nvSpPr>
        <p:spPr>
          <a:xfrm>
            <a:off x="1598612" y="1104899"/>
            <a:ext cx="5867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Both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Grid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and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PV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are Connected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161AD8E-58C6-40A9-AB70-54576358A9CD}"/>
              </a:ext>
            </a:extLst>
          </p:cNvPr>
          <p:cNvSpPr txBox="1">
            <a:spLocks/>
          </p:cNvSpPr>
          <p:nvPr/>
        </p:nvSpPr>
        <p:spPr>
          <a:xfrm>
            <a:off x="455612" y="2552700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340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3A35CF-B448-4261-A05C-52ADD2CE18BC}"/>
              </a:ext>
            </a:extLst>
          </p:cNvPr>
          <p:cNvGrpSpPr/>
          <p:nvPr/>
        </p:nvGrpSpPr>
        <p:grpSpPr>
          <a:xfrm>
            <a:off x="3360929" y="1996553"/>
            <a:ext cx="7229284" cy="4627730"/>
            <a:chOff x="3360929" y="1996553"/>
            <a:chExt cx="7229284" cy="462773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290183D-9480-427F-8C17-27B339F41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2164" y="1996553"/>
              <a:ext cx="6258049" cy="4627730"/>
            </a:xfrm>
            <a:prstGeom prst="rect">
              <a:avLst/>
            </a:prstGeom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B3435843-CDC2-4CC4-A04F-7A698D6710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27412" y="2743200"/>
              <a:ext cx="1524000" cy="53340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625B8FE3-4AD1-4862-95BF-0A009665E9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60929" y="4607541"/>
              <a:ext cx="1524000" cy="53340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EC06AD4-355E-4B57-864C-0D2D64A08A65}"/>
              </a:ext>
            </a:extLst>
          </p:cNvPr>
          <p:cNvSpPr txBox="1">
            <a:spLocks/>
          </p:cNvSpPr>
          <p:nvPr/>
        </p:nvSpPr>
        <p:spPr>
          <a:xfrm>
            <a:off x="522095" y="4521107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4.3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0491D26-CC44-4919-9952-AAFC91C6E220}"/>
              </a:ext>
            </a:extLst>
          </p:cNvPr>
          <p:cNvSpPr txBox="1">
            <a:spLocks/>
          </p:cNvSpPr>
          <p:nvPr/>
        </p:nvSpPr>
        <p:spPr>
          <a:xfrm>
            <a:off x="455611" y="2999961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240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57E1A70-385F-4D01-917D-6B5D43DE8D7F}"/>
              </a:ext>
            </a:extLst>
          </p:cNvPr>
          <p:cNvSpPr txBox="1">
            <a:spLocks/>
          </p:cNvSpPr>
          <p:nvPr/>
        </p:nvSpPr>
        <p:spPr>
          <a:xfrm>
            <a:off x="522095" y="4953763"/>
            <a:ext cx="31339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3.04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4574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F17610C-B843-4F12-961D-AF5BA7179627}"/>
              </a:ext>
            </a:extLst>
          </p:cNvPr>
          <p:cNvSpPr txBox="1">
            <a:spLocks/>
          </p:cNvSpPr>
          <p:nvPr/>
        </p:nvSpPr>
        <p:spPr>
          <a:xfrm>
            <a:off x="7008118" y="13706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50000"/>
              <a:buBlip>
                <a:blip r:embed="rId2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2</a:t>
            </a:r>
            <a:endParaRPr lang="en-US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202351F-BD90-4B92-8929-A7F33D0E8C39}"/>
              </a:ext>
            </a:extLst>
          </p:cNvPr>
          <p:cNvGrpSpPr/>
          <p:nvPr/>
        </p:nvGrpSpPr>
        <p:grpSpPr>
          <a:xfrm>
            <a:off x="702476" y="1676400"/>
            <a:ext cx="10612331" cy="4801270"/>
            <a:chOff x="702476" y="1676400"/>
            <a:chExt cx="10612331" cy="480127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1A2B69C-9A56-44BF-AF74-883E119FA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476" y="1676400"/>
              <a:ext cx="10612331" cy="4801270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AE7DEE1-4BE5-49A7-8E3D-9AA4F0F02B74}"/>
                </a:ext>
              </a:extLst>
            </p:cNvPr>
            <p:cNvSpPr/>
            <p:nvPr/>
          </p:nvSpPr>
          <p:spPr>
            <a:xfrm>
              <a:off x="8990012" y="3810000"/>
              <a:ext cx="762000" cy="990600"/>
            </a:xfrm>
            <a:prstGeom prst="ellipse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A74F811-BEA5-47EB-A431-A080EC0D37AC}"/>
              </a:ext>
            </a:extLst>
          </p:cNvPr>
          <p:cNvGrpSpPr/>
          <p:nvPr/>
        </p:nvGrpSpPr>
        <p:grpSpPr>
          <a:xfrm>
            <a:off x="7618412" y="797996"/>
            <a:ext cx="3276600" cy="2468160"/>
            <a:chOff x="7618412" y="797996"/>
            <a:chExt cx="3276600" cy="246816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8B2DD13-D31D-4C43-8970-76F517DC5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8412" y="999704"/>
              <a:ext cx="3276600" cy="2266452"/>
            </a:xfrm>
            <a:prstGeom prst="rect">
              <a:avLst/>
            </a:prstGeom>
          </p:spPr>
        </p:pic>
        <p:sp>
          <p:nvSpPr>
            <p:cNvPr id="13" name="Multiplication Sign 12">
              <a:extLst>
                <a:ext uri="{FF2B5EF4-FFF2-40B4-BE49-F238E27FC236}">
                  <a16:creationId xmlns:a16="http://schemas.microsoft.com/office/drawing/2014/main" id="{C5E207DF-40B4-4D27-A740-D0124EC89A14}"/>
                </a:ext>
              </a:extLst>
            </p:cNvPr>
            <p:cNvSpPr/>
            <p:nvPr/>
          </p:nvSpPr>
          <p:spPr>
            <a:xfrm>
              <a:off x="8609012" y="797996"/>
              <a:ext cx="1295400" cy="1334934"/>
            </a:xfrm>
            <a:prstGeom prst="mathMultipl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567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5F7F87-FF7D-4FD5-9008-DA85A255F72F}"/>
              </a:ext>
            </a:extLst>
          </p:cNvPr>
          <p:cNvSpPr txBox="1">
            <a:spLocks/>
          </p:cNvSpPr>
          <p:nvPr/>
        </p:nvSpPr>
        <p:spPr>
          <a:xfrm>
            <a:off x="6796205" y="190499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2 Results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873A968-D065-476E-8E2E-203C25B1A862}"/>
              </a:ext>
            </a:extLst>
          </p:cNvPr>
          <p:cNvSpPr txBox="1">
            <a:spLocks/>
          </p:cNvSpPr>
          <p:nvPr/>
        </p:nvSpPr>
        <p:spPr>
          <a:xfrm>
            <a:off x="1598612" y="1104899"/>
            <a:ext cx="5867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PV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is Connected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161AD8E-58C6-40A9-AB70-54576358A9CD}"/>
              </a:ext>
            </a:extLst>
          </p:cNvPr>
          <p:cNvSpPr txBox="1">
            <a:spLocks/>
          </p:cNvSpPr>
          <p:nvPr/>
        </p:nvSpPr>
        <p:spPr>
          <a:xfrm>
            <a:off x="964387" y="2362200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310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EC06AD4-355E-4B57-864C-0D2D64A08A65}"/>
              </a:ext>
            </a:extLst>
          </p:cNvPr>
          <p:cNvSpPr txBox="1">
            <a:spLocks/>
          </p:cNvSpPr>
          <p:nvPr/>
        </p:nvSpPr>
        <p:spPr>
          <a:xfrm>
            <a:off x="964387" y="4472351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4.1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AA066A-4F22-405B-A5DA-13984C0BA2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743" y="1295400"/>
            <a:ext cx="7011378" cy="5210902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89BBEA6-6634-48A2-8DFF-1E1CEBAB0553}"/>
              </a:ext>
            </a:extLst>
          </p:cNvPr>
          <p:cNvCxnSpPr>
            <a:cxnSpLocks/>
          </p:cNvCxnSpPr>
          <p:nvPr/>
        </p:nvCxnSpPr>
        <p:spPr>
          <a:xfrm flipV="1">
            <a:off x="3866743" y="2286000"/>
            <a:ext cx="1524000" cy="533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ED06142-0C17-479E-B174-660DA5AA2516}"/>
              </a:ext>
            </a:extLst>
          </p:cNvPr>
          <p:cNvCxnSpPr>
            <a:cxnSpLocks/>
          </p:cNvCxnSpPr>
          <p:nvPr/>
        </p:nvCxnSpPr>
        <p:spPr>
          <a:xfrm flipV="1">
            <a:off x="3770312" y="4396151"/>
            <a:ext cx="1524000" cy="533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ACCEDEA-A733-4F01-AB75-7F5170F49F61}"/>
              </a:ext>
            </a:extLst>
          </p:cNvPr>
          <p:cNvSpPr txBox="1">
            <a:spLocks/>
          </p:cNvSpPr>
          <p:nvPr/>
        </p:nvSpPr>
        <p:spPr>
          <a:xfrm>
            <a:off x="964387" y="2861383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219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A405F3B-8EB6-4835-853A-64582F7C4822}"/>
              </a:ext>
            </a:extLst>
          </p:cNvPr>
          <p:cNvSpPr txBox="1">
            <a:spLocks/>
          </p:cNvSpPr>
          <p:nvPr/>
        </p:nvSpPr>
        <p:spPr>
          <a:xfrm>
            <a:off x="961426" y="4962424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2.9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6536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F17610C-B843-4F12-961D-AF5BA7179627}"/>
              </a:ext>
            </a:extLst>
          </p:cNvPr>
          <p:cNvSpPr txBox="1">
            <a:spLocks/>
          </p:cNvSpPr>
          <p:nvPr/>
        </p:nvSpPr>
        <p:spPr>
          <a:xfrm>
            <a:off x="7008118" y="13706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50000"/>
              <a:buBlip>
                <a:blip r:embed="rId2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3</a:t>
            </a:r>
            <a:endParaRPr lang="en-US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2802BCE-4B2B-4815-A0C9-ED92FE4B7440}"/>
              </a:ext>
            </a:extLst>
          </p:cNvPr>
          <p:cNvGrpSpPr/>
          <p:nvPr/>
        </p:nvGrpSpPr>
        <p:grpSpPr>
          <a:xfrm>
            <a:off x="807299" y="1600200"/>
            <a:ext cx="10574226" cy="4858428"/>
            <a:chOff x="807299" y="1600200"/>
            <a:chExt cx="10574226" cy="485842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142034F-5E33-4DDF-939D-BC141D872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299" y="1600200"/>
              <a:ext cx="10574226" cy="4858428"/>
            </a:xfrm>
            <a:prstGeom prst="rect">
              <a:avLst/>
            </a:prstGeom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A1EA682-A6B8-43D1-ACE5-2F9EF50C4B25}"/>
                </a:ext>
              </a:extLst>
            </p:cNvPr>
            <p:cNvSpPr/>
            <p:nvPr/>
          </p:nvSpPr>
          <p:spPr>
            <a:xfrm>
              <a:off x="3198812" y="4267200"/>
              <a:ext cx="838200" cy="838200"/>
            </a:xfrm>
            <a:prstGeom prst="ellipse">
              <a:avLst/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41F0D3C-0F4E-4D13-BDCF-8272B5D34F5C}"/>
              </a:ext>
            </a:extLst>
          </p:cNvPr>
          <p:cNvGrpSpPr/>
          <p:nvPr/>
        </p:nvGrpSpPr>
        <p:grpSpPr>
          <a:xfrm>
            <a:off x="7389812" y="1152312"/>
            <a:ext cx="3484596" cy="2266452"/>
            <a:chOff x="7466012" y="1199214"/>
            <a:chExt cx="3484596" cy="22664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9542FD0-58A5-4FE5-9469-485950161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08" y="1199214"/>
              <a:ext cx="3276600" cy="2266452"/>
            </a:xfrm>
            <a:prstGeom prst="rect">
              <a:avLst/>
            </a:prstGeom>
          </p:spPr>
        </p:pic>
        <p:sp>
          <p:nvSpPr>
            <p:cNvPr id="13" name="Multiplication Sign 12">
              <a:extLst>
                <a:ext uri="{FF2B5EF4-FFF2-40B4-BE49-F238E27FC236}">
                  <a16:creationId xmlns:a16="http://schemas.microsoft.com/office/drawing/2014/main" id="{35840062-1287-4421-B410-CC26326AF7E0}"/>
                </a:ext>
              </a:extLst>
            </p:cNvPr>
            <p:cNvSpPr/>
            <p:nvPr/>
          </p:nvSpPr>
          <p:spPr>
            <a:xfrm>
              <a:off x="7466012" y="1405292"/>
              <a:ext cx="1295400" cy="1334934"/>
            </a:xfrm>
            <a:prstGeom prst="mathMultipl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959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5F7F87-FF7D-4FD5-9008-DA85A255F72F}"/>
              </a:ext>
            </a:extLst>
          </p:cNvPr>
          <p:cNvSpPr txBox="1">
            <a:spLocks/>
          </p:cNvSpPr>
          <p:nvPr/>
        </p:nvSpPr>
        <p:spPr>
          <a:xfrm>
            <a:off x="6796205" y="190499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3 Results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873A968-D065-476E-8E2E-203C25B1A862}"/>
              </a:ext>
            </a:extLst>
          </p:cNvPr>
          <p:cNvSpPr txBox="1">
            <a:spLocks/>
          </p:cNvSpPr>
          <p:nvPr/>
        </p:nvSpPr>
        <p:spPr>
          <a:xfrm>
            <a:off x="1598612" y="1104899"/>
            <a:ext cx="5867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Grid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is Connected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161AD8E-58C6-40A9-AB70-54576358A9CD}"/>
              </a:ext>
            </a:extLst>
          </p:cNvPr>
          <p:cNvSpPr txBox="1">
            <a:spLocks/>
          </p:cNvSpPr>
          <p:nvPr/>
        </p:nvSpPr>
        <p:spPr>
          <a:xfrm>
            <a:off x="1217612" y="2521925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340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EC06AD4-355E-4B57-864C-0D2D64A08A65}"/>
              </a:ext>
            </a:extLst>
          </p:cNvPr>
          <p:cNvSpPr txBox="1">
            <a:spLocks/>
          </p:cNvSpPr>
          <p:nvPr/>
        </p:nvSpPr>
        <p:spPr>
          <a:xfrm>
            <a:off x="964387" y="4472351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4.5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6672C1-420D-436C-A437-14A9C020A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2" y="1486315"/>
            <a:ext cx="7001852" cy="5182323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3F3CA96-57D7-4E6D-AEAD-FCA4F401BEFF}"/>
              </a:ext>
            </a:extLst>
          </p:cNvPr>
          <p:cNvCxnSpPr>
            <a:cxnSpLocks/>
          </p:cNvCxnSpPr>
          <p:nvPr/>
        </p:nvCxnSpPr>
        <p:spPr>
          <a:xfrm flipV="1">
            <a:off x="3861292" y="2445725"/>
            <a:ext cx="1524000" cy="533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B05DA00-16D0-4ADD-8956-E49A21D332B3}"/>
              </a:ext>
            </a:extLst>
          </p:cNvPr>
          <p:cNvCxnSpPr>
            <a:cxnSpLocks/>
          </p:cNvCxnSpPr>
          <p:nvPr/>
        </p:nvCxnSpPr>
        <p:spPr>
          <a:xfrm flipV="1">
            <a:off x="3861292" y="4550290"/>
            <a:ext cx="1524000" cy="533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8192427-0FB5-4203-A36D-77F5EE02871D}"/>
              </a:ext>
            </a:extLst>
          </p:cNvPr>
          <p:cNvSpPr txBox="1">
            <a:spLocks/>
          </p:cNvSpPr>
          <p:nvPr/>
        </p:nvSpPr>
        <p:spPr>
          <a:xfrm>
            <a:off x="1217611" y="3039459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240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3F211D-5B45-4E82-98B2-AF478E19AACD}"/>
              </a:ext>
            </a:extLst>
          </p:cNvPr>
          <p:cNvSpPr txBox="1">
            <a:spLocks/>
          </p:cNvSpPr>
          <p:nvPr/>
        </p:nvSpPr>
        <p:spPr>
          <a:xfrm>
            <a:off x="961426" y="4962424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3.1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3033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5F7F87-FF7D-4FD5-9008-DA85A255F72F}"/>
              </a:ext>
            </a:extLst>
          </p:cNvPr>
          <p:cNvSpPr txBox="1">
            <a:spLocks/>
          </p:cNvSpPr>
          <p:nvPr/>
        </p:nvSpPr>
        <p:spPr>
          <a:xfrm>
            <a:off x="6796204" y="190499"/>
            <a:ext cx="501320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3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Power Flow ETAP 16</a:t>
            </a:r>
            <a:endParaRPr lang="en-US" sz="2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929805-CE25-4B94-B89A-09DD8FF40E7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112" y="1104899"/>
            <a:ext cx="7086600" cy="55020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9391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812" y="457200"/>
            <a:ext cx="8596668" cy="13208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dirty="0">
                <a:solidFill>
                  <a:srgbClr val="002060"/>
                </a:solidFill>
              </a:rPr>
              <a:t>objectives: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A15426-72EE-4381-A442-7B9D7AF7E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012" y="1524000"/>
            <a:ext cx="9982200" cy="5562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000" b="1" dirty="0"/>
              <a:t> </a:t>
            </a:r>
            <a:r>
              <a:rPr lang="en-US" sz="2000" b="1" dirty="0">
                <a:solidFill>
                  <a:srgbClr val="002060"/>
                </a:solidFill>
              </a:rPr>
              <a:t>Practical investigation carried out in </a:t>
            </a:r>
            <a:r>
              <a:rPr lang="en-US" sz="2000" b="1" dirty="0">
                <a:solidFill>
                  <a:srgbClr val="C00000"/>
                </a:solidFill>
              </a:rPr>
              <a:t>smart grid lab </a:t>
            </a:r>
            <a:r>
              <a:rPr lang="en-US" sz="2000" b="1" dirty="0">
                <a:solidFill>
                  <a:srgbClr val="002060"/>
                </a:solidFill>
              </a:rPr>
              <a:t>and </a:t>
            </a:r>
            <a:r>
              <a:rPr lang="en-US" sz="2000" b="1" dirty="0">
                <a:solidFill>
                  <a:srgbClr val="C00000"/>
                </a:solidFill>
              </a:rPr>
              <a:t>JDECo. company lab</a:t>
            </a:r>
            <a:r>
              <a:rPr lang="en-US" sz="2000" b="1" dirty="0">
                <a:solidFill>
                  <a:srgbClr val="002060"/>
                </a:solidFill>
              </a:rPr>
              <a:t>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2000" b="1" dirty="0">
                <a:solidFill>
                  <a:srgbClr val="002060"/>
                </a:solidFill>
              </a:rPr>
              <a:t> Design a module for each experiment using </a:t>
            </a:r>
            <a:r>
              <a:rPr lang="en-US" sz="2000" b="1" dirty="0">
                <a:solidFill>
                  <a:srgbClr val="C00000"/>
                </a:solidFill>
              </a:rPr>
              <a:t>MATLAB SIMULINK.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2000" b="1" dirty="0">
                <a:solidFill>
                  <a:srgbClr val="002060"/>
                </a:solidFill>
              </a:rPr>
              <a:t> Take a look on </a:t>
            </a:r>
            <a:r>
              <a:rPr lang="en-US" sz="2000" b="1" dirty="0">
                <a:solidFill>
                  <a:srgbClr val="C00000"/>
                </a:solidFill>
              </a:rPr>
              <a:t>smart meters </a:t>
            </a:r>
            <a:r>
              <a:rPr lang="en-US" sz="2000" b="1" dirty="0">
                <a:solidFill>
                  <a:srgbClr val="002060"/>
                </a:solidFill>
              </a:rPr>
              <a:t>that are used in smart grids and their </a:t>
            </a:r>
            <a:r>
              <a:rPr lang="en-US" sz="2000" b="1" dirty="0">
                <a:solidFill>
                  <a:srgbClr val="C00000"/>
                </a:solidFill>
              </a:rPr>
              <a:t>control software</a:t>
            </a:r>
            <a:r>
              <a:rPr lang="en-US" sz="2000" b="1" dirty="0">
                <a:solidFill>
                  <a:srgbClr val="002060"/>
                </a:solidFill>
              </a:rPr>
              <a:t>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2000" b="1" dirty="0">
                <a:solidFill>
                  <a:srgbClr val="002060"/>
                </a:solidFill>
              </a:rPr>
              <a:t> Design a grid with its components to be a </a:t>
            </a:r>
            <a:r>
              <a:rPr lang="en-US" sz="2000" b="1" dirty="0">
                <a:solidFill>
                  <a:srgbClr val="C00000"/>
                </a:solidFill>
              </a:rPr>
              <a:t>case study </a:t>
            </a:r>
            <a:r>
              <a:rPr lang="en-US" sz="2000" b="1" dirty="0">
                <a:solidFill>
                  <a:srgbClr val="002060"/>
                </a:solidFill>
              </a:rPr>
              <a:t>on smart meters and </a:t>
            </a:r>
            <a:r>
              <a:rPr lang="en-US" sz="2000" b="1" dirty="0">
                <a:solidFill>
                  <a:srgbClr val="C00000"/>
                </a:solidFill>
              </a:rPr>
              <a:t>analyze results. 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2000" b="1" dirty="0">
                <a:solidFill>
                  <a:srgbClr val="002060"/>
                </a:solidFill>
              </a:rPr>
              <a:t> Monitoring System for the designed grid.</a:t>
            </a:r>
          </a:p>
          <a:p>
            <a:pPr>
              <a:buBlip>
                <a:blip r:embed="rId3"/>
              </a:buBlip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608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012" y="1828800"/>
            <a:ext cx="4800600" cy="19050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sz="54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Explanations</a:t>
            </a:r>
            <a:r>
              <a:rPr lang="en-US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B570F61-8D81-4F09-87E9-B373109597EF}"/>
              </a:ext>
            </a:extLst>
          </p:cNvPr>
          <p:cNvSpPr txBox="1">
            <a:spLocks/>
          </p:cNvSpPr>
          <p:nvPr/>
        </p:nvSpPr>
        <p:spPr>
          <a:xfrm>
            <a:off x="5370156" y="3581400"/>
            <a:ext cx="4610456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endParaRPr lang="en-US" sz="2000" b="1" dirty="0"/>
          </a:p>
          <a:p>
            <a:pPr>
              <a:buSzPct val="250000"/>
              <a:buBlip>
                <a:blip r:embed="rId4"/>
              </a:buBlip>
            </a:pPr>
            <a:r>
              <a:rPr lang="en-US" sz="2400" b="1" dirty="0"/>
              <a:t> </a:t>
            </a:r>
            <a:r>
              <a:rPr lang="en-US" sz="36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Grid Lab</a:t>
            </a:r>
            <a:endParaRPr lang="en-US" sz="3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3"/>
              </a:buBlip>
            </a:pPr>
            <a:endParaRPr lang="en-US" sz="2000" dirty="0"/>
          </a:p>
          <a:p>
            <a:pPr>
              <a:buBlip>
                <a:blip r:embed="rId3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3136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5DDC2B8-E3FE-414B-8A6C-AAEDAAF85D60}"/>
              </a:ext>
            </a:extLst>
          </p:cNvPr>
          <p:cNvSpPr txBox="1">
            <a:spLocks/>
          </p:cNvSpPr>
          <p:nvPr/>
        </p:nvSpPr>
        <p:spPr>
          <a:xfrm>
            <a:off x="1001052" y="2211816"/>
            <a:ext cx="313239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50000"/>
              <a:buBlip>
                <a:blip r:embed="rId2"/>
              </a:buBlip>
            </a:pPr>
            <a:r>
              <a:rPr lang="en-US" sz="2000" b="1" dirty="0"/>
              <a:t> </a:t>
            </a:r>
            <a:r>
              <a:rPr lang="en-US" sz="2400" b="1" dirty="0">
                <a:solidFill>
                  <a:srgbClr val="C00000"/>
                </a:solidFill>
              </a:rPr>
              <a:t>Components</a:t>
            </a:r>
            <a:r>
              <a:rPr lang="en-US" sz="2400" b="1" dirty="0">
                <a:solidFill>
                  <a:srgbClr val="002060"/>
                </a:solidFill>
              </a:rPr>
              <a:t>: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grpSp>
        <p:nvGrpSpPr>
          <p:cNvPr id="50" name="Group178">
            <a:extLst>
              <a:ext uri="{FF2B5EF4-FFF2-40B4-BE49-F238E27FC236}">
                <a16:creationId xmlns:a16="http://schemas.microsoft.com/office/drawing/2014/main" id="{C23A9918-2F02-45F5-951D-F122DCD379B8}"/>
              </a:ext>
            </a:extLst>
          </p:cNvPr>
          <p:cNvGrpSpPr/>
          <p:nvPr/>
        </p:nvGrpSpPr>
        <p:grpSpPr>
          <a:xfrm>
            <a:off x="4799012" y="491600"/>
            <a:ext cx="6944574" cy="5874800"/>
            <a:chOff x="1095913" y="487800"/>
            <a:chExt cx="6944574" cy="5874800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C013BE68-5C08-4C57-85A7-9A75992A3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2044" y="2016459"/>
              <a:ext cx="1254136" cy="1573512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DF953F-B612-401D-BDD3-618F1556E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5913" y="487800"/>
              <a:ext cx="1758520" cy="1296823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3AF3DF42-95D7-4E5F-892A-705404720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8513" y="3776922"/>
              <a:ext cx="1801200" cy="1315372"/>
            </a:xfrm>
            <a:prstGeom prst="rect">
              <a:avLst/>
            </a:prstGeom>
          </p:spPr>
        </p:pic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8A993ED3-B970-4FB2-8573-3CC4D6E4F6F1}"/>
                </a:ext>
              </a:extLst>
            </p:cNvPr>
            <p:cNvGrpSpPr/>
            <p:nvPr/>
          </p:nvGrpSpPr>
          <p:grpSpPr>
            <a:xfrm>
              <a:off x="4607256" y="2613216"/>
              <a:ext cx="349600" cy="380000"/>
              <a:chOff x="4607256" y="2613216"/>
              <a:chExt cx="349600" cy="380000"/>
            </a:xfrm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C4C69D81-E0AC-4936-B058-7CE74ABDC8FC}"/>
                  </a:ext>
                </a:extLst>
              </p:cNvPr>
              <p:cNvSpPr/>
              <p:nvPr/>
            </p:nvSpPr>
            <p:spPr>
              <a:xfrm>
                <a:off x="4607581" y="2613216"/>
                <a:ext cx="204232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204232" h="380000">
                    <a:moveTo>
                      <a:pt x="1895" y="25490"/>
                    </a:moveTo>
                    <a:lnTo>
                      <a:pt x="86581" y="191517"/>
                    </a:lnTo>
                    <a:lnTo>
                      <a:pt x="1895" y="361995"/>
                    </a:lnTo>
                    <a:cubicBezTo>
                      <a:pt x="1895" y="361995"/>
                      <a:pt x="1083" y="391533"/>
                      <a:pt x="32425" y="374943"/>
                    </a:cubicBezTo>
                    <a:lnTo>
                      <a:pt x="197056" y="210938"/>
                    </a:lnTo>
                    <a:cubicBezTo>
                      <a:pt x="197056" y="210938"/>
                      <a:pt x="213919" y="198372"/>
                      <a:pt x="197056" y="180728"/>
                    </a:cubicBezTo>
                    <a:cubicBezTo>
                      <a:pt x="197056" y="180728"/>
                      <a:pt x="24912" y="3102"/>
                      <a:pt x="24912" y="3102"/>
                    </a:cubicBezTo>
                    <a:cubicBezTo>
                      <a:pt x="24912" y="3102"/>
                      <a:pt x="-9199" y="-13106"/>
                      <a:pt x="1895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4822096-D614-4C49-8DF9-3A4B944EEE43}"/>
                  </a:ext>
                </a:extLst>
              </p:cNvPr>
              <p:cNvSpPr/>
              <p:nvPr/>
            </p:nvSpPr>
            <p:spPr>
              <a:xfrm>
                <a:off x="4752306" y="2613216"/>
                <a:ext cx="204232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204232" h="380000">
                    <a:moveTo>
                      <a:pt x="1895" y="25490"/>
                    </a:moveTo>
                    <a:lnTo>
                      <a:pt x="86581" y="191517"/>
                    </a:lnTo>
                    <a:lnTo>
                      <a:pt x="1895" y="361995"/>
                    </a:lnTo>
                    <a:cubicBezTo>
                      <a:pt x="1895" y="361995"/>
                      <a:pt x="1083" y="391533"/>
                      <a:pt x="32425" y="374943"/>
                    </a:cubicBezTo>
                    <a:lnTo>
                      <a:pt x="197056" y="210938"/>
                    </a:lnTo>
                    <a:cubicBezTo>
                      <a:pt x="197056" y="210938"/>
                      <a:pt x="213919" y="198372"/>
                      <a:pt x="197056" y="180728"/>
                    </a:cubicBezTo>
                    <a:cubicBezTo>
                      <a:pt x="197056" y="180728"/>
                      <a:pt x="24912" y="3102"/>
                      <a:pt x="24912" y="3102"/>
                    </a:cubicBezTo>
                    <a:cubicBezTo>
                      <a:pt x="24912" y="3102"/>
                      <a:pt x="-9199" y="-13106"/>
                      <a:pt x="1895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38CE72DF-EFA6-4324-96B3-070D77E07B67}"/>
                </a:ext>
              </a:extLst>
            </p:cNvPr>
            <p:cNvGrpSpPr/>
            <p:nvPr/>
          </p:nvGrpSpPr>
          <p:grpSpPr>
            <a:xfrm>
              <a:off x="3322713" y="4373808"/>
              <a:ext cx="349600" cy="380000"/>
              <a:chOff x="3322713" y="4373808"/>
              <a:chExt cx="349600" cy="380000"/>
            </a:xfrm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2AF50607-6E20-4E06-BF72-D78DD23C16C0}"/>
                  </a:ext>
                </a:extLst>
              </p:cNvPr>
              <p:cNvSpPr/>
              <p:nvPr/>
            </p:nvSpPr>
            <p:spPr>
              <a:xfrm>
                <a:off x="3323037" y="4373808"/>
                <a:ext cx="204232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204232" h="380000">
                    <a:moveTo>
                      <a:pt x="1895" y="25490"/>
                    </a:moveTo>
                    <a:lnTo>
                      <a:pt x="86581" y="191517"/>
                    </a:lnTo>
                    <a:lnTo>
                      <a:pt x="1895" y="361995"/>
                    </a:lnTo>
                    <a:cubicBezTo>
                      <a:pt x="1895" y="361995"/>
                      <a:pt x="1083" y="391533"/>
                      <a:pt x="32425" y="374943"/>
                    </a:cubicBezTo>
                    <a:lnTo>
                      <a:pt x="197056" y="210938"/>
                    </a:lnTo>
                    <a:cubicBezTo>
                      <a:pt x="197056" y="210938"/>
                      <a:pt x="213919" y="198372"/>
                      <a:pt x="197056" y="180728"/>
                    </a:cubicBezTo>
                    <a:cubicBezTo>
                      <a:pt x="197056" y="180728"/>
                      <a:pt x="24912" y="3102"/>
                      <a:pt x="24912" y="3102"/>
                    </a:cubicBezTo>
                    <a:cubicBezTo>
                      <a:pt x="24912" y="3102"/>
                      <a:pt x="-9199" y="-13106"/>
                      <a:pt x="1895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2D9EFBD3-EEB5-4CC5-9BFB-A6FBEE46D379}"/>
                  </a:ext>
                </a:extLst>
              </p:cNvPr>
              <p:cNvSpPr/>
              <p:nvPr/>
            </p:nvSpPr>
            <p:spPr>
              <a:xfrm>
                <a:off x="3467762" y="4373808"/>
                <a:ext cx="204232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204232" h="380000">
                    <a:moveTo>
                      <a:pt x="1895" y="25490"/>
                    </a:moveTo>
                    <a:lnTo>
                      <a:pt x="86581" y="191517"/>
                    </a:lnTo>
                    <a:lnTo>
                      <a:pt x="1895" y="361995"/>
                    </a:lnTo>
                    <a:cubicBezTo>
                      <a:pt x="1895" y="361995"/>
                      <a:pt x="1083" y="391533"/>
                      <a:pt x="32425" y="374943"/>
                    </a:cubicBezTo>
                    <a:lnTo>
                      <a:pt x="197056" y="210938"/>
                    </a:lnTo>
                    <a:cubicBezTo>
                      <a:pt x="197056" y="210938"/>
                      <a:pt x="213919" y="198372"/>
                      <a:pt x="197056" y="180728"/>
                    </a:cubicBezTo>
                    <a:cubicBezTo>
                      <a:pt x="197056" y="180728"/>
                      <a:pt x="24912" y="3102"/>
                      <a:pt x="24912" y="3102"/>
                    </a:cubicBezTo>
                    <a:cubicBezTo>
                      <a:pt x="24912" y="3102"/>
                      <a:pt x="-9199" y="-13106"/>
                      <a:pt x="1895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</p:grpSp>
        <p:grpSp>
          <p:nvGrpSpPr>
            <p:cNvPr id="56" name="Rectangle">
              <a:extLst>
                <a:ext uri="{FF2B5EF4-FFF2-40B4-BE49-F238E27FC236}">
                  <a16:creationId xmlns:a16="http://schemas.microsoft.com/office/drawing/2014/main" id="{66E80F72-976E-47BD-9E88-D5F29B1E8774}"/>
                </a:ext>
              </a:extLst>
            </p:cNvPr>
            <p:cNvGrpSpPr/>
            <p:nvPr/>
          </p:nvGrpSpPr>
          <p:grpSpPr>
            <a:xfrm>
              <a:off x="3645713" y="928600"/>
              <a:ext cx="2804400" cy="638400"/>
              <a:chOff x="3645713" y="928600"/>
              <a:chExt cx="2804400" cy="638400"/>
            </a:xfrm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4AE8500A-F58A-4072-9D28-4AD64B78CBAB}"/>
                  </a:ext>
                </a:extLst>
              </p:cNvPr>
              <p:cNvSpPr/>
              <p:nvPr/>
            </p:nvSpPr>
            <p:spPr>
              <a:xfrm>
                <a:off x="3645713" y="928600"/>
                <a:ext cx="2804400" cy="638400"/>
              </a:xfrm>
              <a:custGeom>
                <a:avLst/>
                <a:gdLst/>
                <a:ahLst/>
                <a:cxnLst/>
                <a:rect l="0" t="0" r="0" b="0"/>
                <a:pathLst>
                  <a:path w="2804400" h="638400">
                    <a:moveTo>
                      <a:pt x="102444" y="0"/>
                    </a:moveTo>
                    <a:lnTo>
                      <a:pt x="2701955" y="0"/>
                    </a:lnTo>
                    <a:cubicBezTo>
                      <a:pt x="2758534" y="0"/>
                      <a:pt x="2804400" y="12327"/>
                      <a:pt x="2804400" y="27532"/>
                    </a:cubicBezTo>
                    <a:lnTo>
                      <a:pt x="2804400" y="610868"/>
                    </a:lnTo>
                    <a:cubicBezTo>
                      <a:pt x="2804400" y="626073"/>
                      <a:pt x="2758534" y="638400"/>
                      <a:pt x="2701955" y="638400"/>
                    </a:cubicBezTo>
                    <a:lnTo>
                      <a:pt x="102444" y="638400"/>
                    </a:lnTo>
                    <a:cubicBezTo>
                      <a:pt x="45866" y="638400"/>
                      <a:pt x="0" y="626073"/>
                      <a:pt x="0" y="610868"/>
                    </a:cubicBezTo>
                    <a:lnTo>
                      <a:pt x="0" y="27532"/>
                    </a:lnTo>
                    <a:cubicBezTo>
                      <a:pt x="0" y="12327"/>
                      <a:pt x="45866" y="0"/>
                      <a:pt x="1024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00" cap="flat">
                <a:solidFill>
                  <a:srgbClr val="F2A282"/>
                </a:solidFill>
                <a:bevel/>
              </a:ln>
            </p:spPr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2F7FF1D0-ABB8-4EBF-81A3-673DEC23F3BE}"/>
                  </a:ext>
                </a:extLst>
              </p:cNvPr>
              <p:cNvSpPr/>
              <p:nvPr/>
            </p:nvSpPr>
            <p:spPr>
              <a:xfrm>
                <a:off x="3687779" y="938176"/>
                <a:ext cx="2720268" cy="619248"/>
              </a:xfrm>
              <a:custGeom>
                <a:avLst/>
                <a:gdLst/>
                <a:ahLst/>
                <a:cxnLst/>
                <a:rect l="0" t="0" r="0" b="0"/>
                <a:pathLst>
                  <a:path w="2720268" h="619248" stroke="0">
                    <a:moveTo>
                      <a:pt x="105642" y="0"/>
                    </a:moveTo>
                    <a:lnTo>
                      <a:pt x="2614626" y="0"/>
                    </a:lnTo>
                    <a:cubicBezTo>
                      <a:pt x="2672971" y="0"/>
                      <a:pt x="2720268" y="13009"/>
                      <a:pt x="2720268" y="29056"/>
                    </a:cubicBezTo>
                    <a:lnTo>
                      <a:pt x="2720268" y="590192"/>
                    </a:lnTo>
                    <a:cubicBezTo>
                      <a:pt x="2720268" y="606239"/>
                      <a:pt x="2672971" y="619248"/>
                      <a:pt x="2614626" y="619248"/>
                    </a:cubicBezTo>
                    <a:lnTo>
                      <a:pt x="105642" y="619248"/>
                    </a:lnTo>
                    <a:cubicBezTo>
                      <a:pt x="47297" y="619248"/>
                      <a:pt x="0" y="606239"/>
                      <a:pt x="0" y="590192"/>
                    </a:cubicBezTo>
                    <a:lnTo>
                      <a:pt x="0" y="29056"/>
                    </a:lnTo>
                    <a:cubicBezTo>
                      <a:pt x="0" y="13009"/>
                      <a:pt x="47297" y="0"/>
                      <a:pt x="10564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49000"/>
                    </a:srgbClr>
                  </a:gs>
                  <a:gs pos="8000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13E7AFC4-F632-419F-A44A-23CD8C4F9F10}"/>
                  </a:ext>
                </a:extLst>
              </p:cNvPr>
              <p:cNvSpPr/>
              <p:nvPr/>
            </p:nvSpPr>
            <p:spPr>
              <a:xfrm>
                <a:off x="3687779" y="942529"/>
                <a:ext cx="2720268" cy="204288"/>
              </a:xfrm>
              <a:custGeom>
                <a:avLst/>
                <a:gdLst/>
                <a:ahLst/>
                <a:cxnLst/>
                <a:rect l="0" t="0" r="0" b="0"/>
                <a:pathLst>
                  <a:path w="2720268" h="204288" stroke="0">
                    <a:moveTo>
                      <a:pt x="105654" y="0"/>
                    </a:moveTo>
                    <a:lnTo>
                      <a:pt x="2615026" y="0"/>
                    </a:lnTo>
                    <a:cubicBezTo>
                      <a:pt x="2671303" y="0"/>
                      <a:pt x="2720268" y="13892"/>
                      <a:pt x="2720268" y="29715"/>
                    </a:cubicBezTo>
                    <a:cubicBezTo>
                      <a:pt x="2720268" y="79672"/>
                      <a:pt x="2671303" y="116444"/>
                      <a:pt x="2614178" y="145044"/>
                    </a:cubicBezTo>
                    <a:cubicBezTo>
                      <a:pt x="2565213" y="168946"/>
                      <a:pt x="2448241" y="204288"/>
                      <a:pt x="2366633" y="204288"/>
                    </a:cubicBezTo>
                    <a:lnTo>
                      <a:pt x="353635" y="204288"/>
                    </a:lnTo>
                    <a:cubicBezTo>
                      <a:pt x="272027" y="204288"/>
                      <a:pt x="155055" y="168946"/>
                      <a:pt x="106090" y="145044"/>
                    </a:cubicBezTo>
                    <a:cubicBezTo>
                      <a:pt x="48965" y="120679"/>
                      <a:pt x="0" y="79672"/>
                      <a:pt x="0" y="29715"/>
                    </a:cubicBezTo>
                    <a:cubicBezTo>
                      <a:pt x="0" y="13892"/>
                      <a:pt x="47530" y="0"/>
                      <a:pt x="10565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5EC80F96-B632-4E0B-A099-A5F765B543D1}"/>
                  </a:ext>
                </a:extLst>
              </p:cNvPr>
              <p:cNvSpPr/>
              <p:nvPr/>
            </p:nvSpPr>
            <p:spPr>
              <a:xfrm>
                <a:off x="3687779" y="1475882"/>
                <a:ext cx="2720268" cy="76608"/>
              </a:xfrm>
              <a:custGeom>
                <a:avLst/>
                <a:gdLst/>
                <a:ahLst/>
                <a:cxnLst/>
                <a:rect l="0" t="0" r="0" b="0"/>
                <a:pathLst>
                  <a:path w="2720268" h="76608" stroke="0">
                    <a:moveTo>
                      <a:pt x="136013" y="0"/>
                    </a:moveTo>
                    <a:cubicBezTo>
                      <a:pt x="136013" y="0"/>
                      <a:pt x="2584255" y="0"/>
                      <a:pt x="2584255" y="0"/>
                    </a:cubicBezTo>
                    <a:cubicBezTo>
                      <a:pt x="2638660" y="0"/>
                      <a:pt x="2720268" y="32175"/>
                      <a:pt x="2720268" y="47344"/>
                    </a:cubicBezTo>
                    <a:cubicBezTo>
                      <a:pt x="2720268" y="66496"/>
                      <a:pt x="2679464" y="76608"/>
                      <a:pt x="2614371" y="76608"/>
                    </a:cubicBezTo>
                    <a:lnTo>
                      <a:pt x="99311" y="76608"/>
                    </a:lnTo>
                    <a:cubicBezTo>
                      <a:pt x="40804" y="76608"/>
                      <a:pt x="0" y="66496"/>
                      <a:pt x="0" y="47344"/>
                    </a:cubicBezTo>
                    <a:cubicBezTo>
                      <a:pt x="0" y="32175"/>
                      <a:pt x="81608" y="0"/>
                      <a:pt x="13601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000"/>
                    </a:srgbClr>
                  </a:gs>
                  <a:gs pos="100000">
                    <a:srgbClr val="FFFFFF">
                      <a:alpha val="8000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88" name="Text 179">
                <a:extLst>
                  <a:ext uri="{FF2B5EF4-FFF2-40B4-BE49-F238E27FC236}">
                    <a16:creationId xmlns:a16="http://schemas.microsoft.com/office/drawing/2014/main" id="{1919AD36-A21D-4396-85ED-19F1F53207E5}"/>
                  </a:ext>
                </a:extLst>
              </p:cNvPr>
              <p:cNvSpPr txBox="1"/>
              <p:nvPr/>
            </p:nvSpPr>
            <p:spPr>
              <a:xfrm>
                <a:off x="3645713" y="928600"/>
                <a:ext cx="2804400" cy="638400"/>
              </a:xfrm>
              <a:prstGeom prst="rect">
                <a:avLst/>
              </a:prstGeom>
              <a:noFill/>
            </p:spPr>
            <p:txBody>
              <a:bodyPr wrap="square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2000" b="1" dirty="0">
                    <a:solidFill>
                      <a:srgbClr val="002060"/>
                    </a:solidFill>
                    <a:latin typeface="Times New Roman"/>
                  </a:rPr>
                  <a:t>1500 W </a:t>
                </a:r>
                <a:r>
                  <a:rPr sz="2000" b="1" dirty="0">
                    <a:solidFill>
                      <a:srgbClr val="9E501D"/>
                    </a:solidFill>
                    <a:latin typeface="Times New Roman"/>
                  </a:rPr>
                  <a:t>Induction Generator</a:t>
                </a:r>
              </a:p>
            </p:txBody>
          </p:sp>
        </p:grpSp>
        <p:grpSp>
          <p:nvGrpSpPr>
            <p:cNvPr id="57" name="Rectangle">
              <a:extLst>
                <a:ext uri="{FF2B5EF4-FFF2-40B4-BE49-F238E27FC236}">
                  <a16:creationId xmlns:a16="http://schemas.microsoft.com/office/drawing/2014/main" id="{7CE12ECD-4F10-438D-AF87-C54339CEF2D3}"/>
                </a:ext>
              </a:extLst>
            </p:cNvPr>
            <p:cNvGrpSpPr/>
            <p:nvPr/>
          </p:nvGrpSpPr>
          <p:grpSpPr>
            <a:xfrm>
              <a:off x="3885256" y="4244608"/>
              <a:ext cx="1793600" cy="638400"/>
              <a:chOff x="3885256" y="4244608"/>
              <a:chExt cx="1793600" cy="638400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A409FDE-B4E1-46F6-BD99-3500D502AD7A}"/>
                  </a:ext>
                </a:extLst>
              </p:cNvPr>
              <p:cNvSpPr/>
              <p:nvPr/>
            </p:nvSpPr>
            <p:spPr>
              <a:xfrm>
                <a:off x="3885256" y="4244608"/>
                <a:ext cx="1793600" cy="638400"/>
              </a:xfrm>
              <a:custGeom>
                <a:avLst/>
                <a:gdLst/>
                <a:ahLst/>
                <a:cxnLst/>
                <a:rect l="0" t="0" r="0" b="0"/>
                <a:pathLst>
                  <a:path w="1793600" h="638400">
                    <a:moveTo>
                      <a:pt x="65520" y="0"/>
                    </a:moveTo>
                    <a:lnTo>
                      <a:pt x="1728080" y="0"/>
                    </a:lnTo>
                    <a:cubicBezTo>
                      <a:pt x="1764266" y="0"/>
                      <a:pt x="1793600" y="12327"/>
                      <a:pt x="1793600" y="27532"/>
                    </a:cubicBezTo>
                    <a:lnTo>
                      <a:pt x="1793600" y="610868"/>
                    </a:lnTo>
                    <a:cubicBezTo>
                      <a:pt x="1793600" y="626073"/>
                      <a:pt x="1764266" y="638400"/>
                      <a:pt x="1728080" y="638400"/>
                    </a:cubicBezTo>
                    <a:lnTo>
                      <a:pt x="65520" y="638400"/>
                    </a:lnTo>
                    <a:cubicBezTo>
                      <a:pt x="29334" y="638400"/>
                      <a:pt x="0" y="626073"/>
                      <a:pt x="0" y="610868"/>
                    </a:cubicBezTo>
                    <a:lnTo>
                      <a:pt x="0" y="27532"/>
                    </a:lnTo>
                    <a:cubicBezTo>
                      <a:pt x="0" y="12327"/>
                      <a:pt x="29334" y="0"/>
                      <a:pt x="655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00" cap="flat">
                <a:solidFill>
                  <a:srgbClr val="F2A282"/>
                </a:solidFill>
                <a:bevel/>
              </a:ln>
            </p:spPr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D0B7E3FE-89BA-4714-9F60-24A81EC65AB0}"/>
                  </a:ext>
                </a:extLst>
              </p:cNvPr>
              <p:cNvSpPr/>
              <p:nvPr/>
            </p:nvSpPr>
            <p:spPr>
              <a:xfrm>
                <a:off x="3912160" y="4254184"/>
                <a:ext cx="1739792" cy="619248"/>
              </a:xfrm>
              <a:custGeom>
                <a:avLst/>
                <a:gdLst/>
                <a:ahLst/>
                <a:cxnLst/>
                <a:rect l="0" t="0" r="0" b="0"/>
                <a:pathLst>
                  <a:path w="1739792" h="619248" stroke="0">
                    <a:moveTo>
                      <a:pt x="67565" y="0"/>
                    </a:moveTo>
                    <a:lnTo>
                      <a:pt x="1672227" y="0"/>
                    </a:lnTo>
                    <a:cubicBezTo>
                      <a:pt x="1709542" y="0"/>
                      <a:pt x="1739792" y="13009"/>
                      <a:pt x="1739792" y="29056"/>
                    </a:cubicBezTo>
                    <a:lnTo>
                      <a:pt x="1739792" y="590192"/>
                    </a:lnTo>
                    <a:cubicBezTo>
                      <a:pt x="1739792" y="606239"/>
                      <a:pt x="1709542" y="619248"/>
                      <a:pt x="1672227" y="619248"/>
                    </a:cubicBezTo>
                    <a:lnTo>
                      <a:pt x="67565" y="619248"/>
                    </a:lnTo>
                    <a:cubicBezTo>
                      <a:pt x="30250" y="619248"/>
                      <a:pt x="0" y="606239"/>
                      <a:pt x="0" y="590192"/>
                    </a:cubicBezTo>
                    <a:lnTo>
                      <a:pt x="0" y="29056"/>
                    </a:lnTo>
                    <a:cubicBezTo>
                      <a:pt x="0" y="13009"/>
                      <a:pt x="30250" y="0"/>
                      <a:pt x="675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49000"/>
                    </a:srgbClr>
                  </a:gs>
                  <a:gs pos="8000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C79B595-23C5-4202-BCCE-9142F3F448AB}"/>
                  </a:ext>
                </a:extLst>
              </p:cNvPr>
              <p:cNvSpPr/>
              <p:nvPr/>
            </p:nvSpPr>
            <p:spPr>
              <a:xfrm>
                <a:off x="3912160" y="4258537"/>
                <a:ext cx="1739792" cy="204288"/>
              </a:xfrm>
              <a:custGeom>
                <a:avLst/>
                <a:gdLst/>
                <a:ahLst/>
                <a:cxnLst/>
                <a:rect l="0" t="0" r="0" b="0"/>
                <a:pathLst>
                  <a:path w="1739792" h="204288" stroke="0">
                    <a:moveTo>
                      <a:pt x="67572" y="0"/>
                    </a:moveTo>
                    <a:lnTo>
                      <a:pt x="1672483" y="0"/>
                    </a:lnTo>
                    <a:cubicBezTo>
                      <a:pt x="1708476" y="0"/>
                      <a:pt x="1739792" y="13892"/>
                      <a:pt x="1739792" y="29715"/>
                    </a:cubicBezTo>
                    <a:cubicBezTo>
                      <a:pt x="1739792" y="79672"/>
                      <a:pt x="1708476" y="116444"/>
                      <a:pt x="1671940" y="145044"/>
                    </a:cubicBezTo>
                    <a:cubicBezTo>
                      <a:pt x="1640624" y="168946"/>
                      <a:pt x="1565813" y="204288"/>
                      <a:pt x="1513619" y="204288"/>
                    </a:cubicBezTo>
                    <a:lnTo>
                      <a:pt x="226173" y="204288"/>
                    </a:lnTo>
                    <a:cubicBezTo>
                      <a:pt x="173979" y="204288"/>
                      <a:pt x="99168" y="168946"/>
                      <a:pt x="67852" y="145044"/>
                    </a:cubicBezTo>
                    <a:cubicBezTo>
                      <a:pt x="31316" y="120679"/>
                      <a:pt x="0" y="79672"/>
                      <a:pt x="0" y="29715"/>
                    </a:cubicBezTo>
                    <a:cubicBezTo>
                      <a:pt x="0" y="13892"/>
                      <a:pt x="30398" y="0"/>
                      <a:pt x="6757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993F105-4915-449A-96A9-0FCD92086240}"/>
                  </a:ext>
                </a:extLst>
              </p:cNvPr>
              <p:cNvSpPr/>
              <p:nvPr/>
            </p:nvSpPr>
            <p:spPr>
              <a:xfrm>
                <a:off x="3912160" y="4791891"/>
                <a:ext cx="1739792" cy="76608"/>
              </a:xfrm>
              <a:custGeom>
                <a:avLst/>
                <a:gdLst/>
                <a:ahLst/>
                <a:cxnLst/>
                <a:rect l="0" t="0" r="0" b="0"/>
                <a:pathLst>
                  <a:path w="1739792" h="76608" stroke="0">
                    <a:moveTo>
                      <a:pt x="86990" y="0"/>
                    </a:moveTo>
                    <a:cubicBezTo>
                      <a:pt x="86990" y="0"/>
                      <a:pt x="1652802" y="0"/>
                      <a:pt x="1652802" y="0"/>
                    </a:cubicBezTo>
                    <a:cubicBezTo>
                      <a:pt x="1687598" y="0"/>
                      <a:pt x="1739792" y="32175"/>
                      <a:pt x="1739792" y="47344"/>
                    </a:cubicBezTo>
                    <a:cubicBezTo>
                      <a:pt x="1739792" y="66496"/>
                      <a:pt x="1713695" y="76608"/>
                      <a:pt x="1672064" y="76608"/>
                    </a:cubicBezTo>
                    <a:lnTo>
                      <a:pt x="63516" y="76608"/>
                    </a:lnTo>
                    <a:cubicBezTo>
                      <a:pt x="26097" y="76608"/>
                      <a:pt x="0" y="66496"/>
                      <a:pt x="0" y="47344"/>
                    </a:cubicBezTo>
                    <a:cubicBezTo>
                      <a:pt x="0" y="32175"/>
                      <a:pt x="52194" y="0"/>
                      <a:pt x="8699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000"/>
                    </a:srgbClr>
                  </a:gs>
                  <a:gs pos="100000">
                    <a:srgbClr val="FFFFFF">
                      <a:alpha val="8000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83" name="Text 180">
                <a:extLst>
                  <a:ext uri="{FF2B5EF4-FFF2-40B4-BE49-F238E27FC236}">
                    <a16:creationId xmlns:a16="http://schemas.microsoft.com/office/drawing/2014/main" id="{D39E428B-792B-4235-BC6B-67B158AA1A4A}"/>
                  </a:ext>
                </a:extLst>
              </p:cNvPr>
              <p:cNvSpPr txBox="1"/>
              <p:nvPr/>
            </p:nvSpPr>
            <p:spPr>
              <a:xfrm>
                <a:off x="3885256" y="4244608"/>
                <a:ext cx="1793600" cy="638400"/>
              </a:xfrm>
              <a:prstGeom prst="rect">
                <a:avLst/>
              </a:prstGeom>
              <a:noFill/>
            </p:spPr>
            <p:txBody>
              <a:bodyPr wrap="square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2400" b="1" dirty="0">
                    <a:solidFill>
                      <a:srgbClr val="9E501D"/>
                    </a:solidFill>
                    <a:latin typeface="Times New Roman"/>
                  </a:rPr>
                  <a:t>Grid Lines</a:t>
                </a:r>
              </a:p>
            </p:txBody>
          </p:sp>
        </p:grp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355D4F37-FB53-4039-AC0B-903125EED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2713" y="2174061"/>
              <a:ext cx="1065893" cy="1258310"/>
            </a:xfrm>
            <a:prstGeom prst="rect">
              <a:avLst/>
            </a:prstGeom>
          </p:spPr>
        </p:pic>
        <p:sp>
          <p:nvSpPr>
            <p:cNvPr id="59" name="Chevron arrow">
              <a:extLst>
                <a:ext uri="{FF2B5EF4-FFF2-40B4-BE49-F238E27FC236}">
                  <a16:creationId xmlns:a16="http://schemas.microsoft.com/office/drawing/2014/main" id="{D6E18F74-461C-4DAF-9387-87A7C1A58BE4}"/>
                </a:ext>
              </a:extLst>
            </p:cNvPr>
            <p:cNvSpPr/>
            <p:nvPr/>
          </p:nvSpPr>
          <p:spPr>
            <a:xfrm>
              <a:off x="2767913" y="2636016"/>
              <a:ext cx="288800" cy="334400"/>
            </a:xfrm>
            <a:custGeom>
              <a:avLst/>
              <a:gdLst/>
              <a:ahLst/>
              <a:cxnLst/>
              <a:rect l="0" t="0" r="0" b="0"/>
              <a:pathLst>
                <a:path w="288800" h="334400">
                  <a:moveTo>
                    <a:pt x="0" y="0"/>
                  </a:moveTo>
                  <a:lnTo>
                    <a:pt x="144400" y="167200"/>
                  </a:lnTo>
                  <a:lnTo>
                    <a:pt x="0" y="334400"/>
                  </a:lnTo>
                  <a:lnTo>
                    <a:pt x="144400" y="334400"/>
                  </a:lnTo>
                  <a:lnTo>
                    <a:pt x="288800" y="167200"/>
                  </a:lnTo>
                  <a:lnTo>
                    <a:pt x="144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7C31"/>
            </a:solidFill>
            <a:ln w="7600" cap="flat">
              <a:solidFill>
                <a:srgbClr val="EE7C31"/>
              </a:solidFill>
              <a:bevel/>
            </a:ln>
          </p:spPr>
        </p:sp>
        <p:grpSp>
          <p:nvGrpSpPr>
            <p:cNvPr id="60" name="Rectangle">
              <a:extLst>
                <a:ext uri="{FF2B5EF4-FFF2-40B4-BE49-F238E27FC236}">
                  <a16:creationId xmlns:a16="http://schemas.microsoft.com/office/drawing/2014/main" id="{A4D76CC5-A21E-4C0A-8770-1E456509F121}"/>
                </a:ext>
              </a:extLst>
            </p:cNvPr>
            <p:cNvGrpSpPr/>
            <p:nvPr/>
          </p:nvGrpSpPr>
          <p:grpSpPr>
            <a:xfrm>
              <a:off x="5236087" y="2484016"/>
              <a:ext cx="2804400" cy="638400"/>
              <a:chOff x="5236087" y="2484016"/>
              <a:chExt cx="2804400" cy="638400"/>
            </a:xfrm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6C21D28-5533-41D7-AA6A-203E4ED8DEC5}"/>
                  </a:ext>
                </a:extLst>
              </p:cNvPr>
              <p:cNvSpPr/>
              <p:nvPr/>
            </p:nvSpPr>
            <p:spPr>
              <a:xfrm>
                <a:off x="5236087" y="2484016"/>
                <a:ext cx="2804400" cy="638400"/>
              </a:xfrm>
              <a:custGeom>
                <a:avLst/>
                <a:gdLst/>
                <a:ahLst/>
                <a:cxnLst/>
                <a:rect l="0" t="0" r="0" b="0"/>
                <a:pathLst>
                  <a:path w="2804400" h="638400">
                    <a:moveTo>
                      <a:pt x="102444" y="0"/>
                    </a:moveTo>
                    <a:lnTo>
                      <a:pt x="2701952" y="0"/>
                    </a:lnTo>
                    <a:cubicBezTo>
                      <a:pt x="2758534" y="0"/>
                      <a:pt x="2804400" y="12327"/>
                      <a:pt x="2804400" y="27532"/>
                    </a:cubicBezTo>
                    <a:lnTo>
                      <a:pt x="2804400" y="610867"/>
                    </a:lnTo>
                    <a:cubicBezTo>
                      <a:pt x="2804400" y="626073"/>
                      <a:pt x="2758534" y="638400"/>
                      <a:pt x="2701952" y="638400"/>
                    </a:cubicBezTo>
                    <a:lnTo>
                      <a:pt x="102444" y="638400"/>
                    </a:lnTo>
                    <a:cubicBezTo>
                      <a:pt x="45866" y="638400"/>
                      <a:pt x="0" y="626073"/>
                      <a:pt x="0" y="610867"/>
                    </a:cubicBezTo>
                    <a:lnTo>
                      <a:pt x="0" y="27532"/>
                    </a:lnTo>
                    <a:cubicBezTo>
                      <a:pt x="0" y="12327"/>
                      <a:pt x="45866" y="0"/>
                      <a:pt x="1024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00" cap="flat">
                <a:solidFill>
                  <a:srgbClr val="F2A282"/>
                </a:solidFill>
                <a:bevel/>
              </a:ln>
            </p:spPr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ED740850-3CB9-4B15-A886-38BBC831AD65}"/>
                  </a:ext>
                </a:extLst>
              </p:cNvPr>
              <p:cNvSpPr/>
              <p:nvPr/>
            </p:nvSpPr>
            <p:spPr>
              <a:xfrm>
                <a:off x="5278153" y="2493592"/>
                <a:ext cx="2720268" cy="619248"/>
              </a:xfrm>
              <a:custGeom>
                <a:avLst/>
                <a:gdLst/>
                <a:ahLst/>
                <a:cxnLst/>
                <a:rect l="0" t="0" r="0" b="0"/>
                <a:pathLst>
                  <a:path w="2720268" h="619248" stroke="0">
                    <a:moveTo>
                      <a:pt x="105642" y="0"/>
                    </a:moveTo>
                    <a:lnTo>
                      <a:pt x="2614628" y="0"/>
                    </a:lnTo>
                    <a:cubicBezTo>
                      <a:pt x="2672973" y="0"/>
                      <a:pt x="2720268" y="13009"/>
                      <a:pt x="2720268" y="29056"/>
                    </a:cubicBezTo>
                    <a:lnTo>
                      <a:pt x="2720268" y="590192"/>
                    </a:lnTo>
                    <a:cubicBezTo>
                      <a:pt x="2720268" y="606239"/>
                      <a:pt x="2672973" y="619248"/>
                      <a:pt x="2614628" y="619248"/>
                    </a:cubicBezTo>
                    <a:lnTo>
                      <a:pt x="105642" y="619248"/>
                    </a:lnTo>
                    <a:cubicBezTo>
                      <a:pt x="47297" y="619248"/>
                      <a:pt x="0" y="606239"/>
                      <a:pt x="0" y="590192"/>
                    </a:cubicBezTo>
                    <a:lnTo>
                      <a:pt x="0" y="29056"/>
                    </a:lnTo>
                    <a:cubicBezTo>
                      <a:pt x="0" y="13009"/>
                      <a:pt x="47297" y="0"/>
                      <a:pt x="10564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49000"/>
                    </a:srgbClr>
                  </a:gs>
                  <a:gs pos="8000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9660125-31F0-49C4-8A41-E7C6ABB6E29B}"/>
                  </a:ext>
                </a:extLst>
              </p:cNvPr>
              <p:cNvSpPr/>
              <p:nvPr/>
            </p:nvSpPr>
            <p:spPr>
              <a:xfrm>
                <a:off x="5278153" y="2497944"/>
                <a:ext cx="2720268" cy="204288"/>
              </a:xfrm>
              <a:custGeom>
                <a:avLst/>
                <a:gdLst/>
                <a:ahLst/>
                <a:cxnLst/>
                <a:rect l="0" t="0" r="0" b="0"/>
                <a:pathLst>
                  <a:path w="2720268" h="204288" stroke="0">
                    <a:moveTo>
                      <a:pt x="105654" y="0"/>
                    </a:moveTo>
                    <a:lnTo>
                      <a:pt x="2615023" y="0"/>
                    </a:lnTo>
                    <a:cubicBezTo>
                      <a:pt x="2671301" y="0"/>
                      <a:pt x="2720268" y="13892"/>
                      <a:pt x="2720268" y="29715"/>
                    </a:cubicBezTo>
                    <a:cubicBezTo>
                      <a:pt x="2720268" y="79672"/>
                      <a:pt x="2671301" y="116444"/>
                      <a:pt x="2614180" y="145044"/>
                    </a:cubicBezTo>
                    <a:cubicBezTo>
                      <a:pt x="2565213" y="168946"/>
                      <a:pt x="2448241" y="204288"/>
                      <a:pt x="2366632" y="204288"/>
                    </a:cubicBezTo>
                    <a:lnTo>
                      <a:pt x="353635" y="204288"/>
                    </a:lnTo>
                    <a:cubicBezTo>
                      <a:pt x="272027" y="204288"/>
                      <a:pt x="155055" y="168946"/>
                      <a:pt x="106091" y="145044"/>
                    </a:cubicBezTo>
                    <a:cubicBezTo>
                      <a:pt x="48965" y="120679"/>
                      <a:pt x="0" y="79672"/>
                      <a:pt x="0" y="29715"/>
                    </a:cubicBezTo>
                    <a:cubicBezTo>
                      <a:pt x="0" y="13892"/>
                      <a:pt x="47530" y="0"/>
                      <a:pt x="10565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A9CEE473-7CD7-4A11-BD25-5065623C947E}"/>
                  </a:ext>
                </a:extLst>
              </p:cNvPr>
              <p:cNvSpPr/>
              <p:nvPr/>
            </p:nvSpPr>
            <p:spPr>
              <a:xfrm>
                <a:off x="5278153" y="3031298"/>
                <a:ext cx="2720268" cy="76608"/>
              </a:xfrm>
              <a:custGeom>
                <a:avLst/>
                <a:gdLst/>
                <a:ahLst/>
                <a:cxnLst/>
                <a:rect l="0" t="0" r="0" b="0"/>
                <a:pathLst>
                  <a:path w="2720268" h="76608" stroke="0">
                    <a:moveTo>
                      <a:pt x="136013" y="0"/>
                    </a:moveTo>
                    <a:cubicBezTo>
                      <a:pt x="136013" y="0"/>
                      <a:pt x="2584258" y="0"/>
                      <a:pt x="2584258" y="0"/>
                    </a:cubicBezTo>
                    <a:cubicBezTo>
                      <a:pt x="2638659" y="0"/>
                      <a:pt x="2720268" y="32175"/>
                      <a:pt x="2720268" y="47344"/>
                    </a:cubicBezTo>
                    <a:cubicBezTo>
                      <a:pt x="2720268" y="66496"/>
                      <a:pt x="2679464" y="76608"/>
                      <a:pt x="2614370" y="76608"/>
                    </a:cubicBezTo>
                    <a:lnTo>
                      <a:pt x="99311" y="76608"/>
                    </a:lnTo>
                    <a:cubicBezTo>
                      <a:pt x="40804" y="76608"/>
                      <a:pt x="0" y="66496"/>
                      <a:pt x="0" y="47344"/>
                    </a:cubicBezTo>
                    <a:cubicBezTo>
                      <a:pt x="0" y="32175"/>
                      <a:pt x="81608" y="0"/>
                      <a:pt x="13601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000"/>
                    </a:srgbClr>
                  </a:gs>
                  <a:gs pos="100000">
                    <a:srgbClr val="FFFFFF">
                      <a:alpha val="8000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78" name="Text 181">
                <a:extLst>
                  <a:ext uri="{FF2B5EF4-FFF2-40B4-BE49-F238E27FC236}">
                    <a16:creationId xmlns:a16="http://schemas.microsoft.com/office/drawing/2014/main" id="{F9F93B66-AC09-49BB-98C1-2CE9BE63B734}"/>
                  </a:ext>
                </a:extLst>
              </p:cNvPr>
              <p:cNvSpPr txBox="1"/>
              <p:nvPr/>
            </p:nvSpPr>
            <p:spPr>
              <a:xfrm>
                <a:off x="5236087" y="2484016"/>
                <a:ext cx="2804400" cy="638400"/>
              </a:xfrm>
              <a:prstGeom prst="rect">
                <a:avLst/>
              </a:prstGeom>
              <a:noFill/>
            </p:spPr>
            <p:txBody>
              <a:bodyPr wrap="square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b="1" dirty="0">
                    <a:solidFill>
                      <a:srgbClr val="9E501D"/>
                    </a:solidFill>
                    <a:latin typeface="Times New Roman"/>
                  </a:rPr>
                  <a:t> </a:t>
                </a:r>
                <a:r>
                  <a:rPr b="1" dirty="0">
                    <a:solidFill>
                      <a:srgbClr val="002060"/>
                    </a:solidFill>
                    <a:latin typeface="Times New Roman"/>
                  </a:rPr>
                  <a:t>90 W </a:t>
                </a:r>
                <a:r>
                  <a:rPr b="1" dirty="0">
                    <a:solidFill>
                      <a:srgbClr val="9E501D"/>
                    </a:solidFill>
                    <a:latin typeface="Times New Roman"/>
                  </a:rPr>
                  <a:t>PV Cell with </a:t>
                </a:r>
                <a:r>
                  <a:rPr b="1" dirty="0">
                    <a:solidFill>
                      <a:srgbClr val="002060"/>
                    </a:solidFill>
                    <a:latin typeface="Times New Roman"/>
                  </a:rPr>
                  <a:t>360 W </a:t>
                </a:r>
                <a:r>
                  <a:rPr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</a:rPr>
                  <a:t>1 Phase </a:t>
                </a:r>
                <a:r>
                  <a:rPr b="1" dirty="0">
                    <a:solidFill>
                      <a:srgbClr val="9E501D"/>
                    </a:solidFill>
                    <a:latin typeface="Times New Roman"/>
                  </a:rPr>
                  <a:t>Inverter</a:t>
                </a:r>
              </a:p>
            </p:txBody>
          </p:sp>
        </p:grp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699F8935-8BB4-4346-BFF0-27650AA74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4382" y="5540683"/>
              <a:ext cx="1630050" cy="692717"/>
            </a:xfrm>
            <a:prstGeom prst="rect">
              <a:avLst/>
            </a:prstGeom>
          </p:spPr>
        </p:pic>
        <p:grpSp>
          <p:nvGrpSpPr>
            <p:cNvPr id="62" name="Rectangle">
              <a:extLst>
                <a:ext uri="{FF2B5EF4-FFF2-40B4-BE49-F238E27FC236}">
                  <a16:creationId xmlns:a16="http://schemas.microsoft.com/office/drawing/2014/main" id="{B7B1C2FF-54F4-4C60-9884-FE8DD299F599}"/>
                </a:ext>
              </a:extLst>
            </p:cNvPr>
            <p:cNvGrpSpPr/>
            <p:nvPr/>
          </p:nvGrpSpPr>
          <p:grpSpPr>
            <a:xfrm>
              <a:off x="3885256" y="5724200"/>
              <a:ext cx="2804400" cy="638400"/>
              <a:chOff x="3885256" y="5724200"/>
              <a:chExt cx="2804400" cy="638400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16DFA409-85E5-43DB-8EE6-5C45CED19F0A}"/>
                  </a:ext>
                </a:extLst>
              </p:cNvPr>
              <p:cNvSpPr/>
              <p:nvPr/>
            </p:nvSpPr>
            <p:spPr>
              <a:xfrm>
                <a:off x="3885256" y="5724200"/>
                <a:ext cx="2804400" cy="638400"/>
              </a:xfrm>
              <a:custGeom>
                <a:avLst/>
                <a:gdLst/>
                <a:ahLst/>
                <a:cxnLst/>
                <a:rect l="0" t="0" r="0" b="0"/>
                <a:pathLst>
                  <a:path w="2804400" h="638400">
                    <a:moveTo>
                      <a:pt x="102444" y="0"/>
                    </a:moveTo>
                    <a:lnTo>
                      <a:pt x="2701952" y="0"/>
                    </a:lnTo>
                    <a:cubicBezTo>
                      <a:pt x="2758534" y="0"/>
                      <a:pt x="2804400" y="12327"/>
                      <a:pt x="2804400" y="27532"/>
                    </a:cubicBezTo>
                    <a:lnTo>
                      <a:pt x="2804400" y="610867"/>
                    </a:lnTo>
                    <a:cubicBezTo>
                      <a:pt x="2804400" y="626073"/>
                      <a:pt x="2758534" y="638400"/>
                      <a:pt x="2701952" y="638400"/>
                    </a:cubicBezTo>
                    <a:lnTo>
                      <a:pt x="102444" y="638400"/>
                    </a:lnTo>
                    <a:cubicBezTo>
                      <a:pt x="45866" y="638400"/>
                      <a:pt x="0" y="626073"/>
                      <a:pt x="0" y="610867"/>
                    </a:cubicBezTo>
                    <a:lnTo>
                      <a:pt x="0" y="27532"/>
                    </a:lnTo>
                    <a:cubicBezTo>
                      <a:pt x="0" y="12327"/>
                      <a:pt x="45866" y="0"/>
                      <a:pt x="1024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00" cap="flat">
                <a:solidFill>
                  <a:srgbClr val="F2A282"/>
                </a:solidFill>
                <a:bevel/>
              </a:ln>
            </p:spPr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9124044-210F-46ED-9732-FEB4D5D2C032}"/>
                  </a:ext>
                </a:extLst>
              </p:cNvPr>
              <p:cNvSpPr/>
              <p:nvPr/>
            </p:nvSpPr>
            <p:spPr>
              <a:xfrm>
                <a:off x="3927322" y="5733776"/>
                <a:ext cx="2720268" cy="619248"/>
              </a:xfrm>
              <a:custGeom>
                <a:avLst/>
                <a:gdLst/>
                <a:ahLst/>
                <a:cxnLst/>
                <a:rect l="0" t="0" r="0" b="0"/>
                <a:pathLst>
                  <a:path w="2720268" h="619248" stroke="0">
                    <a:moveTo>
                      <a:pt x="105642" y="0"/>
                    </a:moveTo>
                    <a:lnTo>
                      <a:pt x="2614628" y="0"/>
                    </a:lnTo>
                    <a:cubicBezTo>
                      <a:pt x="2672973" y="0"/>
                      <a:pt x="2720268" y="13009"/>
                      <a:pt x="2720268" y="29056"/>
                    </a:cubicBezTo>
                    <a:lnTo>
                      <a:pt x="2720268" y="590192"/>
                    </a:lnTo>
                    <a:cubicBezTo>
                      <a:pt x="2720268" y="606239"/>
                      <a:pt x="2672973" y="619248"/>
                      <a:pt x="2614628" y="619248"/>
                    </a:cubicBezTo>
                    <a:lnTo>
                      <a:pt x="105642" y="619248"/>
                    </a:lnTo>
                    <a:cubicBezTo>
                      <a:pt x="47297" y="619248"/>
                      <a:pt x="0" y="606239"/>
                      <a:pt x="0" y="590192"/>
                    </a:cubicBezTo>
                    <a:lnTo>
                      <a:pt x="0" y="29056"/>
                    </a:lnTo>
                    <a:cubicBezTo>
                      <a:pt x="0" y="13009"/>
                      <a:pt x="47297" y="0"/>
                      <a:pt x="10564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49000"/>
                    </a:srgbClr>
                  </a:gs>
                  <a:gs pos="8000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1403614-CF7F-4610-A880-6EE3E33D67D0}"/>
                  </a:ext>
                </a:extLst>
              </p:cNvPr>
              <p:cNvSpPr/>
              <p:nvPr/>
            </p:nvSpPr>
            <p:spPr>
              <a:xfrm>
                <a:off x="3927322" y="5738129"/>
                <a:ext cx="2720268" cy="204288"/>
              </a:xfrm>
              <a:custGeom>
                <a:avLst/>
                <a:gdLst/>
                <a:ahLst/>
                <a:cxnLst/>
                <a:rect l="0" t="0" r="0" b="0"/>
                <a:pathLst>
                  <a:path w="2720268" h="204288" stroke="0">
                    <a:moveTo>
                      <a:pt x="105654" y="0"/>
                    </a:moveTo>
                    <a:lnTo>
                      <a:pt x="2615023" y="0"/>
                    </a:lnTo>
                    <a:cubicBezTo>
                      <a:pt x="2671301" y="0"/>
                      <a:pt x="2720268" y="13892"/>
                      <a:pt x="2720268" y="29715"/>
                    </a:cubicBezTo>
                    <a:cubicBezTo>
                      <a:pt x="2720268" y="79672"/>
                      <a:pt x="2671301" y="116444"/>
                      <a:pt x="2614180" y="145044"/>
                    </a:cubicBezTo>
                    <a:cubicBezTo>
                      <a:pt x="2565213" y="168946"/>
                      <a:pt x="2448241" y="204288"/>
                      <a:pt x="2366632" y="204288"/>
                    </a:cubicBezTo>
                    <a:lnTo>
                      <a:pt x="353635" y="204288"/>
                    </a:lnTo>
                    <a:cubicBezTo>
                      <a:pt x="272027" y="204288"/>
                      <a:pt x="155055" y="168946"/>
                      <a:pt x="106091" y="145044"/>
                    </a:cubicBezTo>
                    <a:cubicBezTo>
                      <a:pt x="48965" y="120679"/>
                      <a:pt x="0" y="79672"/>
                      <a:pt x="0" y="29715"/>
                    </a:cubicBezTo>
                    <a:cubicBezTo>
                      <a:pt x="0" y="13892"/>
                      <a:pt x="47530" y="0"/>
                      <a:pt x="10565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273F6E9B-7159-48D5-92AA-EEBFDFC5D140}"/>
                  </a:ext>
                </a:extLst>
              </p:cNvPr>
              <p:cNvSpPr/>
              <p:nvPr/>
            </p:nvSpPr>
            <p:spPr>
              <a:xfrm>
                <a:off x="3927322" y="6271482"/>
                <a:ext cx="2720268" cy="76608"/>
              </a:xfrm>
              <a:custGeom>
                <a:avLst/>
                <a:gdLst/>
                <a:ahLst/>
                <a:cxnLst/>
                <a:rect l="0" t="0" r="0" b="0"/>
                <a:pathLst>
                  <a:path w="2720268" h="76608" stroke="0">
                    <a:moveTo>
                      <a:pt x="136013" y="0"/>
                    </a:moveTo>
                    <a:cubicBezTo>
                      <a:pt x="136013" y="0"/>
                      <a:pt x="2584258" y="0"/>
                      <a:pt x="2584258" y="0"/>
                    </a:cubicBezTo>
                    <a:cubicBezTo>
                      <a:pt x="2638659" y="0"/>
                      <a:pt x="2720268" y="32175"/>
                      <a:pt x="2720268" y="47344"/>
                    </a:cubicBezTo>
                    <a:cubicBezTo>
                      <a:pt x="2720268" y="66496"/>
                      <a:pt x="2679464" y="76608"/>
                      <a:pt x="2614370" y="76608"/>
                    </a:cubicBezTo>
                    <a:lnTo>
                      <a:pt x="99311" y="76608"/>
                    </a:lnTo>
                    <a:cubicBezTo>
                      <a:pt x="40804" y="76608"/>
                      <a:pt x="0" y="66496"/>
                      <a:pt x="0" y="47344"/>
                    </a:cubicBezTo>
                    <a:cubicBezTo>
                      <a:pt x="0" y="32175"/>
                      <a:pt x="81608" y="0"/>
                      <a:pt x="13601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000"/>
                    </a:srgbClr>
                  </a:gs>
                  <a:gs pos="100000">
                    <a:srgbClr val="FFFFFF">
                      <a:alpha val="8000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73" name="Text 182">
                <a:extLst>
                  <a:ext uri="{FF2B5EF4-FFF2-40B4-BE49-F238E27FC236}">
                    <a16:creationId xmlns:a16="http://schemas.microsoft.com/office/drawing/2014/main" id="{9865823E-CC0E-4122-B8EE-FC09AAF1756A}"/>
                  </a:ext>
                </a:extLst>
              </p:cNvPr>
              <p:cNvSpPr txBox="1"/>
              <p:nvPr/>
            </p:nvSpPr>
            <p:spPr>
              <a:xfrm>
                <a:off x="3885256" y="5724200"/>
                <a:ext cx="2804400" cy="638400"/>
              </a:xfrm>
              <a:prstGeom prst="rect">
                <a:avLst/>
              </a:prstGeom>
              <a:noFill/>
            </p:spPr>
            <p:txBody>
              <a:bodyPr wrap="square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2000" b="1" dirty="0">
                    <a:solidFill>
                      <a:srgbClr val="002060"/>
                    </a:solidFill>
                    <a:latin typeface="Times New Roman"/>
                  </a:rPr>
                  <a:t>300 W</a:t>
                </a:r>
                <a:r>
                  <a:rPr sz="2000" b="1" dirty="0">
                    <a:solidFill>
                      <a:srgbClr val="9E501D"/>
                    </a:solidFill>
                    <a:latin typeface="Times New Roman"/>
                  </a:rPr>
                  <a:t> </a:t>
                </a:r>
                <a:r>
                  <a:rPr sz="20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</a:rPr>
                  <a:t>3 Phase </a:t>
                </a:r>
                <a:r>
                  <a:rPr sz="2000" b="1" dirty="0">
                    <a:solidFill>
                      <a:srgbClr val="9E501D"/>
                    </a:solidFill>
                    <a:latin typeface="Times New Roman"/>
                  </a:rPr>
                  <a:t>Load</a:t>
                </a: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027C802-DC94-46D0-A4D8-A42CE842965D}"/>
                </a:ext>
              </a:extLst>
            </p:cNvPr>
            <p:cNvGrpSpPr/>
            <p:nvPr/>
          </p:nvGrpSpPr>
          <p:grpSpPr>
            <a:xfrm>
              <a:off x="3322713" y="5853400"/>
              <a:ext cx="319200" cy="380000"/>
              <a:chOff x="3322713" y="5853400"/>
              <a:chExt cx="319200" cy="380000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BAE51701-ED61-4A36-8A01-D2DA47C3CC9C}"/>
                  </a:ext>
                </a:extLst>
              </p:cNvPr>
              <p:cNvSpPr/>
              <p:nvPr/>
            </p:nvSpPr>
            <p:spPr>
              <a:xfrm>
                <a:off x="3323008" y="5853400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AF45359-2716-4155-B16F-1B42E3F6CA99}"/>
                  </a:ext>
                </a:extLst>
              </p:cNvPr>
              <p:cNvSpPr/>
              <p:nvPr/>
            </p:nvSpPr>
            <p:spPr>
              <a:xfrm>
                <a:off x="3455149" y="5853400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4169983C-29C2-4924-85E4-2B63F29D315F}"/>
                </a:ext>
              </a:extLst>
            </p:cNvPr>
            <p:cNvGrpSpPr/>
            <p:nvPr/>
          </p:nvGrpSpPr>
          <p:grpSpPr>
            <a:xfrm>
              <a:off x="2935113" y="1057800"/>
              <a:ext cx="319200" cy="380000"/>
              <a:chOff x="2935113" y="1057800"/>
              <a:chExt cx="319200" cy="380000"/>
            </a:xfrm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7E504283-5182-4BAA-A056-73E6280135FB}"/>
                  </a:ext>
                </a:extLst>
              </p:cNvPr>
              <p:cNvSpPr/>
              <p:nvPr/>
            </p:nvSpPr>
            <p:spPr>
              <a:xfrm>
                <a:off x="2935408" y="1057800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7D474DB-8465-467D-A463-17A842C1FE58}"/>
                  </a:ext>
                </a:extLst>
              </p:cNvPr>
              <p:cNvSpPr/>
              <p:nvPr/>
            </p:nvSpPr>
            <p:spPr>
              <a:xfrm>
                <a:off x="3067549" y="1057800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</p:grpSp>
      </p:grpSp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924F9B12-A8D6-4803-9DBA-4E4D66236EC9}"/>
              </a:ext>
            </a:extLst>
          </p:cNvPr>
          <p:cNvSpPr txBox="1">
            <a:spLocks/>
          </p:cNvSpPr>
          <p:nvPr/>
        </p:nvSpPr>
        <p:spPr>
          <a:xfrm>
            <a:off x="294667" y="1396041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50000"/>
              <a:buBlip>
                <a:blip r:embed="rId2"/>
              </a:buBlip>
            </a:pPr>
            <a:r>
              <a:rPr lang="en-US" sz="2000" b="1" dirty="0"/>
              <a:t> </a:t>
            </a:r>
            <a:r>
              <a:rPr lang="en-US" sz="2400" b="1" dirty="0">
                <a:solidFill>
                  <a:srgbClr val="C00000"/>
                </a:solidFill>
              </a:rPr>
              <a:t>Smart Grid Lab</a:t>
            </a: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3469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8156" y="0"/>
            <a:ext cx="8596668" cy="13208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b="1" dirty="0">
                <a:solidFill>
                  <a:srgbClr val="7030A0"/>
                </a:solidFill>
              </a:rPr>
              <a:t> </a:t>
            </a:r>
            <a:r>
              <a:rPr lang="en-US" b="1" dirty="0">
                <a:solidFill>
                  <a:srgbClr val="002060"/>
                </a:solidFill>
              </a:rPr>
              <a:t>Diagram</a:t>
            </a:r>
            <a:r>
              <a:rPr lang="en-US" b="1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E67054B6-E3B2-4446-A0A1-046BEA6A2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7651" y="1574800"/>
            <a:ext cx="836811" cy="673698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1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F17610C-B843-4F12-961D-AF5BA7179627}"/>
              </a:ext>
            </a:extLst>
          </p:cNvPr>
          <p:cNvSpPr txBox="1">
            <a:spLocks/>
          </p:cNvSpPr>
          <p:nvPr/>
        </p:nvSpPr>
        <p:spPr>
          <a:xfrm>
            <a:off x="4189412" y="660400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endParaRPr lang="en-US" sz="2000" b="1" dirty="0"/>
          </a:p>
          <a:p>
            <a:pPr>
              <a:buSzPct val="25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</a:rPr>
              <a:t>Smart Grid Lab</a:t>
            </a: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3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8B918B-7472-4195-9987-7D1D8BE82D7D}"/>
              </a:ext>
            </a:extLst>
          </p:cNvPr>
          <p:cNvSpPr txBox="1">
            <a:spLocks/>
          </p:cNvSpPr>
          <p:nvPr/>
        </p:nvSpPr>
        <p:spPr>
          <a:xfrm>
            <a:off x="455612" y="1562100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00000"/>
              <a:buFont typeface="Arial" panose="020B0604020202020204" pitchFamily="34" charset="0"/>
              <a:buBlip>
                <a:blip r:embed="rId4"/>
              </a:buBlip>
            </a:pPr>
            <a:r>
              <a:rPr lang="en-US" sz="2000" b="1" dirty="0"/>
              <a:t> </a:t>
            </a:r>
            <a:r>
              <a:rPr lang="en-US" sz="2000" b="1" dirty="0">
                <a:solidFill>
                  <a:srgbClr val="002060"/>
                </a:solidFill>
              </a:rPr>
              <a:t>Components: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66692C-83E0-41A8-885C-F6273C120F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606" y="2113395"/>
            <a:ext cx="6876190" cy="4200000"/>
          </a:xfrm>
          <a:prstGeom prst="rect">
            <a:avLst/>
          </a:prstGeom>
        </p:spPr>
      </p:pic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FF7D324F-4410-4C7F-8A76-54FA517679AC}"/>
              </a:ext>
            </a:extLst>
          </p:cNvPr>
          <p:cNvSpPr txBox="1">
            <a:spLocks/>
          </p:cNvSpPr>
          <p:nvPr/>
        </p:nvSpPr>
        <p:spPr>
          <a:xfrm>
            <a:off x="8573584" y="2198623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2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5939DBA-A1EA-4E92-83A7-836C22C560D5}"/>
              </a:ext>
            </a:extLst>
          </p:cNvPr>
          <p:cNvSpPr txBox="1">
            <a:spLocks/>
          </p:cNvSpPr>
          <p:nvPr/>
        </p:nvSpPr>
        <p:spPr>
          <a:xfrm>
            <a:off x="11051896" y="2872321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3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3CA360C-7794-4158-B73A-12D62F7216F7}"/>
              </a:ext>
            </a:extLst>
          </p:cNvPr>
          <p:cNvSpPr txBox="1">
            <a:spLocks/>
          </p:cNvSpPr>
          <p:nvPr/>
        </p:nvSpPr>
        <p:spPr>
          <a:xfrm>
            <a:off x="728742" y="2476500"/>
            <a:ext cx="4293994" cy="3238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50000"/>
              <a:buBlip>
                <a:blip r:embed="rId6"/>
              </a:buBlip>
            </a:pPr>
            <a:r>
              <a:rPr lang="en-US" sz="2000" b="1" dirty="0"/>
              <a:t> 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Power Sources.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Blip>
                <a:blip r:embed="rId6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 Transmission and Meters.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Blip>
                <a:blip r:embed="rId6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 Load.</a:t>
            </a:r>
          </a:p>
          <a:p>
            <a:pPr>
              <a:buSzPct val="250000"/>
              <a:buBlip>
                <a:blip r:embed="rId6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BD2BB4F1-053C-4667-8E81-72EECF231335}"/>
              </a:ext>
            </a:extLst>
          </p:cNvPr>
          <p:cNvSpPr txBox="1">
            <a:spLocks/>
          </p:cNvSpPr>
          <p:nvPr/>
        </p:nvSpPr>
        <p:spPr>
          <a:xfrm>
            <a:off x="465829" y="2514166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C6600"/>
                </a:solidFill>
                <a:latin typeface="Algerian" panose="04020705040A02060702" pitchFamily="82" charset="0"/>
              </a:rPr>
              <a:t>1</a:t>
            </a:r>
            <a:endParaRPr lang="en-US" dirty="0">
              <a:solidFill>
                <a:srgbClr val="CC6600"/>
              </a:solidFill>
              <a:latin typeface="Algerian" panose="04020705040A02060702" pitchFamily="82" charset="0"/>
            </a:endParaRP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C956139D-CE0F-4364-9D54-5150F08D6D1E}"/>
              </a:ext>
            </a:extLst>
          </p:cNvPr>
          <p:cNvSpPr txBox="1">
            <a:spLocks/>
          </p:cNvSpPr>
          <p:nvPr/>
        </p:nvSpPr>
        <p:spPr>
          <a:xfrm>
            <a:off x="428624" y="3200129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C6600"/>
                </a:solidFill>
                <a:latin typeface="Algerian" panose="04020705040A02060702" pitchFamily="82" charset="0"/>
              </a:rPr>
              <a:t>2</a:t>
            </a:r>
            <a:endParaRPr lang="en-US" dirty="0">
              <a:solidFill>
                <a:srgbClr val="CC6600"/>
              </a:solidFill>
              <a:latin typeface="Algerian" panose="04020705040A02060702" pitchFamily="82" charset="0"/>
            </a:endParaRP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87544E8E-3C26-4F7B-996E-EB12B3218B81}"/>
              </a:ext>
            </a:extLst>
          </p:cNvPr>
          <p:cNvSpPr txBox="1">
            <a:spLocks/>
          </p:cNvSpPr>
          <p:nvPr/>
        </p:nvSpPr>
        <p:spPr>
          <a:xfrm>
            <a:off x="465830" y="3988099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C6600"/>
                </a:solidFill>
                <a:latin typeface="Algerian" panose="04020705040A02060702" pitchFamily="82" charset="0"/>
              </a:rPr>
              <a:t>3</a:t>
            </a:r>
            <a:endParaRPr lang="en-US" dirty="0">
              <a:solidFill>
                <a:srgbClr val="CC6600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05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B570F61-8D81-4F09-87E9-B373109597EF}"/>
              </a:ext>
            </a:extLst>
          </p:cNvPr>
          <p:cNvSpPr txBox="1">
            <a:spLocks/>
          </p:cNvSpPr>
          <p:nvPr/>
        </p:nvSpPr>
        <p:spPr>
          <a:xfrm>
            <a:off x="6105524" y="-12700"/>
            <a:ext cx="4610456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5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36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Experiment</a:t>
            </a:r>
            <a:endParaRPr lang="en-US" sz="3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A499EF-D162-4B3E-B95C-7313F8A1EB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76"/>
          <a:stretch/>
        </p:blipFill>
        <p:spPr>
          <a:xfrm>
            <a:off x="6551612" y="1396350"/>
            <a:ext cx="4953000" cy="38844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BB6CA5D-9BAC-4A55-A979-E9FDD3B270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124" y="1396350"/>
            <a:ext cx="4724400" cy="38966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0188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Up 3">
            <a:extLst>
              <a:ext uri="{FF2B5EF4-FFF2-40B4-BE49-F238E27FC236}">
                <a16:creationId xmlns:a16="http://schemas.microsoft.com/office/drawing/2014/main" id="{C15616B2-CAF2-4A15-9D33-E61F0A5C392E}"/>
              </a:ext>
            </a:extLst>
          </p:cNvPr>
          <p:cNvSpPr/>
          <p:nvPr/>
        </p:nvSpPr>
        <p:spPr>
          <a:xfrm rot="5400000">
            <a:off x="2970212" y="2728559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FDE1448F-60BD-4C47-B414-41BA536BC72A}"/>
              </a:ext>
            </a:extLst>
          </p:cNvPr>
          <p:cNvSpPr/>
          <p:nvPr/>
        </p:nvSpPr>
        <p:spPr>
          <a:xfrm rot="5400000">
            <a:off x="3732212" y="2728559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ACBD6004-01F3-492A-9930-5184AF1037B8}"/>
              </a:ext>
            </a:extLst>
          </p:cNvPr>
          <p:cNvSpPr/>
          <p:nvPr/>
        </p:nvSpPr>
        <p:spPr>
          <a:xfrm rot="5400000">
            <a:off x="4418012" y="27432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8E366040-2AE4-4420-97F5-AA76DF291EE2}"/>
              </a:ext>
            </a:extLst>
          </p:cNvPr>
          <p:cNvSpPr txBox="1">
            <a:spLocks/>
          </p:cNvSpPr>
          <p:nvPr/>
        </p:nvSpPr>
        <p:spPr>
          <a:xfrm>
            <a:off x="1569693" y="1081725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1500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5B9916A-AE0F-457F-9AAE-5408C3E1446E}"/>
              </a:ext>
            </a:extLst>
          </p:cNvPr>
          <p:cNvSpPr txBox="1">
            <a:spLocks/>
          </p:cNvSpPr>
          <p:nvPr/>
        </p:nvSpPr>
        <p:spPr>
          <a:xfrm>
            <a:off x="2854324" y="3943400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360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7D6843-F3C7-4B74-B52D-7DE9E3D7DAC0}"/>
              </a:ext>
            </a:extLst>
          </p:cNvPr>
          <p:cNvSpPr txBox="1">
            <a:spLocks/>
          </p:cNvSpPr>
          <p:nvPr/>
        </p:nvSpPr>
        <p:spPr>
          <a:xfrm>
            <a:off x="10526657" y="2893659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300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W</a:t>
            </a: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FD499A-16D6-48BD-A0E4-F2C04A5ACB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3" y="1951918"/>
            <a:ext cx="2467319" cy="18195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DD91EF7-8D67-4838-8A56-43719C00F9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4763541"/>
            <a:ext cx="1254136" cy="157351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6872CB1-3F0A-4180-958E-FEDD9A7B20E2}"/>
              </a:ext>
            </a:extLst>
          </p:cNvPr>
          <p:cNvGrpSpPr/>
          <p:nvPr/>
        </p:nvGrpSpPr>
        <p:grpSpPr>
          <a:xfrm>
            <a:off x="1764798" y="5374482"/>
            <a:ext cx="347100" cy="280859"/>
            <a:chOff x="4756712" y="4664400"/>
            <a:chExt cx="319200" cy="380000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C8C68A7-E9A6-4D2D-AC6A-D98A9E537C5E}"/>
                </a:ext>
              </a:extLst>
            </p:cNvPr>
            <p:cNvSpPr/>
            <p:nvPr/>
          </p:nvSpPr>
          <p:spPr>
            <a:xfrm>
              <a:off x="4757008" y="4664400"/>
              <a:ext cx="186473" cy="380000"/>
            </a:xfrm>
            <a:custGeom>
              <a:avLst/>
              <a:gdLst/>
              <a:ahLst/>
              <a:cxnLst/>
              <a:rect l="0" t="0" r="0" b="0"/>
              <a:pathLst>
                <a:path w="186473" h="380000">
                  <a:moveTo>
                    <a:pt x="1730" y="25490"/>
                  </a:moveTo>
                  <a:lnTo>
                    <a:pt x="79052" y="191517"/>
                  </a:lnTo>
                  <a:lnTo>
                    <a:pt x="1730" y="361995"/>
                  </a:lnTo>
                  <a:cubicBezTo>
                    <a:pt x="1730" y="361995"/>
                    <a:pt x="989" y="391533"/>
                    <a:pt x="29605" y="374943"/>
                  </a:cubicBezTo>
                  <a:lnTo>
                    <a:pt x="179921" y="210938"/>
                  </a:lnTo>
                  <a:cubicBezTo>
                    <a:pt x="179921" y="210938"/>
                    <a:pt x="195317" y="198372"/>
                    <a:pt x="179921" y="180728"/>
                  </a:cubicBezTo>
                  <a:cubicBezTo>
                    <a:pt x="179921" y="180728"/>
                    <a:pt x="22745" y="3102"/>
                    <a:pt x="22745" y="3102"/>
                  </a:cubicBezTo>
                  <a:cubicBezTo>
                    <a:pt x="22745" y="3102"/>
                    <a:pt x="-8400" y="-13106"/>
                    <a:pt x="1730" y="25490"/>
                  </a:cubicBezTo>
                  <a:close/>
                </a:path>
              </a:pathLst>
            </a:custGeom>
            <a:solidFill>
              <a:srgbClr val="EC6901"/>
            </a:solidFill>
            <a:ln w="7600" cap="flat">
              <a:solidFill>
                <a:srgbClr val="EC6901"/>
              </a:solidFill>
              <a:bevel/>
            </a:ln>
          </p:spPr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89D08DC-C43B-4F0A-9738-1857F27F26DC}"/>
                </a:ext>
              </a:extLst>
            </p:cNvPr>
            <p:cNvSpPr/>
            <p:nvPr/>
          </p:nvSpPr>
          <p:spPr>
            <a:xfrm>
              <a:off x="4889148" y="4664400"/>
              <a:ext cx="186473" cy="380000"/>
            </a:xfrm>
            <a:custGeom>
              <a:avLst/>
              <a:gdLst/>
              <a:ahLst/>
              <a:cxnLst/>
              <a:rect l="0" t="0" r="0" b="0"/>
              <a:pathLst>
                <a:path w="186473" h="380000">
                  <a:moveTo>
                    <a:pt x="1730" y="25490"/>
                  </a:moveTo>
                  <a:lnTo>
                    <a:pt x="79052" y="191517"/>
                  </a:lnTo>
                  <a:lnTo>
                    <a:pt x="1730" y="361995"/>
                  </a:lnTo>
                  <a:cubicBezTo>
                    <a:pt x="1730" y="361995"/>
                    <a:pt x="989" y="391533"/>
                    <a:pt x="29605" y="374943"/>
                  </a:cubicBezTo>
                  <a:lnTo>
                    <a:pt x="179921" y="210938"/>
                  </a:lnTo>
                  <a:cubicBezTo>
                    <a:pt x="179921" y="210938"/>
                    <a:pt x="195317" y="198372"/>
                    <a:pt x="179921" y="180728"/>
                  </a:cubicBezTo>
                  <a:cubicBezTo>
                    <a:pt x="179921" y="180728"/>
                    <a:pt x="22745" y="3102"/>
                    <a:pt x="22745" y="3102"/>
                  </a:cubicBezTo>
                  <a:cubicBezTo>
                    <a:pt x="22745" y="3102"/>
                    <a:pt x="-8400" y="-13106"/>
                    <a:pt x="1730" y="25490"/>
                  </a:cubicBezTo>
                  <a:close/>
                </a:path>
              </a:pathLst>
            </a:custGeom>
            <a:solidFill>
              <a:srgbClr val="EC6901"/>
            </a:solidFill>
            <a:ln w="7600" cap="flat">
              <a:solidFill>
                <a:srgbClr val="EC6901"/>
              </a:solidFill>
              <a:bevel/>
            </a:ln>
          </p:spPr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45737C1E-2DCA-40F3-BAB2-B50AF683FB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113" y="4804812"/>
            <a:ext cx="1181699" cy="139502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9E5D449-4C17-48D8-B6D2-0C657B1DFC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5" y="742525"/>
            <a:ext cx="1801200" cy="13153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AE0F8C-6BE4-491A-A375-DD2EC34911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094" y="3124200"/>
            <a:ext cx="3440726" cy="22750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400822-ED99-475E-A64C-1E18423779E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0944" y="3761565"/>
            <a:ext cx="1541532" cy="655100"/>
          </a:xfrm>
          <a:prstGeom prst="rect">
            <a:avLst/>
          </a:prstGeom>
        </p:spPr>
      </p:pic>
      <p:sp>
        <p:nvSpPr>
          <p:cNvPr id="37" name="Arrow: Up 36">
            <a:extLst>
              <a:ext uri="{FF2B5EF4-FFF2-40B4-BE49-F238E27FC236}">
                <a16:creationId xmlns:a16="http://schemas.microsoft.com/office/drawing/2014/main" id="{F5B5B2CC-6482-47AC-A4C8-4D91BB2F921F}"/>
              </a:ext>
            </a:extLst>
          </p:cNvPr>
          <p:cNvSpPr/>
          <p:nvPr/>
        </p:nvSpPr>
        <p:spPr>
          <a:xfrm rot="5400000">
            <a:off x="2892424" y="5281359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row: Up 37">
            <a:extLst>
              <a:ext uri="{FF2B5EF4-FFF2-40B4-BE49-F238E27FC236}">
                <a16:creationId xmlns:a16="http://schemas.microsoft.com/office/drawing/2014/main" id="{A5B70B3F-0E5E-4F53-9643-A6A0CBBBAD07}"/>
              </a:ext>
            </a:extLst>
          </p:cNvPr>
          <p:cNvSpPr/>
          <p:nvPr/>
        </p:nvSpPr>
        <p:spPr>
          <a:xfrm rot="5400000">
            <a:off x="3654424" y="5281359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row: Up 38">
            <a:extLst>
              <a:ext uri="{FF2B5EF4-FFF2-40B4-BE49-F238E27FC236}">
                <a16:creationId xmlns:a16="http://schemas.microsoft.com/office/drawing/2014/main" id="{DF765B9C-05FB-4250-B716-53A2F45039B5}"/>
              </a:ext>
            </a:extLst>
          </p:cNvPr>
          <p:cNvSpPr/>
          <p:nvPr/>
        </p:nvSpPr>
        <p:spPr>
          <a:xfrm rot="5400000">
            <a:off x="4340224" y="52960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D3B85034-73C1-4C3C-B47E-F3967B070EB1}"/>
              </a:ext>
            </a:extLst>
          </p:cNvPr>
          <p:cNvSpPr txBox="1">
            <a:spLocks/>
          </p:cNvSpPr>
          <p:nvPr/>
        </p:nvSpPr>
        <p:spPr>
          <a:xfrm>
            <a:off x="10627657" y="4306341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286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8B484E-E7F5-48F4-B5C7-048D20DF04FD}"/>
              </a:ext>
            </a:extLst>
          </p:cNvPr>
          <p:cNvSpPr txBox="1">
            <a:spLocks/>
          </p:cNvSpPr>
          <p:nvPr/>
        </p:nvSpPr>
        <p:spPr>
          <a:xfrm>
            <a:off x="1671637" y="1090379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117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213841BF-2D60-4E64-95C0-6E4E15103649}"/>
              </a:ext>
            </a:extLst>
          </p:cNvPr>
          <p:cNvSpPr txBox="1">
            <a:spLocks/>
          </p:cNvSpPr>
          <p:nvPr/>
        </p:nvSpPr>
        <p:spPr>
          <a:xfrm>
            <a:off x="2854324" y="3883700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11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098F05FB-738B-4008-B6BE-961B27E1BFE7}"/>
              </a:ext>
            </a:extLst>
          </p:cNvPr>
          <p:cNvSpPr txBox="1">
            <a:spLocks/>
          </p:cNvSpPr>
          <p:nvPr/>
        </p:nvSpPr>
        <p:spPr>
          <a:xfrm>
            <a:off x="5983866" y="775524"/>
            <a:ext cx="2438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172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W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5D58A082-FB26-4E08-8AE5-D0ECBDFBB65E}"/>
              </a:ext>
            </a:extLst>
          </p:cNvPr>
          <p:cNvSpPr txBox="1">
            <a:spLocks/>
          </p:cNvSpPr>
          <p:nvPr/>
        </p:nvSpPr>
        <p:spPr>
          <a:xfrm>
            <a:off x="8901113" y="285325"/>
            <a:ext cx="4610456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100000"/>
              <a:buBlip>
                <a:blip r:embed="rId3"/>
              </a:buBlip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Experiment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46" name="Arrow: Up 45">
            <a:extLst>
              <a:ext uri="{FF2B5EF4-FFF2-40B4-BE49-F238E27FC236}">
                <a16:creationId xmlns:a16="http://schemas.microsoft.com/office/drawing/2014/main" id="{22770166-7EA5-4A25-A767-AC6D03B9E445}"/>
              </a:ext>
            </a:extLst>
          </p:cNvPr>
          <p:cNvSpPr/>
          <p:nvPr/>
        </p:nvSpPr>
        <p:spPr>
          <a:xfrm rot="5400000">
            <a:off x="8384264" y="3791000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row: Up 46">
            <a:extLst>
              <a:ext uri="{FF2B5EF4-FFF2-40B4-BE49-F238E27FC236}">
                <a16:creationId xmlns:a16="http://schemas.microsoft.com/office/drawing/2014/main" id="{93A0630D-29F4-4D81-A403-2F7981A2B038}"/>
              </a:ext>
            </a:extLst>
          </p:cNvPr>
          <p:cNvSpPr/>
          <p:nvPr/>
        </p:nvSpPr>
        <p:spPr>
          <a:xfrm rot="10800000">
            <a:off x="7880857" y="1974935"/>
            <a:ext cx="2286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64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6064E-6 -1.11111E-6 L 0.24212 0.01088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53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2542E-6 1.11111E-6 L 0.25007 1.11111E-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2683E-6 4.44444E-6 L 0.25006 4.44444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2889E-7 4.44444E-6 L 0.25007 4.44444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0485E-8 -1.85185E-6 L -0.00586 0.28148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1407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4855E-7 -1.11111E-6 L 0.25006 -1.11111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9711E-6 2.22222E-6 L 0.25006 2.22222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7739E-6 2.22222E-6 L 0.25006 2.22222E-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1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animBg="1"/>
      <p:bldP spid="9" grpId="1" animBg="1"/>
      <p:bldP spid="10" grpId="0" animBg="1"/>
      <p:bldP spid="10" grpId="1" animBg="1"/>
      <p:bldP spid="29" grpId="0"/>
      <p:bldP spid="30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/>
      <p:bldP spid="41" grpId="0"/>
      <p:bldP spid="42" grpId="0"/>
      <p:bldP spid="43" grpId="0"/>
      <p:bldP spid="46" grpId="0" animBg="1"/>
      <p:bldP spid="46" grpId="1" animBg="1"/>
      <p:bldP spid="47" grpId="0" animBg="1"/>
      <p:bldP spid="4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B570F61-8D81-4F09-87E9-B373109597EF}"/>
              </a:ext>
            </a:extLst>
          </p:cNvPr>
          <p:cNvSpPr txBox="1">
            <a:spLocks/>
          </p:cNvSpPr>
          <p:nvPr/>
        </p:nvSpPr>
        <p:spPr>
          <a:xfrm>
            <a:off x="74612" y="1447800"/>
            <a:ext cx="311308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5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36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Results</a:t>
            </a:r>
            <a:endParaRPr lang="en-US" sz="3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03C2CF-2058-4B7D-83C2-0C3B8ADB1ED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831850"/>
            <a:ext cx="8534400" cy="51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29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012" y="1828800"/>
            <a:ext cx="4800600" cy="19050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sz="54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 Simulation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C90F3FB-0AFF-471D-B006-AB4CBBD82D87}"/>
              </a:ext>
            </a:extLst>
          </p:cNvPr>
          <p:cNvSpPr txBox="1">
            <a:spLocks/>
          </p:cNvSpPr>
          <p:nvPr/>
        </p:nvSpPr>
        <p:spPr>
          <a:xfrm>
            <a:off x="5370156" y="3581400"/>
            <a:ext cx="4610456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endParaRPr lang="en-US" sz="2000" b="1" dirty="0"/>
          </a:p>
          <a:p>
            <a:pPr>
              <a:buSzPct val="250000"/>
              <a:buBlip>
                <a:blip r:embed="rId4"/>
              </a:buBlip>
            </a:pPr>
            <a:r>
              <a:rPr lang="en-US" sz="2400" b="1" dirty="0"/>
              <a:t> </a:t>
            </a:r>
            <a:r>
              <a:rPr lang="en-US" sz="36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Grid Lab</a:t>
            </a:r>
            <a:endParaRPr lang="en-US" sz="3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3"/>
              </a:buBlip>
            </a:pPr>
            <a:endParaRPr lang="en-US" sz="2000" dirty="0"/>
          </a:p>
          <a:p>
            <a:pPr>
              <a:buBlip>
                <a:blip r:embed="rId3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946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D2C7E9-FDB7-432B-B828-E7209E1BD0B6}"/>
              </a:ext>
            </a:extLst>
          </p:cNvPr>
          <p:cNvSpPr txBox="1">
            <a:spLocks/>
          </p:cNvSpPr>
          <p:nvPr/>
        </p:nvSpPr>
        <p:spPr>
          <a:xfrm>
            <a:off x="3960812" y="621663"/>
            <a:ext cx="6413984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Induction Generator with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Internal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Design </a:t>
            </a:r>
            <a:endParaRPr lang="en-US" sz="18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1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22D466-AD11-415F-A033-9EADFD7CB579}"/>
              </a:ext>
            </a:extLst>
          </p:cNvPr>
          <p:cNvSpPr txBox="1">
            <a:spLocks/>
          </p:cNvSpPr>
          <p:nvPr/>
        </p:nvSpPr>
        <p:spPr>
          <a:xfrm>
            <a:off x="7770812" y="-54145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1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Grid Lab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70708A-4D0B-444E-B423-50B0EE2FEBF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117" y="1536063"/>
            <a:ext cx="7514590" cy="48510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8111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D2C7E9-FDB7-432B-B828-E7209E1BD0B6}"/>
              </a:ext>
            </a:extLst>
          </p:cNvPr>
          <p:cNvSpPr txBox="1">
            <a:spLocks/>
          </p:cNvSpPr>
          <p:nvPr/>
        </p:nvSpPr>
        <p:spPr>
          <a:xfrm>
            <a:off x="3694112" y="436078"/>
            <a:ext cx="5791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Induction Generator with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Speed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as Input 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1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22D466-AD11-415F-A033-9EADFD7CB579}"/>
              </a:ext>
            </a:extLst>
          </p:cNvPr>
          <p:cNvSpPr txBox="1">
            <a:spLocks/>
          </p:cNvSpPr>
          <p:nvPr/>
        </p:nvSpPr>
        <p:spPr>
          <a:xfrm>
            <a:off x="7770812" y="-54145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1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Grid Lab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47AFC3-1A89-45D7-BD8D-8AA50BFACE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2" y="1536063"/>
            <a:ext cx="7543800" cy="5062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A3B014-94B4-455A-B057-5B85F4F1856A}"/>
              </a:ext>
            </a:extLst>
          </p:cNvPr>
          <p:cNvSpPr/>
          <p:nvPr/>
        </p:nvSpPr>
        <p:spPr>
          <a:xfrm>
            <a:off x="7618412" y="5715000"/>
            <a:ext cx="990600" cy="53340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277909C-D402-4D56-A5CF-0B75454349ED}"/>
              </a:ext>
            </a:extLst>
          </p:cNvPr>
          <p:cNvCxnSpPr>
            <a:cxnSpLocks/>
          </p:cNvCxnSpPr>
          <p:nvPr/>
        </p:nvCxnSpPr>
        <p:spPr>
          <a:xfrm flipH="1">
            <a:off x="8609012" y="5867400"/>
            <a:ext cx="21336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113967A-D06B-415E-99B1-8402F53D993D}"/>
              </a:ext>
            </a:extLst>
          </p:cNvPr>
          <p:cNvSpPr txBox="1">
            <a:spLocks/>
          </p:cNvSpPr>
          <p:nvPr/>
        </p:nvSpPr>
        <p:spPr>
          <a:xfrm>
            <a:off x="10133012" y="5077239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1300 RPM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7870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D2C7E9-FDB7-432B-B828-E7209E1BD0B6}"/>
              </a:ext>
            </a:extLst>
          </p:cNvPr>
          <p:cNvSpPr txBox="1">
            <a:spLocks/>
          </p:cNvSpPr>
          <p:nvPr/>
        </p:nvSpPr>
        <p:spPr>
          <a:xfrm>
            <a:off x="3579812" y="454820"/>
            <a:ext cx="61341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Induction Generator with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Torque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as Input 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1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22D466-AD11-415F-A033-9EADFD7CB579}"/>
              </a:ext>
            </a:extLst>
          </p:cNvPr>
          <p:cNvSpPr txBox="1">
            <a:spLocks/>
          </p:cNvSpPr>
          <p:nvPr/>
        </p:nvSpPr>
        <p:spPr>
          <a:xfrm>
            <a:off x="7770812" y="-54145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1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Grid Lab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E56510-380C-41B3-8515-01296F06E0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2" y="1369220"/>
            <a:ext cx="8001000" cy="5217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D8C1B0-1718-4DCD-BF39-815424791D20}"/>
              </a:ext>
            </a:extLst>
          </p:cNvPr>
          <p:cNvSpPr/>
          <p:nvPr/>
        </p:nvSpPr>
        <p:spPr>
          <a:xfrm>
            <a:off x="7542212" y="5562600"/>
            <a:ext cx="990600" cy="53340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23DE72D-1FC2-4B66-9996-BF3408CCFA6D}"/>
              </a:ext>
            </a:extLst>
          </p:cNvPr>
          <p:cNvCxnSpPr>
            <a:cxnSpLocks/>
          </p:cNvCxnSpPr>
          <p:nvPr/>
        </p:nvCxnSpPr>
        <p:spPr>
          <a:xfrm flipH="1">
            <a:off x="8532812" y="5867400"/>
            <a:ext cx="24384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6E9955-A221-4485-827C-A9717DF4D30D}"/>
              </a:ext>
            </a:extLst>
          </p:cNvPr>
          <p:cNvSpPr txBox="1">
            <a:spLocks/>
          </p:cNvSpPr>
          <p:nvPr/>
        </p:nvSpPr>
        <p:spPr>
          <a:xfrm>
            <a:off x="10437812" y="5027117"/>
            <a:ext cx="1447800" cy="8369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8.7 N.M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5018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812" y="228600"/>
            <a:ext cx="8596668" cy="13208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b="1" dirty="0">
                <a:solidFill>
                  <a:srgbClr val="7030A0"/>
                </a:solidFill>
              </a:rPr>
              <a:t>Traditional grid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CBE6934-BD98-4790-8376-4C8A5D0CD13D}"/>
              </a:ext>
            </a:extLst>
          </p:cNvPr>
          <p:cNvGrpSpPr/>
          <p:nvPr/>
        </p:nvGrpSpPr>
        <p:grpSpPr>
          <a:xfrm>
            <a:off x="2383145" y="1219200"/>
            <a:ext cx="7422534" cy="5318760"/>
            <a:chOff x="2665412" y="1237974"/>
            <a:chExt cx="7422534" cy="531876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745E1D4-DB85-4063-B70C-67559DD76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5412" y="1237974"/>
              <a:ext cx="7422534" cy="531876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D100BDC-5E6C-4AD2-9743-9CC6CA0E4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70212" y="1320800"/>
              <a:ext cx="2104762" cy="19428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506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22D466-AD11-415F-A033-9EADFD7CB579}"/>
              </a:ext>
            </a:extLst>
          </p:cNvPr>
          <p:cNvSpPr txBox="1">
            <a:spLocks/>
          </p:cNvSpPr>
          <p:nvPr/>
        </p:nvSpPr>
        <p:spPr>
          <a:xfrm>
            <a:off x="7770812" y="-54145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1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Grid Lab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AE0750-0086-43BB-AB6F-F11AD7D199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2" y="1752600"/>
            <a:ext cx="9048511" cy="48252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1CAB0C-2C18-4190-AC76-7831601D10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611" y="990600"/>
            <a:ext cx="3635672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1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22D466-AD11-415F-A033-9EADFD7CB579}"/>
              </a:ext>
            </a:extLst>
          </p:cNvPr>
          <p:cNvSpPr txBox="1">
            <a:spLocks/>
          </p:cNvSpPr>
          <p:nvPr/>
        </p:nvSpPr>
        <p:spPr>
          <a:xfrm>
            <a:off x="7770812" y="-54145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1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1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B793E7-3E85-457A-810C-E6F6E0AE41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"/>
          <a:stretch/>
        </p:blipFill>
        <p:spPr>
          <a:xfrm>
            <a:off x="4418012" y="1506246"/>
            <a:ext cx="5638800" cy="4762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BA3D8E7-D57E-458D-B930-640438087DFC}"/>
              </a:ext>
            </a:extLst>
          </p:cNvPr>
          <p:cNvCxnSpPr>
            <a:cxnSpLocks/>
          </p:cNvCxnSpPr>
          <p:nvPr/>
        </p:nvCxnSpPr>
        <p:spPr>
          <a:xfrm flipV="1">
            <a:off x="3656012" y="2591842"/>
            <a:ext cx="1219200" cy="870288"/>
          </a:xfrm>
          <a:prstGeom prst="straightConnector1">
            <a:avLst/>
          </a:prstGeom>
          <a:ln>
            <a:solidFill>
              <a:srgbClr val="CC66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8CAFE44-D550-4ECB-BA34-468031FE720D}"/>
              </a:ext>
            </a:extLst>
          </p:cNvPr>
          <p:cNvCxnSpPr>
            <a:cxnSpLocks/>
          </p:cNvCxnSpPr>
          <p:nvPr/>
        </p:nvCxnSpPr>
        <p:spPr>
          <a:xfrm flipV="1">
            <a:off x="3656012" y="4480218"/>
            <a:ext cx="1219200" cy="870288"/>
          </a:xfrm>
          <a:prstGeom prst="straightConnector1">
            <a:avLst/>
          </a:prstGeom>
          <a:ln>
            <a:solidFill>
              <a:srgbClr val="CC66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15AD4E5-4357-4DEE-A277-E348DE8B926D}"/>
              </a:ext>
            </a:extLst>
          </p:cNvPr>
          <p:cNvSpPr txBox="1">
            <a:spLocks/>
          </p:cNvSpPr>
          <p:nvPr/>
        </p:nvSpPr>
        <p:spPr>
          <a:xfrm>
            <a:off x="836612" y="2683565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325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FD2736F-161B-47C0-A8F8-1EBDDF4FDA3C}"/>
              </a:ext>
            </a:extLst>
          </p:cNvPr>
          <p:cNvSpPr txBox="1">
            <a:spLocks/>
          </p:cNvSpPr>
          <p:nvPr/>
        </p:nvSpPr>
        <p:spPr>
          <a:xfrm>
            <a:off x="608013" y="4616053"/>
            <a:ext cx="3048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0.65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F269506-DAD3-41AD-AFD4-F2294B3ED9EF}"/>
              </a:ext>
            </a:extLst>
          </p:cNvPr>
          <p:cNvSpPr txBox="1">
            <a:spLocks/>
          </p:cNvSpPr>
          <p:nvPr/>
        </p:nvSpPr>
        <p:spPr>
          <a:xfrm>
            <a:off x="616363" y="5073253"/>
            <a:ext cx="3125566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0.46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EE30777-8265-469F-B692-9C63965DE477}"/>
              </a:ext>
            </a:extLst>
          </p:cNvPr>
          <p:cNvSpPr txBox="1">
            <a:spLocks/>
          </p:cNvSpPr>
          <p:nvPr/>
        </p:nvSpPr>
        <p:spPr>
          <a:xfrm>
            <a:off x="835024" y="3086106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230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6868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22D466-AD11-415F-A033-9EADFD7CB579}"/>
              </a:ext>
            </a:extLst>
          </p:cNvPr>
          <p:cNvSpPr txBox="1">
            <a:spLocks/>
          </p:cNvSpPr>
          <p:nvPr/>
        </p:nvSpPr>
        <p:spPr>
          <a:xfrm>
            <a:off x="7770812" y="-54145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1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Grid Lab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3CC7DB-2ED0-4E6C-87F9-5200879FA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12" y="1853034"/>
            <a:ext cx="8821381" cy="47250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534691-F830-4A73-9BBA-7FB26748D0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946" y="860255"/>
            <a:ext cx="3635672" cy="2133600"/>
          </a:xfrm>
          <a:prstGeom prst="rect">
            <a:avLst/>
          </a:prstGeom>
        </p:spPr>
      </p:pic>
      <p:sp>
        <p:nvSpPr>
          <p:cNvPr id="11" name="Multiplication Sign 10">
            <a:extLst>
              <a:ext uri="{FF2B5EF4-FFF2-40B4-BE49-F238E27FC236}">
                <a16:creationId xmlns:a16="http://schemas.microsoft.com/office/drawing/2014/main" id="{ADB2617D-FB77-45ED-BA57-939ADCDCFF8A}"/>
              </a:ext>
            </a:extLst>
          </p:cNvPr>
          <p:cNvSpPr/>
          <p:nvPr/>
        </p:nvSpPr>
        <p:spPr>
          <a:xfrm>
            <a:off x="8761413" y="1546055"/>
            <a:ext cx="838200" cy="762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D9F96E5-EA19-4ED2-A1C4-D444CB44B93E}"/>
              </a:ext>
            </a:extLst>
          </p:cNvPr>
          <p:cNvSpPr/>
          <p:nvPr/>
        </p:nvSpPr>
        <p:spPr>
          <a:xfrm>
            <a:off x="2589212" y="2365511"/>
            <a:ext cx="1205193" cy="1580324"/>
          </a:xfrm>
          <a:prstGeom prst="ellipse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8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0270C-F3FF-4835-8B78-67D522ABCC82}"/>
              </a:ext>
            </a:extLst>
          </p:cNvPr>
          <p:cNvSpPr txBox="1">
            <a:spLocks/>
          </p:cNvSpPr>
          <p:nvPr/>
        </p:nvSpPr>
        <p:spPr>
          <a:xfrm>
            <a:off x="7770812" y="-54145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1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2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4C818B8-4A09-48CA-8AB4-4A0317C58D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2812" y="1524000"/>
            <a:ext cx="5534797" cy="4582164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D813073-6C72-4CBC-8094-4CC28D79E9B4}"/>
              </a:ext>
            </a:extLst>
          </p:cNvPr>
          <p:cNvCxnSpPr>
            <a:cxnSpLocks/>
          </p:cNvCxnSpPr>
          <p:nvPr/>
        </p:nvCxnSpPr>
        <p:spPr>
          <a:xfrm flipV="1">
            <a:off x="3884612" y="2585216"/>
            <a:ext cx="1219200" cy="870288"/>
          </a:xfrm>
          <a:prstGeom prst="straightConnector1">
            <a:avLst/>
          </a:prstGeom>
          <a:ln>
            <a:solidFill>
              <a:srgbClr val="CC66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DB010C3-6837-4D59-9906-A459651CCCF6}"/>
              </a:ext>
            </a:extLst>
          </p:cNvPr>
          <p:cNvCxnSpPr>
            <a:cxnSpLocks/>
          </p:cNvCxnSpPr>
          <p:nvPr/>
        </p:nvCxnSpPr>
        <p:spPr>
          <a:xfrm flipV="1">
            <a:off x="3884612" y="4475829"/>
            <a:ext cx="1219200" cy="870288"/>
          </a:xfrm>
          <a:prstGeom prst="straightConnector1">
            <a:avLst/>
          </a:prstGeom>
          <a:ln>
            <a:solidFill>
              <a:srgbClr val="CC66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B0F3F5-6266-48B5-8B94-112E9DD7A703}"/>
              </a:ext>
            </a:extLst>
          </p:cNvPr>
          <p:cNvSpPr txBox="1">
            <a:spLocks/>
          </p:cNvSpPr>
          <p:nvPr/>
        </p:nvSpPr>
        <p:spPr>
          <a:xfrm>
            <a:off x="961142" y="3200400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222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4B35D6B-ABE9-4F16-B7FB-093AA2F7B572}"/>
              </a:ext>
            </a:extLst>
          </p:cNvPr>
          <p:cNvSpPr txBox="1">
            <a:spLocks/>
          </p:cNvSpPr>
          <p:nvPr/>
        </p:nvSpPr>
        <p:spPr>
          <a:xfrm>
            <a:off x="979295" y="2743200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315 V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9C93D39-C50E-44CD-AED8-3560D1A8DC52}"/>
              </a:ext>
            </a:extLst>
          </p:cNvPr>
          <p:cNvSpPr txBox="1">
            <a:spLocks/>
          </p:cNvSpPr>
          <p:nvPr/>
        </p:nvSpPr>
        <p:spPr>
          <a:xfrm>
            <a:off x="961141" y="5191764"/>
            <a:ext cx="3152071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0.42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RMS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93BF5F6-ABEB-4000-826E-11DB289C9962}"/>
              </a:ext>
            </a:extLst>
          </p:cNvPr>
          <p:cNvSpPr txBox="1">
            <a:spLocks/>
          </p:cNvSpPr>
          <p:nvPr/>
        </p:nvSpPr>
        <p:spPr>
          <a:xfrm>
            <a:off x="979295" y="4850931"/>
            <a:ext cx="2905317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 dirty="0"/>
          </a:p>
          <a:p>
            <a:pPr marL="0" indent="0">
              <a:buSzPct val="3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Approx. 0.6 A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Peak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3260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B570F61-8D81-4F09-87E9-B373109597EF}"/>
              </a:ext>
            </a:extLst>
          </p:cNvPr>
          <p:cNvSpPr txBox="1">
            <a:spLocks/>
          </p:cNvSpPr>
          <p:nvPr/>
        </p:nvSpPr>
        <p:spPr>
          <a:xfrm>
            <a:off x="6780212" y="0"/>
            <a:ext cx="6553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50000"/>
              <a:buBlip>
                <a:blip r:embed="rId3">
                  <a:extLst/>
                </a:blip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Power Flow By ETAP 16</a:t>
            </a:r>
            <a:endParaRPr lang="en-US" sz="3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>
              <a:buBlip>
                <a:blip r:embed="rId2"/>
              </a:buBlip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CA504B-7DA1-4DFC-BEF0-8F685A5A099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809" y="914400"/>
            <a:ext cx="7609205" cy="53706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1585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E497446-579E-420A-B117-DD8F6ECC3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3412" y="1828800"/>
            <a:ext cx="7772400" cy="3962400"/>
          </a:xfrm>
        </p:spPr>
        <p:txBody>
          <a:bodyPr>
            <a:normAutofit/>
          </a:bodyPr>
          <a:lstStyle/>
          <a:p>
            <a:pPr marL="571500" indent="-571500" algn="ctr">
              <a:buSzPct val="160000"/>
              <a:buBlip>
                <a:blip r:embed="rId2"/>
              </a:buBlip>
            </a:pPr>
            <a: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Smart Meters </a:t>
            </a:r>
            <a:b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</a:br>
            <a:b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and</a:t>
            </a:r>
            <a:b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b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Meter Data Management 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01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C31054A-46D5-407F-974E-47DD1D60B7DB}"/>
              </a:ext>
            </a:extLst>
          </p:cNvPr>
          <p:cNvSpPr txBox="1">
            <a:spLocks/>
          </p:cNvSpPr>
          <p:nvPr/>
        </p:nvSpPr>
        <p:spPr>
          <a:xfrm>
            <a:off x="7770812" y="-54145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Meters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0DB1F3-0019-417D-92A9-51E18007B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677" y="3471468"/>
            <a:ext cx="2369127" cy="29823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8FC44E-CACC-4CB6-8C05-DABA5D08DC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012" y="990600"/>
            <a:ext cx="1489364" cy="239593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D078D45-7190-4480-89E6-562787C8A44C}"/>
              </a:ext>
            </a:extLst>
          </p:cNvPr>
          <p:cNvSpPr txBox="1">
            <a:spLocks/>
          </p:cNvSpPr>
          <p:nvPr/>
        </p:nvSpPr>
        <p:spPr>
          <a:xfrm>
            <a:off x="728742" y="1176732"/>
            <a:ext cx="9080935" cy="441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/>
              <a:t> 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Provided By </a:t>
            </a:r>
            <a:r>
              <a:rPr lang="en-US" sz="2000" b="1" dirty="0">
                <a:solidFill>
                  <a:srgbClr val="C00000"/>
                </a:solidFill>
              </a:rPr>
              <a:t>PowerCom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Company.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 Single or 3 Phase, </a:t>
            </a:r>
            <a:r>
              <a:rPr lang="en-US" sz="2000" b="1" dirty="0">
                <a:solidFill>
                  <a:srgbClr val="C00000"/>
                </a:solidFill>
              </a:rPr>
              <a:t>PCR421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(single phase), </a:t>
            </a:r>
            <a:r>
              <a:rPr lang="en-US" sz="2000" b="1" dirty="0">
                <a:solidFill>
                  <a:srgbClr val="C00000"/>
                </a:solidFill>
              </a:rPr>
              <a:t>PCR423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(three phase) 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 </a:t>
            </a:r>
            <a:r>
              <a:rPr lang="en-US" sz="2000" b="1" dirty="0">
                <a:solidFill>
                  <a:srgbClr val="C00000"/>
                </a:solidFill>
              </a:rPr>
              <a:t>Approved By:</a:t>
            </a:r>
          </a:p>
          <a:p>
            <a:pPr>
              <a:buSzPct val="250000"/>
              <a:buBlip>
                <a:blip r:embed="rId5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73D0675-9366-41A7-9D94-72D4BF31C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7412" y="3471468"/>
            <a:ext cx="7010400" cy="332084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2800" b="1" dirty="0"/>
          </a:p>
          <a:p>
            <a:pPr>
              <a:buSzPct val="200000"/>
              <a:buBlip>
                <a:blip r:embed="rId6"/>
              </a:buBlip>
            </a:pP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7200" b="1" dirty="0">
                <a:solidFill>
                  <a:schemeClr val="accent6">
                    <a:lumMod val="75000"/>
                  </a:schemeClr>
                </a:solidFill>
              </a:rPr>
              <a:t>IEC62052.</a:t>
            </a:r>
          </a:p>
          <a:p>
            <a:pPr marL="0" indent="0">
              <a:buSzPct val="200000"/>
              <a:buNone/>
            </a:pPr>
            <a:endParaRPr lang="en-US" sz="72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Blip>
                <a:blip r:embed="rId6"/>
              </a:buBlip>
            </a:pPr>
            <a:r>
              <a:rPr lang="en-US" sz="7200" b="1" dirty="0">
                <a:solidFill>
                  <a:schemeClr val="accent6">
                    <a:lumMod val="75000"/>
                  </a:schemeClr>
                </a:solidFill>
              </a:rPr>
              <a:t> MID (Measuring Instruments Directive).</a:t>
            </a:r>
          </a:p>
          <a:p>
            <a:pPr marL="0" indent="0">
              <a:buSzPct val="200000"/>
              <a:buNone/>
            </a:pPr>
            <a:endParaRPr lang="en-US" sz="72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Blip>
                <a:blip r:embed="rId6"/>
              </a:buBlip>
            </a:pPr>
            <a:r>
              <a:rPr lang="en-US" sz="7200" b="1" dirty="0">
                <a:solidFill>
                  <a:schemeClr val="accent6">
                    <a:lumMod val="75000"/>
                  </a:schemeClr>
                </a:solidFill>
              </a:rPr>
              <a:t> SABS (South African Bureau of Standards).</a:t>
            </a:r>
          </a:p>
          <a:p>
            <a:pPr marL="0" indent="0">
              <a:buSzPct val="200000"/>
              <a:buNone/>
            </a:pPr>
            <a:endParaRPr lang="en-US" sz="72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Blip>
                <a:blip r:embed="rId6"/>
              </a:buBlip>
            </a:pPr>
            <a:r>
              <a:rPr lang="en-US" sz="7200" b="1" dirty="0">
                <a:solidFill>
                  <a:schemeClr val="accent6">
                    <a:lumMod val="75000"/>
                  </a:schemeClr>
                </a:solidFill>
              </a:rPr>
              <a:t> STS (Standard Transfer Specification).</a:t>
            </a:r>
          </a:p>
          <a:p>
            <a:pPr marL="0" indent="0">
              <a:buSzPct val="200000"/>
              <a:buNone/>
            </a:pPr>
            <a:endParaRPr lang="en-US" sz="72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Blip>
                <a:blip r:embed="rId6"/>
              </a:buBlip>
            </a:pPr>
            <a:r>
              <a:rPr lang="en-US" sz="7200" b="1" dirty="0">
                <a:solidFill>
                  <a:schemeClr val="accent6">
                    <a:lumMod val="75000"/>
                  </a:schemeClr>
                </a:solidFill>
              </a:rPr>
              <a:t> ISO (International Organization for Standardization).</a:t>
            </a:r>
          </a:p>
          <a:p>
            <a:pPr>
              <a:buSzPct val="200000"/>
              <a:buBlip>
                <a:blip r:embed="rId6"/>
              </a:buBlip>
            </a:pPr>
            <a:endParaRPr lang="en-US" sz="80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6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6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6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Blip>
                <a:blip r:embed="rId6"/>
              </a:buBlip>
            </a:pPr>
            <a:endParaRPr lang="en-US" sz="2800" b="1" dirty="0"/>
          </a:p>
          <a:p>
            <a:pPr marL="0" indent="0">
              <a:buNone/>
            </a:pPr>
            <a:br>
              <a:rPr lang="en-US" sz="2800" b="1" dirty="0"/>
            </a:br>
            <a:endParaRPr lang="en-US" sz="2800" b="1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40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8151812" y="-152400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Meters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57D30B-16D6-4A01-BFC4-25191E49682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864" y="1905000"/>
            <a:ext cx="2198169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6519E6-A86B-4EE0-A44E-CC957372F706}"/>
              </a:ext>
            </a:extLst>
          </p:cNvPr>
          <p:cNvSpPr txBox="1">
            <a:spLocks/>
          </p:cNvSpPr>
          <p:nvPr/>
        </p:nvSpPr>
        <p:spPr>
          <a:xfrm>
            <a:off x="455612" y="1676400"/>
            <a:ext cx="9080935" cy="441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50000"/>
              <a:buFont typeface="Arial" panose="020B0604020202020204" pitchFamily="34" charset="0"/>
              <a:buBlip>
                <a:blip r:embed="rId5"/>
              </a:buBlip>
            </a:pPr>
            <a:r>
              <a:rPr lang="en-US" sz="2000" b="1" dirty="0"/>
              <a:t> 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sz="2000" b="1" dirty="0">
                <a:solidFill>
                  <a:srgbClr val="C00000"/>
                </a:solidFill>
              </a:rPr>
              <a:t>PCCG340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,  concentrator (Computing unit).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Font typeface="Arial" panose="020B0604020202020204" pitchFamily="34" charset="0"/>
              <a:buBlip>
                <a:blip r:embed="rId5"/>
              </a:buBlip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Can send</a:t>
            </a:r>
            <a:r>
              <a:rPr lang="en-US" sz="2000" b="1" dirty="0">
                <a:solidFill>
                  <a:srgbClr val="C00000"/>
                </a:solidFill>
              </a:rPr>
              <a:t> commands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to the </a:t>
            </a:r>
            <a:r>
              <a:rPr lang="en-US" sz="2000" b="1" dirty="0">
                <a:solidFill>
                  <a:srgbClr val="C00000"/>
                </a:solidFill>
              </a:rPr>
              <a:t>sensors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as well as sends tamper </a:t>
            </a:r>
            <a:r>
              <a:rPr lang="en-US" sz="2000" b="1" dirty="0">
                <a:solidFill>
                  <a:srgbClr val="C00000"/>
                </a:solidFill>
              </a:rPr>
              <a:t>alerts to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the </a:t>
            </a:r>
            <a:r>
              <a:rPr lang="en-US" sz="2000" b="1" dirty="0">
                <a:solidFill>
                  <a:srgbClr val="C00000"/>
                </a:solidFill>
              </a:rPr>
              <a:t>management system. 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5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3870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6932612" y="-152400"/>
            <a:ext cx="5791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Meter Data Management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(MDM)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6C8449-AD75-4B7B-B037-D4CA5FFE68E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12" y="762000"/>
            <a:ext cx="10020300" cy="5911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DFF722-1A11-40B3-A434-886A7CBC846A}"/>
              </a:ext>
            </a:extLst>
          </p:cNvPr>
          <p:cNvSpPr/>
          <p:nvPr/>
        </p:nvSpPr>
        <p:spPr>
          <a:xfrm>
            <a:off x="1598612" y="4191000"/>
            <a:ext cx="762000" cy="38100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A4FB40-9548-49B0-9769-5D466C20E8B0}"/>
              </a:ext>
            </a:extLst>
          </p:cNvPr>
          <p:cNvSpPr/>
          <p:nvPr/>
        </p:nvSpPr>
        <p:spPr>
          <a:xfrm>
            <a:off x="1751012" y="4648200"/>
            <a:ext cx="762000" cy="381000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FDA6192-075D-4D9E-8B60-DF896183B08B}"/>
              </a:ext>
            </a:extLst>
          </p:cNvPr>
          <p:cNvCxnSpPr>
            <a:endCxn id="2" idx="1"/>
          </p:cNvCxnSpPr>
          <p:nvPr/>
        </p:nvCxnSpPr>
        <p:spPr>
          <a:xfrm>
            <a:off x="608012" y="3581400"/>
            <a:ext cx="990600" cy="8001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F8068AA-46AA-487F-A001-AD3D5B697A92}"/>
              </a:ext>
            </a:extLst>
          </p:cNvPr>
          <p:cNvCxnSpPr/>
          <p:nvPr/>
        </p:nvCxnSpPr>
        <p:spPr>
          <a:xfrm>
            <a:off x="760412" y="4248150"/>
            <a:ext cx="990600" cy="8001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506D98F-540F-418C-A603-B1877A513005}"/>
              </a:ext>
            </a:extLst>
          </p:cNvPr>
          <p:cNvSpPr txBox="1">
            <a:spLocks/>
          </p:cNvSpPr>
          <p:nvPr/>
        </p:nvSpPr>
        <p:spPr>
          <a:xfrm>
            <a:off x="129493" y="2892879"/>
            <a:ext cx="959531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DCU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6D8E1F9-216A-4D69-AF7B-A6E764232FDA}"/>
              </a:ext>
            </a:extLst>
          </p:cNvPr>
          <p:cNvSpPr txBox="1">
            <a:spLocks/>
          </p:cNvSpPr>
          <p:nvPr/>
        </p:nvSpPr>
        <p:spPr>
          <a:xfrm>
            <a:off x="-18091" y="3902075"/>
            <a:ext cx="1027002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Smart Meter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7128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389812" y="-152400"/>
            <a:ext cx="4191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Meters &amp; MDM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6519E6-A86B-4EE0-A44E-CC957372F706}"/>
              </a:ext>
            </a:extLst>
          </p:cNvPr>
          <p:cNvSpPr txBox="1">
            <a:spLocks/>
          </p:cNvSpPr>
          <p:nvPr/>
        </p:nvSpPr>
        <p:spPr>
          <a:xfrm>
            <a:off x="3427412" y="747486"/>
            <a:ext cx="4114799" cy="2286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50000"/>
              <a:buFont typeface="Arial" panose="020B0604020202020204" pitchFamily="34" charset="0"/>
              <a:buBlip>
                <a:blip r:embed="rId4"/>
              </a:buBlip>
            </a:pPr>
            <a:r>
              <a:rPr lang="en-US" sz="2000" b="1" dirty="0"/>
              <a:t> 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Connection: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5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8E79A5-A69E-4D38-8379-21EE66056461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1600200"/>
            <a:ext cx="6858000" cy="502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453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0AEA161-D042-49AB-ACDA-71AD053B965E}"/>
              </a:ext>
            </a:extLst>
          </p:cNvPr>
          <p:cNvGrpSpPr/>
          <p:nvPr/>
        </p:nvGrpSpPr>
        <p:grpSpPr>
          <a:xfrm>
            <a:off x="2732087" y="1057520"/>
            <a:ext cx="6724650" cy="5465200"/>
            <a:chOff x="2732087" y="1057520"/>
            <a:chExt cx="6724650" cy="54652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3DB7345-E5FE-4C5C-99DA-BDF8C2A1B3FB}"/>
                </a:ext>
              </a:extLst>
            </p:cNvPr>
            <p:cNvGrpSpPr/>
            <p:nvPr/>
          </p:nvGrpSpPr>
          <p:grpSpPr>
            <a:xfrm>
              <a:off x="2732087" y="1057520"/>
              <a:ext cx="6724650" cy="5465200"/>
              <a:chOff x="2732087" y="1057520"/>
              <a:chExt cx="6724650" cy="5465200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9E8201C4-7B85-466A-9661-9C454C942C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2087" y="1143000"/>
                <a:ext cx="6724650" cy="5379720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D88A5A2A-8601-4038-B3E9-C1EFAAF9CC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70211" y="1057520"/>
                <a:ext cx="1839649" cy="1698137"/>
              </a:xfrm>
              <a:prstGeom prst="rect">
                <a:avLst/>
              </a:prstGeom>
            </p:spPr>
          </p:pic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F7915A0-8C9C-463F-9063-84CA4FE0E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9860" y="1486143"/>
              <a:ext cx="1600200" cy="1942857"/>
            </a:xfrm>
            <a:prstGeom prst="rect">
              <a:avLst/>
            </a:prstGeom>
          </p:spPr>
        </p:pic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B784F254-C303-4CE5-A305-3A4B95F1065C}"/>
              </a:ext>
            </a:extLst>
          </p:cNvPr>
          <p:cNvSpPr txBox="1">
            <a:spLocks/>
          </p:cNvSpPr>
          <p:nvPr/>
        </p:nvSpPr>
        <p:spPr>
          <a:xfrm>
            <a:off x="2743199" y="1434857"/>
            <a:ext cx="4724400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1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999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SzPct val="150000"/>
              <a:buFontTx/>
              <a:buBlip>
                <a:blip r:embed="rId4"/>
              </a:buBlip>
            </a:pPr>
            <a:r>
              <a:rPr lang="en-US" b="1" dirty="0">
                <a:solidFill>
                  <a:srgbClr val="BC14A4"/>
                </a:solidFill>
              </a:rPr>
              <a:t>Smart grid</a:t>
            </a:r>
          </a:p>
        </p:txBody>
      </p:sp>
      <p:cxnSp>
        <p:nvCxnSpPr>
          <p:cNvPr id="15" name="Connector: Curved 14">
            <a:extLst>
              <a:ext uri="{FF2B5EF4-FFF2-40B4-BE49-F238E27FC236}">
                <a16:creationId xmlns:a16="http://schemas.microsoft.com/office/drawing/2014/main" id="{468180B2-68E4-460E-843A-2EB4CAE64F1E}"/>
              </a:ext>
            </a:extLst>
          </p:cNvPr>
          <p:cNvCxnSpPr>
            <a:cxnSpLocks/>
          </p:cNvCxnSpPr>
          <p:nvPr/>
        </p:nvCxnSpPr>
        <p:spPr>
          <a:xfrm rot="16200000" flipV="1">
            <a:off x="5280686" y="2691474"/>
            <a:ext cx="1143000" cy="484452"/>
          </a:xfrm>
          <a:prstGeom prst="curvedConnector3">
            <a:avLst/>
          </a:prstGeom>
          <a:ln>
            <a:solidFill>
              <a:srgbClr val="BC14A4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48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542212" y="-152400"/>
            <a:ext cx="4038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Meters &amp; MDM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6519E6-A86B-4EE0-A44E-CC957372F706}"/>
              </a:ext>
            </a:extLst>
          </p:cNvPr>
          <p:cNvSpPr txBox="1">
            <a:spLocks/>
          </p:cNvSpPr>
          <p:nvPr/>
        </p:nvSpPr>
        <p:spPr>
          <a:xfrm>
            <a:off x="437458" y="1676400"/>
            <a:ext cx="9080935" cy="441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50000"/>
              <a:buFont typeface="Arial" panose="020B0604020202020204" pitchFamily="34" charset="0"/>
              <a:buBlip>
                <a:blip r:embed="rId4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 As same as previous cases on </a:t>
            </a:r>
            <a:r>
              <a:rPr lang="en-US" sz="2000" b="1" dirty="0">
                <a:solidFill>
                  <a:srgbClr val="C00000"/>
                </a:solidFill>
              </a:rPr>
              <a:t>750 W pure R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load with </a:t>
            </a:r>
            <a:r>
              <a:rPr lang="en-US" sz="2000" b="1" dirty="0">
                <a:solidFill>
                  <a:srgbClr val="C00000"/>
                </a:solidFill>
              </a:rPr>
              <a:t>2 labs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Font typeface="Arial" panose="020B0604020202020204" pitchFamily="34" charset="0"/>
              <a:buBlip>
                <a:blip r:embed="rId4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Smart meter at the load side.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Font typeface="Arial" panose="020B0604020202020204" pitchFamily="34" charset="0"/>
              <a:buBlip>
                <a:blip r:embed="rId4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en-US" sz="2000" b="1" dirty="0">
                <a:solidFill>
                  <a:srgbClr val="C00000"/>
                </a:solidFill>
              </a:rPr>
              <a:t>Command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are send.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Font typeface="Arial" panose="020B0604020202020204" pitchFamily="34" charset="0"/>
              <a:buBlip>
                <a:blip r:embed="rId4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Message of </a:t>
            </a:r>
            <a:r>
              <a:rPr lang="en-US" sz="2000" b="1" dirty="0">
                <a:solidFill>
                  <a:srgbClr val="C00000"/>
                </a:solidFill>
              </a:rPr>
              <a:t>response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was sent.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Font typeface="Arial" panose="020B0604020202020204" pitchFamily="34" charset="0"/>
              <a:buBlip>
                <a:blip r:embed="rId4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Results.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Font typeface="Arial" panose="020B0604020202020204" pitchFamily="34" charset="0"/>
              <a:buBlip>
                <a:blip r:embed="rId4"/>
              </a:buBlip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5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83932D9-1591-4A90-B4FE-F3C730F13606}"/>
              </a:ext>
            </a:extLst>
          </p:cNvPr>
          <p:cNvSpPr txBox="1">
            <a:spLocks/>
          </p:cNvSpPr>
          <p:nvPr/>
        </p:nvSpPr>
        <p:spPr>
          <a:xfrm>
            <a:off x="4977926" y="304800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Study: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DFC17E-B52F-4C0D-86D0-49F6E65EEA4D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224" y="2667000"/>
            <a:ext cx="5943600" cy="3524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1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237412" y="-152400"/>
            <a:ext cx="4343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Meters &amp; MDM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83932D9-1591-4A90-B4FE-F3C730F13606}"/>
              </a:ext>
            </a:extLst>
          </p:cNvPr>
          <p:cNvSpPr txBox="1">
            <a:spLocks/>
          </p:cNvSpPr>
          <p:nvPr/>
        </p:nvSpPr>
        <p:spPr>
          <a:xfrm>
            <a:off x="4951413" y="290286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1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6A499D-D6BE-402B-8D05-9862D2BAE51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212" y="1371600"/>
            <a:ext cx="7231063" cy="4796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C31B658-29FF-4086-93FD-4A81E9A5B7FD}"/>
              </a:ext>
            </a:extLst>
          </p:cNvPr>
          <p:cNvSpPr txBox="1">
            <a:spLocks/>
          </p:cNvSpPr>
          <p:nvPr/>
        </p:nvSpPr>
        <p:spPr>
          <a:xfrm>
            <a:off x="2041" y="2057400"/>
            <a:ext cx="3429000" cy="457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Relay On.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 Commands.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 Response Message. </a:t>
            </a:r>
          </a:p>
          <a:p>
            <a:pPr>
              <a:buSzPct val="200000"/>
              <a:buBlip>
                <a:blip r:embed="rId3"/>
              </a:buBlip>
            </a:pPr>
            <a:endParaRPr lang="en-US" sz="20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4238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237412" y="-152400"/>
            <a:ext cx="4343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Meters &amp; MDM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83932D9-1591-4A90-B4FE-F3C730F13606}"/>
              </a:ext>
            </a:extLst>
          </p:cNvPr>
          <p:cNvSpPr txBox="1">
            <a:spLocks/>
          </p:cNvSpPr>
          <p:nvPr/>
        </p:nvSpPr>
        <p:spPr>
          <a:xfrm>
            <a:off x="4951413" y="290286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1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C31B658-29FF-4086-93FD-4A81E9A5B7FD}"/>
              </a:ext>
            </a:extLst>
          </p:cNvPr>
          <p:cNvSpPr txBox="1">
            <a:spLocks/>
          </p:cNvSpPr>
          <p:nvPr/>
        </p:nvSpPr>
        <p:spPr>
          <a:xfrm>
            <a:off x="23812" y="2514600"/>
            <a:ext cx="4111171" cy="457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Succeeded Commands.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  Failed Commands.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971216-9DAE-4D7E-BFF6-EDF16BD5D89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730" y="1701801"/>
            <a:ext cx="7894637" cy="4652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804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237412" y="-152400"/>
            <a:ext cx="43434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Smart Meters &amp; MDM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83932D9-1591-4A90-B4FE-F3C730F13606}"/>
              </a:ext>
            </a:extLst>
          </p:cNvPr>
          <p:cNvSpPr txBox="1">
            <a:spLocks/>
          </p:cNvSpPr>
          <p:nvPr/>
        </p:nvSpPr>
        <p:spPr>
          <a:xfrm>
            <a:off x="4951413" y="495300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400" b="1" dirty="0"/>
              <a:t>  </a:t>
            </a:r>
            <a:r>
              <a: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1, Results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A63B85-9700-4611-9BD4-FF871A516290}"/>
              </a:ext>
            </a:extLst>
          </p:cNvPr>
          <p:cNvGrpSpPr/>
          <p:nvPr/>
        </p:nvGrpSpPr>
        <p:grpSpPr>
          <a:xfrm>
            <a:off x="1217612" y="1640931"/>
            <a:ext cx="10014268" cy="4721769"/>
            <a:chOff x="2176145" y="2057400"/>
            <a:chExt cx="8979535" cy="407406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DC7C78-96E6-4A63-BBA1-49078AA49AD8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11"/>
            <a:stretch/>
          </p:blipFill>
          <p:spPr bwMode="auto">
            <a:xfrm>
              <a:off x="2176145" y="2057400"/>
              <a:ext cx="8979535" cy="40740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72456B9E-8C5F-4F9F-BD48-B5A808F282AE}"/>
                </a:ext>
              </a:extLst>
            </p:cNvPr>
            <p:cNvSpPr txBox="1">
              <a:spLocks/>
            </p:cNvSpPr>
            <p:nvPr/>
          </p:nvSpPr>
          <p:spPr>
            <a:xfrm>
              <a:off x="7694612" y="2369457"/>
              <a:ext cx="1905000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31" indent="-228531" algn="l" defTabSz="91412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1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59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57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20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783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46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08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1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SzPct val="200000"/>
                <a:buNone/>
              </a:pPr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0.7218 KW.</a:t>
              </a: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002060"/>
                </a:solidFill>
              </a:endParaRPr>
            </a:p>
            <a:p>
              <a:pPr marL="0" indent="0">
                <a:buNone/>
              </a:pPr>
              <a:endParaRPr lang="en-US" sz="2000" b="1" dirty="0"/>
            </a:p>
            <a:p>
              <a:pPr marL="0" indent="0">
                <a:buNone/>
              </a:pPr>
              <a:br>
                <a:rPr lang="en-US" sz="2000" b="1" dirty="0"/>
              </a:br>
              <a:endParaRPr lang="en-US" sz="2000" b="1" dirty="0"/>
            </a:p>
            <a:p>
              <a:pPr>
                <a:buBlip>
                  <a:blip r:embed="rId2"/>
                </a:buBlip>
              </a:pPr>
              <a:endParaRPr lang="en-US" sz="2000" dirty="0"/>
            </a:p>
            <a:p>
              <a:pPr marL="0" indent="0">
                <a:buNone/>
              </a:pPr>
              <a:endParaRPr lang="en-US" sz="2000" dirty="0"/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47B22205-B013-46A9-8CEE-9BE358775611}"/>
                </a:ext>
              </a:extLst>
            </p:cNvPr>
            <p:cNvSpPr txBox="1">
              <a:spLocks/>
            </p:cNvSpPr>
            <p:nvPr/>
          </p:nvSpPr>
          <p:spPr>
            <a:xfrm>
              <a:off x="7694612" y="3226707"/>
              <a:ext cx="1905000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31" indent="-228531" algn="l" defTabSz="91412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1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59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57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20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783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46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08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1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SzPct val="200000"/>
                <a:buNone/>
              </a:pPr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232.2 V</a:t>
              </a: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002060"/>
                </a:solidFill>
              </a:endParaRPr>
            </a:p>
            <a:p>
              <a:pPr marL="0" indent="0">
                <a:buNone/>
              </a:pPr>
              <a:endParaRPr lang="en-US" sz="2000" b="1" dirty="0"/>
            </a:p>
            <a:p>
              <a:pPr marL="0" indent="0">
                <a:buNone/>
              </a:pPr>
              <a:br>
                <a:rPr lang="en-US" sz="2000" b="1" dirty="0"/>
              </a:br>
              <a:endParaRPr lang="en-US" sz="2000" b="1" dirty="0"/>
            </a:p>
            <a:p>
              <a:pPr>
                <a:buBlip>
                  <a:blip r:embed="rId2"/>
                </a:buBlip>
              </a:pPr>
              <a:endParaRPr lang="en-US" sz="2000" dirty="0"/>
            </a:p>
            <a:p>
              <a:pPr marL="0" indent="0">
                <a:buNone/>
              </a:pPr>
              <a:endParaRPr lang="en-US" sz="2000" dirty="0"/>
            </a:p>
          </p:txBody>
        </p:sp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1F7686EE-BD44-4B72-BC13-B08A92DA622B}"/>
                </a:ext>
              </a:extLst>
            </p:cNvPr>
            <p:cNvSpPr txBox="1">
              <a:spLocks/>
            </p:cNvSpPr>
            <p:nvPr/>
          </p:nvSpPr>
          <p:spPr>
            <a:xfrm>
              <a:off x="7646343" y="3985072"/>
              <a:ext cx="1905000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31" indent="-228531" algn="l" defTabSz="91412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1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59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57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20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783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46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08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1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SzPct val="200000"/>
                <a:buNone/>
              </a:pPr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0.999 PF</a:t>
              </a: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002060"/>
                </a:solidFill>
              </a:endParaRPr>
            </a:p>
            <a:p>
              <a:pPr marL="0" indent="0">
                <a:buNone/>
              </a:pPr>
              <a:endParaRPr lang="en-US" sz="2000" b="1" dirty="0"/>
            </a:p>
            <a:p>
              <a:pPr marL="0" indent="0">
                <a:buNone/>
              </a:pPr>
              <a:br>
                <a:rPr lang="en-US" sz="2000" b="1" dirty="0"/>
              </a:br>
              <a:endParaRPr lang="en-US" sz="2000" b="1" dirty="0"/>
            </a:p>
            <a:p>
              <a:pPr>
                <a:buBlip>
                  <a:blip r:embed="rId2"/>
                </a:buBlip>
              </a:pPr>
              <a:endParaRPr lang="en-US" sz="2000" dirty="0"/>
            </a:p>
            <a:p>
              <a:pPr marL="0" indent="0">
                <a:buNone/>
              </a:pPr>
              <a:endParaRPr lang="en-US" sz="2000" dirty="0"/>
            </a:p>
          </p:txBody>
        </p:sp>
        <p:sp>
          <p:nvSpPr>
            <p:cNvPr id="12" name="Content Placeholder 2">
              <a:extLst>
                <a:ext uri="{FF2B5EF4-FFF2-40B4-BE49-F238E27FC236}">
                  <a16:creationId xmlns:a16="http://schemas.microsoft.com/office/drawing/2014/main" id="{320F8DBD-DC94-4E5C-85BD-F99E55B9D97C}"/>
                </a:ext>
              </a:extLst>
            </p:cNvPr>
            <p:cNvSpPr txBox="1">
              <a:spLocks/>
            </p:cNvSpPr>
            <p:nvPr/>
          </p:nvSpPr>
          <p:spPr>
            <a:xfrm>
              <a:off x="7694612" y="4798626"/>
              <a:ext cx="1905000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31" indent="-228531" algn="l" defTabSz="91412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1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59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57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20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783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46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08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1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SzPct val="200000"/>
                <a:buNone/>
              </a:pPr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49.92 HZ </a:t>
              </a: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002060"/>
                </a:solidFill>
              </a:endParaRPr>
            </a:p>
            <a:p>
              <a:pPr marL="0" indent="0">
                <a:buNone/>
              </a:pPr>
              <a:endParaRPr lang="en-US" sz="2000" b="1" dirty="0"/>
            </a:p>
            <a:p>
              <a:pPr marL="0" indent="0">
                <a:buNone/>
              </a:pPr>
              <a:br>
                <a:rPr lang="en-US" sz="2000" b="1" dirty="0"/>
              </a:br>
              <a:endParaRPr lang="en-US" sz="2000" b="1" dirty="0"/>
            </a:p>
            <a:p>
              <a:pPr>
                <a:buBlip>
                  <a:blip r:embed="rId2"/>
                </a:buBlip>
              </a:pPr>
              <a:endParaRPr lang="en-US" sz="2000" dirty="0"/>
            </a:p>
            <a:p>
              <a:pPr marL="0" indent="0">
                <a:buNone/>
              </a:pPr>
              <a:endParaRPr lang="en-US" sz="2000" dirty="0"/>
            </a:p>
          </p:txBody>
        </p:sp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9EB7ABF9-59C5-4E79-9180-C8F87098371A}"/>
                </a:ext>
              </a:extLst>
            </p:cNvPr>
            <p:cNvSpPr txBox="1">
              <a:spLocks/>
            </p:cNvSpPr>
            <p:nvPr/>
          </p:nvSpPr>
          <p:spPr>
            <a:xfrm>
              <a:off x="7847012" y="5691006"/>
              <a:ext cx="1905000" cy="4191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31" indent="-228531" algn="l" defTabSz="914126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1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59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9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57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20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783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46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08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1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1" algn="l" defTabSz="91412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SzPct val="200000"/>
                <a:buNone/>
              </a:pPr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Bookman Old Style" panose="02050604050505020204" pitchFamily="18" charset="0"/>
                </a:rPr>
                <a:t>3.128 A</a:t>
              </a: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  <a:p>
              <a:pPr marL="0" indent="0">
                <a:buSzPct val="200000"/>
                <a:buNone/>
              </a:pPr>
              <a:endParaRPr lang="en-US" sz="2000" b="1" dirty="0">
                <a:solidFill>
                  <a:srgbClr val="002060"/>
                </a:solidFill>
              </a:endParaRPr>
            </a:p>
            <a:p>
              <a:pPr marL="0" indent="0">
                <a:buNone/>
              </a:pPr>
              <a:endParaRPr lang="en-US" sz="2000" b="1" dirty="0"/>
            </a:p>
            <a:p>
              <a:pPr marL="0" indent="0">
                <a:buNone/>
              </a:pPr>
              <a:br>
                <a:rPr lang="en-US" sz="2000" b="1" dirty="0"/>
              </a:br>
              <a:endParaRPr lang="en-US" sz="2000" b="1" dirty="0"/>
            </a:p>
            <a:p>
              <a:pPr>
                <a:buBlip>
                  <a:blip r:embed="rId2"/>
                </a:buBlip>
              </a:pPr>
              <a:endParaRPr lang="en-US" sz="2000" dirty="0"/>
            </a:p>
            <a:p>
              <a:pPr marL="0" indent="0">
                <a:buNone/>
              </a:pP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3235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E497446-579E-420A-B117-DD8F6ECC3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3412" y="1828800"/>
            <a:ext cx="7772400" cy="3962400"/>
          </a:xfrm>
        </p:spPr>
        <p:txBody>
          <a:bodyPr>
            <a:normAutofit/>
          </a:bodyPr>
          <a:lstStyle/>
          <a:p>
            <a:pPr algn="ctr">
              <a:buSzPct val="160000"/>
            </a:pPr>
            <a: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Beit Sahour Case Study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5523D4-3354-4E96-9B69-57993CEE2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12" y="2851404"/>
            <a:ext cx="2438400" cy="191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30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389812" y="-152400"/>
            <a:ext cx="41910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Study Description 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F875F0-78ED-45AC-8D04-DAA36AE91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3412" y="3390900"/>
            <a:ext cx="9220200" cy="31623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28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96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8000" b="1" dirty="0">
                <a:solidFill>
                  <a:srgbClr val="C00000"/>
                </a:solidFill>
              </a:rPr>
              <a:t>160 KVA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transformer named </a:t>
            </a:r>
            <a:r>
              <a:rPr lang="en-US" sz="8000" b="1" dirty="0">
                <a:solidFill>
                  <a:srgbClr val="C00000"/>
                </a:solidFill>
              </a:rPr>
              <a:t>(302-13)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with </a:t>
            </a:r>
            <a:r>
              <a:rPr lang="en-US" sz="8000" b="1" dirty="0">
                <a:solidFill>
                  <a:srgbClr val="C00000"/>
                </a:solidFill>
              </a:rPr>
              <a:t>60 KW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loading.</a:t>
            </a:r>
          </a:p>
          <a:p>
            <a:pPr marL="0" indent="0">
              <a:buSzPct val="200000"/>
              <a:buNone/>
            </a:pPr>
            <a:endParaRPr lang="en-US" sz="8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sz="8000" b="1" dirty="0">
                <a:solidFill>
                  <a:srgbClr val="C00000"/>
                </a:solidFill>
              </a:rPr>
              <a:t>30 KW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PV Station with </a:t>
            </a:r>
            <a:r>
              <a:rPr lang="en-US" sz="8000" b="1" dirty="0">
                <a:solidFill>
                  <a:srgbClr val="C00000"/>
                </a:solidFill>
              </a:rPr>
              <a:t>21 KW max.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generation.</a:t>
            </a:r>
          </a:p>
          <a:p>
            <a:pPr marL="0" indent="0">
              <a:buSzPct val="200000"/>
              <a:buNone/>
            </a:pPr>
            <a:endParaRPr lang="en-US" sz="8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sz="8000" b="1" dirty="0">
                <a:solidFill>
                  <a:srgbClr val="C00000"/>
                </a:solidFill>
              </a:rPr>
              <a:t>3 feeders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with load profile for 2-5 days, calculate max by </a:t>
            </a:r>
            <a:r>
              <a:rPr lang="en-US" sz="8000" b="1" dirty="0">
                <a:solidFill>
                  <a:srgbClr val="C00000"/>
                </a:solidFill>
              </a:rPr>
              <a:t>MATLAB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0" indent="0">
              <a:buSzPct val="200000"/>
              <a:buNone/>
            </a:pPr>
            <a:endParaRPr lang="en-US" sz="8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sz="8000" b="1" dirty="0">
                <a:solidFill>
                  <a:srgbClr val="C00000"/>
                </a:solidFill>
              </a:rPr>
              <a:t>1630 W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full load losses = </a:t>
            </a:r>
            <a:r>
              <a:rPr lang="en-US" sz="8000" b="1" dirty="0">
                <a:solidFill>
                  <a:srgbClr val="C00000"/>
                </a:solidFill>
              </a:rPr>
              <a:t>2.7%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of full load.</a:t>
            </a:r>
          </a:p>
          <a:p>
            <a:pPr marL="0" indent="0">
              <a:buSzPct val="200000"/>
              <a:buNone/>
            </a:pPr>
            <a:endParaRPr lang="en-US" sz="72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0000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Blip>
                <a:blip r:embed="rId3"/>
              </a:buBlip>
            </a:pPr>
            <a:endParaRPr lang="en-US" sz="2800" b="1" dirty="0"/>
          </a:p>
          <a:p>
            <a:pPr marL="0" indent="0">
              <a:buNone/>
            </a:pPr>
            <a:br>
              <a:rPr lang="en-US" sz="2800" b="1" dirty="0"/>
            </a:br>
            <a:endParaRPr lang="en-US" sz="2800" b="1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FA7751-576E-44C0-8136-23340C37BE4E}"/>
              </a:ext>
            </a:extLst>
          </p:cNvPr>
          <p:cNvSpPr/>
          <p:nvPr/>
        </p:nvSpPr>
        <p:spPr>
          <a:xfrm>
            <a:off x="1065212" y="1600200"/>
            <a:ext cx="944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200000"/>
              <a:buBlip>
                <a:blip r:embed="rId3"/>
              </a:buBlip>
            </a:pPr>
            <a:r>
              <a:rPr lang="en-US" sz="2400" b="1" dirty="0">
                <a:solidFill>
                  <a:srgbClr val="C00000"/>
                </a:solidFill>
              </a:rPr>
              <a:t>This study is to prove abilities of smart meter in saving energy and prevent thefts. </a:t>
            </a:r>
          </a:p>
        </p:txBody>
      </p:sp>
    </p:spTree>
    <p:extLst>
      <p:ext uri="{BB962C8B-B14F-4D97-AF65-F5344CB8AC3E}">
        <p14:creationId xmlns:p14="http://schemas.microsoft.com/office/powerpoint/2010/main" val="396709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389812" y="-152400"/>
            <a:ext cx="41910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Study Description 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FF8FF6-98D9-45B3-89AE-E7B0B14A109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612" y="1499870"/>
            <a:ext cx="4495800" cy="2462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3EE84D-6063-414D-AA76-FE0FF8CF56C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012" y="1195070"/>
            <a:ext cx="4724400" cy="2767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CF590A-A55C-46F9-A580-B304F4FA851B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112" y="4038600"/>
            <a:ext cx="4495800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B0402F7-0350-43CB-9AB7-36C1DE49CB44}"/>
              </a:ext>
            </a:extLst>
          </p:cNvPr>
          <p:cNvSpPr txBox="1">
            <a:spLocks/>
          </p:cNvSpPr>
          <p:nvPr/>
        </p:nvSpPr>
        <p:spPr>
          <a:xfrm>
            <a:off x="989012" y="4038600"/>
            <a:ext cx="2124518" cy="4857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SzPct val="2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160 KVA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Tr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-r.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E05A29F-6EA1-4CE9-837B-AFA0C99B98D6}"/>
              </a:ext>
            </a:extLst>
          </p:cNvPr>
          <p:cNvSpPr txBox="1">
            <a:spLocks/>
          </p:cNvSpPr>
          <p:nvPr/>
        </p:nvSpPr>
        <p:spPr>
          <a:xfrm>
            <a:off x="989012" y="5991271"/>
            <a:ext cx="2810318" cy="4857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SzPct val="2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30 KW PV Station.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B61243-8EEE-4BEE-A880-AC4358DC814F}"/>
              </a:ext>
            </a:extLst>
          </p:cNvPr>
          <p:cNvSpPr txBox="1">
            <a:spLocks/>
          </p:cNvSpPr>
          <p:nvPr/>
        </p:nvSpPr>
        <p:spPr>
          <a:xfrm>
            <a:off x="8743506" y="4076405"/>
            <a:ext cx="2124518" cy="4857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SzPct val="2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3 Feeders.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652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016527-D9DC-4518-8117-7178913CE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E6ADD2A-ADBA-418C-9038-59FFC0D83097}"/>
              </a:ext>
            </a:extLst>
          </p:cNvPr>
          <p:cNvSpPr txBox="1">
            <a:spLocks/>
          </p:cNvSpPr>
          <p:nvPr/>
        </p:nvSpPr>
        <p:spPr>
          <a:xfrm>
            <a:off x="4646612" y="-381000"/>
            <a:ext cx="41910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Study Map</a:t>
            </a: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3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7845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B01DB9-A77C-496E-A082-8C2756874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" y="-152400"/>
            <a:ext cx="12183157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8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E725C3-4CA9-481F-BB55-B2975734B5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28600"/>
            <a:ext cx="12188825" cy="74676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3BFD264-B7A1-4005-9695-6A2521480BE6}"/>
              </a:ext>
            </a:extLst>
          </p:cNvPr>
          <p:cNvSpPr txBox="1">
            <a:spLocks/>
          </p:cNvSpPr>
          <p:nvPr/>
        </p:nvSpPr>
        <p:spPr>
          <a:xfrm>
            <a:off x="608012" y="228600"/>
            <a:ext cx="449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1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Power Flow of </a:t>
            </a:r>
            <a:r>
              <a:rPr lang="en-US" sz="1800" b="1" dirty="0" err="1">
                <a:solidFill>
                  <a:srgbClr val="C00000"/>
                </a:solidFill>
                <a:latin typeface="Bookman Old Style" panose="02050604050505020204" pitchFamily="18" charset="0"/>
              </a:rPr>
              <a:t>Tr</a:t>
            </a:r>
            <a:r>
              <a:rPr lang="en-US" sz="1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-r = 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56.869 KW </a:t>
            </a:r>
          </a:p>
          <a:p>
            <a:pPr marL="0" indent="0">
              <a:buSzPct val="200000"/>
              <a:buNone/>
            </a:pPr>
            <a:r>
              <a:rPr lang="en-US" sz="1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Power Flow of PV = 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27.1 KW </a:t>
            </a: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3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8483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1812" y="304800"/>
            <a:ext cx="8596668" cy="13208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dirty="0">
                <a:solidFill>
                  <a:srgbClr val="002060"/>
                </a:solidFill>
              </a:rPr>
              <a:t>Practical investigations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A15426-72EE-4381-A442-7B9D7AF7E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4812" y="1371600"/>
            <a:ext cx="10134600" cy="9144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2000" b="1" dirty="0"/>
              <a:t> </a:t>
            </a:r>
            <a:r>
              <a:rPr lang="en-US" sz="2000" b="1" dirty="0">
                <a:solidFill>
                  <a:srgbClr val="002060"/>
                </a:solidFill>
              </a:rPr>
              <a:t>Practical investigation carried out in </a:t>
            </a:r>
            <a:r>
              <a:rPr lang="en-US" sz="2000" b="1" dirty="0">
                <a:solidFill>
                  <a:srgbClr val="C00000"/>
                </a:solidFill>
              </a:rPr>
              <a:t>Smart Grid Lab </a:t>
            </a:r>
            <a:r>
              <a:rPr lang="en-US" sz="2000" b="1" dirty="0">
                <a:solidFill>
                  <a:srgbClr val="002060"/>
                </a:solidFill>
              </a:rPr>
              <a:t>and </a:t>
            </a:r>
            <a:r>
              <a:rPr lang="en-US" sz="2000" b="1" dirty="0">
                <a:solidFill>
                  <a:srgbClr val="C00000"/>
                </a:solidFill>
              </a:rPr>
              <a:t>JDECo. Company Lab</a:t>
            </a:r>
            <a:r>
              <a:rPr lang="en-US" sz="2000" b="1" dirty="0">
                <a:solidFill>
                  <a:srgbClr val="002060"/>
                </a:solidFill>
              </a:rPr>
              <a:t>.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499462A-37A2-4699-ACEF-C4914A5466AA}"/>
              </a:ext>
            </a:extLst>
          </p:cNvPr>
          <p:cNvSpPr txBox="1">
            <a:spLocks/>
          </p:cNvSpPr>
          <p:nvPr/>
        </p:nvSpPr>
        <p:spPr>
          <a:xfrm>
            <a:off x="569556" y="2197100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4"/>
              </a:buBlip>
            </a:pPr>
            <a:endParaRPr lang="en-US" sz="2000" b="1" dirty="0"/>
          </a:p>
          <a:p>
            <a:pPr>
              <a:buSzPct val="250000"/>
              <a:buBlip>
                <a:blip r:embed="rId4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</a:rPr>
              <a:t>Scenarios</a:t>
            </a:r>
            <a:r>
              <a:rPr lang="en-US" sz="2000" b="1" dirty="0">
                <a:solidFill>
                  <a:srgbClr val="002060"/>
                </a:solidFill>
              </a:rPr>
              <a:t>:</a:t>
            </a:r>
          </a:p>
          <a:p>
            <a:pPr>
              <a:buSzPct val="200000"/>
              <a:buBlip>
                <a:blip r:embed="rId4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4"/>
              </a:buBlip>
            </a:pPr>
            <a:endParaRPr lang="en-US" sz="2000" dirty="0"/>
          </a:p>
          <a:p>
            <a:pPr>
              <a:buBlip>
                <a:blip r:embed="rId4"/>
              </a:buBlip>
            </a:pPr>
            <a:endParaRPr lang="en-US" sz="20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C23BC7-5D23-492D-B418-4ED21EF2CCBC}"/>
              </a:ext>
            </a:extLst>
          </p:cNvPr>
          <p:cNvSpPr txBox="1">
            <a:spLocks/>
          </p:cNvSpPr>
          <p:nvPr/>
        </p:nvSpPr>
        <p:spPr>
          <a:xfrm>
            <a:off x="1674812" y="2857500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00000"/>
              <a:buFont typeface="Arial" panose="020B0604020202020204" pitchFamily="34" charset="0"/>
              <a:buBlip>
                <a:blip r:embed="rId3"/>
              </a:buBlip>
            </a:pPr>
            <a:r>
              <a:rPr lang="en-US" sz="2000" b="1" dirty="0"/>
              <a:t> </a:t>
            </a:r>
            <a:r>
              <a:rPr lang="en-US" sz="2000" b="1" dirty="0">
                <a:solidFill>
                  <a:srgbClr val="002060"/>
                </a:solidFill>
              </a:rPr>
              <a:t>At Each Time: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E5516CE-1226-4728-9D3C-1D76B8D1EC7D}"/>
              </a:ext>
            </a:extLst>
          </p:cNvPr>
          <p:cNvSpPr txBox="1">
            <a:spLocks/>
          </p:cNvSpPr>
          <p:nvPr/>
        </p:nvSpPr>
        <p:spPr>
          <a:xfrm>
            <a:off x="2894012" y="3505200"/>
            <a:ext cx="10134600" cy="3238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>
                <a:solidFill>
                  <a:srgbClr val="002060"/>
                </a:solidFill>
              </a:rPr>
              <a:t>Renewable energy source with grid are supplying.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>
                <a:solidFill>
                  <a:srgbClr val="002060"/>
                </a:solidFill>
              </a:rPr>
              <a:t> Distributed Generation alone.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>
                <a:solidFill>
                  <a:srgbClr val="002060"/>
                </a:solidFill>
              </a:rPr>
              <a:t>Grid is only supplying load.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>
              <a:buSzPct val="250000"/>
              <a:buBlip>
                <a:blip r:embed="rId5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773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8228012" y="32657"/>
            <a:ext cx="4191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 algn="ctr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Power Losses</a:t>
            </a:r>
          </a:p>
          <a:p>
            <a:pPr marL="0" indent="0" algn="ctr">
              <a:buSzPct val="200000"/>
              <a:buNone/>
            </a:pP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Results  </a:t>
            </a: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C98F428-40AF-4A2D-ACB5-4406F6073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69934"/>
              </p:ext>
            </p:extLst>
          </p:nvPr>
        </p:nvGraphicFramePr>
        <p:xfrm>
          <a:off x="5669" y="3628"/>
          <a:ext cx="4191000" cy="6854369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95500">
                  <a:extLst>
                    <a:ext uri="{9D8B030D-6E8A-4147-A177-3AD203B41FA5}">
                      <a16:colId xmlns:a16="http://schemas.microsoft.com/office/drawing/2014/main" val="1538052678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1498285594"/>
                    </a:ext>
                  </a:extLst>
                </a:gridCol>
              </a:tblGrid>
              <a:tr h="6699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Losses  Branch</a:t>
                      </a:r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</a:endParaRPr>
                    </a:p>
                    <a:p>
                      <a:pPr marL="0" marR="0" lvl="0" indent="0" algn="ctr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Losses in KW</a:t>
                      </a:r>
                    </a:p>
                    <a:p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96771119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Main Transformer</a:t>
                      </a:r>
                      <a:endParaRPr lang="en-US" sz="1200" b="1" i="0" u="none" strike="noStrike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0.225</a:t>
                      </a:r>
                      <a:endParaRPr lang="en-US" sz="1200" b="0" i="0" u="none" strike="noStrike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61926706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Under_G2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0.027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0644066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Under_G3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0.077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342397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Under_G1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7007700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Over Head 1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0.403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72241833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Under_G4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0.019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9980448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Over Head 2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0.31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84656010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Bundel_3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0.021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20640315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Bundel_4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0.008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4812741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Bundel_5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0.008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72195659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Under_G8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0.005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29277847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Under_G9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0.013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48324427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Under_G7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0980426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Under_G18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8827485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Bundel_2</a:t>
                      </a:r>
                      <a:endParaRPr lang="en-US" sz="1200" b="1" i="0" u="none" strike="noStrike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0.001</a:t>
                      </a:r>
                      <a:endParaRPr lang="en-US" sz="1200" b="0" i="0" u="none" strike="noStrike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0808400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1826FFA-ADCE-437C-BD40-421E1030D4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843132"/>
              </p:ext>
            </p:extLst>
          </p:nvPr>
        </p:nvGraphicFramePr>
        <p:xfrm>
          <a:off x="4418012" y="0"/>
          <a:ext cx="4191000" cy="68702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95500">
                  <a:extLst>
                    <a:ext uri="{9D8B030D-6E8A-4147-A177-3AD203B41FA5}">
                      <a16:colId xmlns:a16="http://schemas.microsoft.com/office/drawing/2014/main" val="1538052678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1498285594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Losses  Branch</a:t>
                      </a:r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</a:endParaRPr>
                    </a:p>
                    <a:p>
                      <a:pPr marL="0" marR="0" lvl="0" indent="0" algn="ctr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Losses in KW</a:t>
                      </a:r>
                    </a:p>
                    <a:p>
                      <a:endParaRPr 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771119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Under_G5</a:t>
                      </a:r>
                      <a:endParaRPr lang="en-US" sz="1200" b="1" i="0" u="none" strike="noStrike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561926706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Bundel_6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0.108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80644066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Under_G10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9342397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Under_G11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0.003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17007700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Under_G12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72241833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Bundel_7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0.022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99980448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Bundel_8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0.084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184656010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Under_G13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0.053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20640315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Over Head 3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0.048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34812741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Under_G14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0.001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72195659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Over Head 4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0.061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29277847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Under_G15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0.061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48324427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Under_G16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0.025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50980426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Bundel_9</a:t>
                      </a:r>
                      <a:endParaRPr lang="en-US" sz="1200" b="1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88827485"/>
                  </a:ext>
                </a:extLst>
              </a:tr>
              <a:tr h="412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Under_G17</a:t>
                      </a:r>
                      <a:endParaRPr lang="en-US" sz="1200" b="1" i="0" u="none" strike="noStrike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8084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44AFD90-8E1A-4461-AD3C-6DAE852032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465990"/>
              </p:ext>
            </p:extLst>
          </p:nvPr>
        </p:nvGraphicFramePr>
        <p:xfrm>
          <a:off x="8799738" y="2057400"/>
          <a:ext cx="2628674" cy="914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52274">
                  <a:extLst>
                    <a:ext uri="{9D8B030D-6E8A-4147-A177-3AD203B41FA5}">
                      <a16:colId xmlns:a16="http://schemas.microsoft.com/office/drawing/2014/main" val="951056926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1363315751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  </a:t>
                      </a:r>
                    </a:p>
                    <a:p>
                      <a:pPr algn="ctr"/>
                      <a:r>
                        <a:rPr lang="en-US" sz="1800" dirty="0"/>
                        <a:t>Sum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  <a:p>
                      <a:pPr algn="ctr"/>
                      <a:r>
                        <a:rPr lang="en-US" dirty="0"/>
                        <a:t>1.589 KW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084432"/>
                  </a:ext>
                </a:extLst>
              </a:tr>
            </a:tbl>
          </a:graphicData>
        </a:graphic>
      </p:graphicFrame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AE0345BC-4D98-4ADE-A4E9-877C5B961B78}"/>
              </a:ext>
            </a:extLst>
          </p:cNvPr>
          <p:cNvSpPr txBox="1">
            <a:spLocks/>
          </p:cNvSpPr>
          <p:nvPr/>
        </p:nvSpPr>
        <p:spPr>
          <a:xfrm>
            <a:off x="8244567" y="3086101"/>
            <a:ext cx="4191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 algn="ctr">
              <a:buSzPct val="2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1.589/56.869 = 2.7%</a:t>
            </a:r>
            <a:b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0421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E497446-579E-420A-B117-DD8F6ECC3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012" y="1828800"/>
            <a:ext cx="7772400" cy="3962400"/>
          </a:xfrm>
        </p:spPr>
        <p:txBody>
          <a:bodyPr>
            <a:normAutofit/>
          </a:bodyPr>
          <a:lstStyle/>
          <a:p>
            <a:pPr algn="ctr">
              <a:buSzPct val="160000"/>
            </a:pPr>
            <a: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Monitoring System 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5523D4-3354-4E96-9B69-57993CEE2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612" y="2851404"/>
            <a:ext cx="2438400" cy="191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75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389812" y="-152400"/>
            <a:ext cx="41910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Study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SIMULINK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29D856-5CB3-4744-9041-50EA050FEA2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812" y="838200"/>
            <a:ext cx="8382000" cy="58547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4370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389812" y="-152400"/>
            <a:ext cx="41910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Study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SIMULINK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89B7D-B9F4-45AE-BBA7-2948C8005D60}"/>
              </a:ext>
            </a:extLst>
          </p:cNvPr>
          <p:cNvSpPr txBox="1">
            <a:spLocks/>
          </p:cNvSpPr>
          <p:nvPr/>
        </p:nvSpPr>
        <p:spPr>
          <a:xfrm>
            <a:off x="20183" y="1447800"/>
            <a:ext cx="3429000" cy="403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Zoom to Zone of pole:</a:t>
            </a:r>
          </a:p>
          <a:p>
            <a:pPr marL="0" indent="0" algn="ctr">
              <a:buSzPct val="200000"/>
              <a:buNone/>
            </a:pPr>
            <a:r>
              <a:rPr lang="en-US" sz="2000" b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302-13-7</a:t>
            </a: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b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22CDEA-F49A-4A0A-AB90-9966E26FE0D4}"/>
              </a:ext>
            </a:extLst>
          </p:cNvPr>
          <p:cNvGrpSpPr/>
          <p:nvPr/>
        </p:nvGrpSpPr>
        <p:grpSpPr>
          <a:xfrm>
            <a:off x="4341812" y="990600"/>
            <a:ext cx="6539865" cy="5407025"/>
            <a:chOff x="0" y="0"/>
            <a:chExt cx="6539865" cy="540702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9BB4D8A-7A74-4F01-93F7-889A4BF7D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539865" cy="54070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012059A-BE25-4345-955A-E82C4E92FB2A}"/>
                </a:ext>
              </a:extLst>
            </p:cNvPr>
            <p:cNvSpPr/>
            <p:nvPr/>
          </p:nvSpPr>
          <p:spPr>
            <a:xfrm>
              <a:off x="2088108" y="4271749"/>
              <a:ext cx="668740" cy="682388"/>
            </a:xfrm>
            <a:prstGeom prst="ellipse">
              <a:avLst/>
            </a:prstGeom>
            <a:noFill/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F527C694-7A3E-46DC-B352-790D9CF182F9}"/>
                </a:ext>
              </a:extLst>
            </p:cNvPr>
            <p:cNvCxnSpPr/>
            <p:nvPr/>
          </p:nvCxnSpPr>
          <p:spPr>
            <a:xfrm>
              <a:off x="1733266" y="3630305"/>
              <a:ext cx="464024" cy="6823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8F114DDD-75F5-4B8A-83AC-96752B429383}"/>
                </a:ext>
              </a:extLst>
            </p:cNvPr>
            <p:cNvSpPr txBox="1">
              <a:spLocks/>
            </p:cNvSpPr>
            <p:nvPr/>
          </p:nvSpPr>
          <p:spPr>
            <a:xfrm>
              <a:off x="109182" y="3384645"/>
              <a:ext cx="3203713" cy="7452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kern="1200">
                  <a:solidFill>
                    <a:srgbClr val="323E4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Monitoring System Block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F078BE57-1179-4101-8940-72FF6FFB9320}"/>
              </a:ext>
            </a:extLst>
          </p:cNvPr>
          <p:cNvSpPr/>
          <p:nvPr/>
        </p:nvSpPr>
        <p:spPr>
          <a:xfrm>
            <a:off x="210683" y="3694112"/>
            <a:ext cx="304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Power Flow results are Follows: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281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389812" y="-152400"/>
            <a:ext cx="41910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Study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SIMULINK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89B7D-B9F4-45AE-BBA7-2948C8005D60}"/>
              </a:ext>
            </a:extLst>
          </p:cNvPr>
          <p:cNvSpPr txBox="1">
            <a:spLocks/>
          </p:cNvSpPr>
          <p:nvPr/>
        </p:nvSpPr>
        <p:spPr>
          <a:xfrm>
            <a:off x="20183" y="1447800"/>
            <a:ext cx="3429000" cy="403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b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78BE57-1179-4101-8940-72FF6FFB9320}"/>
              </a:ext>
            </a:extLst>
          </p:cNvPr>
          <p:cNvSpPr/>
          <p:nvPr/>
        </p:nvSpPr>
        <p:spPr>
          <a:xfrm>
            <a:off x="20183" y="1752600"/>
            <a:ext cx="304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Power Flow </a:t>
            </a:r>
          </a:p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results</a:t>
            </a:r>
            <a:endParaRPr lang="en-US" sz="2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9E6BCB-7853-4549-9191-0BC26B43129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112" y="1371600"/>
            <a:ext cx="7696200" cy="525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EDB7420-688A-44FB-9B5F-263408FD37BA}"/>
              </a:ext>
            </a:extLst>
          </p:cNvPr>
          <p:cNvSpPr/>
          <p:nvPr/>
        </p:nvSpPr>
        <p:spPr>
          <a:xfrm>
            <a:off x="9487353" y="1994609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PV = 27 KW</a:t>
            </a:r>
            <a:endParaRPr lang="en-US" sz="20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BF22CD-D228-400A-969E-3F1BF0FCD7F5}"/>
              </a:ext>
            </a:extLst>
          </p:cNvPr>
          <p:cNvSpPr/>
          <p:nvPr/>
        </p:nvSpPr>
        <p:spPr>
          <a:xfrm>
            <a:off x="9489394" y="4648200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Tr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-r = 56.78 KW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866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389812" y="-152400"/>
            <a:ext cx="41910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Study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SIMULINK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89B7D-B9F4-45AE-BBA7-2948C8005D60}"/>
              </a:ext>
            </a:extLst>
          </p:cNvPr>
          <p:cNvSpPr txBox="1">
            <a:spLocks/>
          </p:cNvSpPr>
          <p:nvPr/>
        </p:nvSpPr>
        <p:spPr>
          <a:xfrm>
            <a:off x="20183" y="1447800"/>
            <a:ext cx="3429000" cy="403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b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78BE57-1179-4101-8940-72FF6FFB9320}"/>
              </a:ext>
            </a:extLst>
          </p:cNvPr>
          <p:cNvSpPr/>
          <p:nvPr/>
        </p:nvSpPr>
        <p:spPr>
          <a:xfrm>
            <a:off x="20183" y="1752600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Monitoring Block</a:t>
            </a:r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549962-6FD5-40FB-9484-BBC0C94EAE9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812" y="1143000"/>
            <a:ext cx="9144000" cy="541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996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389812" y="-152400"/>
            <a:ext cx="41910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Case Study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SIMULINK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89B7D-B9F4-45AE-BBA7-2948C8005D60}"/>
              </a:ext>
            </a:extLst>
          </p:cNvPr>
          <p:cNvSpPr txBox="1">
            <a:spLocks/>
          </p:cNvSpPr>
          <p:nvPr/>
        </p:nvSpPr>
        <p:spPr>
          <a:xfrm>
            <a:off x="20183" y="1447800"/>
            <a:ext cx="3429000" cy="403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>
              <a:buSzPct val="200000"/>
              <a:buNone/>
            </a:pPr>
            <a:b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78BE57-1179-4101-8940-72FF6FFB9320}"/>
              </a:ext>
            </a:extLst>
          </p:cNvPr>
          <p:cNvSpPr/>
          <p:nvPr/>
        </p:nvSpPr>
        <p:spPr>
          <a:xfrm>
            <a:off x="20183" y="1752600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Bookman Old Style" panose="02050604050505020204" pitchFamily="18" charset="0"/>
              </a:rPr>
              <a:t>Testing:</a:t>
            </a: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323526-B242-464E-95BE-1BFF30A94C0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412" y="1295400"/>
            <a:ext cx="9211627" cy="5343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722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E497446-579E-420A-B117-DD8F6ECC3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3412" y="1828800"/>
            <a:ext cx="7772400" cy="3962400"/>
          </a:xfrm>
        </p:spPr>
        <p:txBody>
          <a:bodyPr>
            <a:normAutofit/>
          </a:bodyPr>
          <a:lstStyle/>
          <a:p>
            <a:pPr algn="ctr">
              <a:buSzPct val="160000"/>
            </a:pPr>
            <a:r>
              <a:rPr lang="en-US" sz="4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Recommendations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5523D4-3354-4E96-9B69-57993CEE2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212" y="2590800"/>
            <a:ext cx="2438400" cy="191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DDA3D-5592-48E9-B5C1-9624A7C91C38}"/>
              </a:ext>
            </a:extLst>
          </p:cNvPr>
          <p:cNvSpPr txBox="1">
            <a:spLocks/>
          </p:cNvSpPr>
          <p:nvPr/>
        </p:nvSpPr>
        <p:spPr>
          <a:xfrm>
            <a:off x="7389812" y="-152400"/>
            <a:ext cx="41910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 marL="0" indent="0">
              <a:buSzPct val="200000"/>
              <a:buNone/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Recommendations:</a:t>
            </a:r>
          </a:p>
          <a:p>
            <a:pPr>
              <a:buSzPct val="200000"/>
              <a:buBlip>
                <a:blip r:embed="rId2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2"/>
              </a:buBlip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F875F0-78ED-45AC-8D04-DAA36AE91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2612" y="1606552"/>
            <a:ext cx="8305800" cy="6477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28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96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To develop smart grid lab to be a modernized lab.</a:t>
            </a:r>
            <a:endParaRPr lang="en-US" sz="72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00000"/>
              <a:buNone/>
            </a:pPr>
            <a:endParaRPr lang="en-US" sz="1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Blip>
                <a:blip r:embed="rId3"/>
              </a:buBlip>
            </a:pPr>
            <a:endParaRPr lang="en-US" sz="2800" b="1" dirty="0"/>
          </a:p>
          <a:p>
            <a:pPr marL="0" indent="0">
              <a:buNone/>
            </a:pPr>
            <a:br>
              <a:rPr lang="en-US" sz="2800" b="1" dirty="0"/>
            </a:br>
            <a:endParaRPr lang="en-US" sz="2800" b="1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FA7751-576E-44C0-8136-23340C37BE4E}"/>
              </a:ext>
            </a:extLst>
          </p:cNvPr>
          <p:cNvSpPr/>
          <p:nvPr/>
        </p:nvSpPr>
        <p:spPr>
          <a:xfrm>
            <a:off x="2360612" y="1196802"/>
            <a:ext cx="9448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SzPct val="200000"/>
              <a:buBlip>
                <a:blip r:embed="rId2"/>
              </a:buBlip>
            </a:pPr>
            <a:r>
              <a:rPr lang="en-US" sz="2400" b="1" dirty="0">
                <a:solidFill>
                  <a:srgbClr val="C00000"/>
                </a:solidFill>
              </a:rPr>
              <a:t> JDECo.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5BB9A7-65FB-4C19-8063-D52DF0AF6143}"/>
              </a:ext>
            </a:extLst>
          </p:cNvPr>
          <p:cNvSpPr/>
          <p:nvPr/>
        </p:nvSpPr>
        <p:spPr>
          <a:xfrm>
            <a:off x="1027338" y="2126869"/>
            <a:ext cx="9448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SzPct val="200000"/>
              <a:buBlip>
                <a:blip r:embed="rId2"/>
              </a:buBlip>
            </a:pPr>
            <a:r>
              <a:rPr lang="en-US" sz="2400" b="1" dirty="0">
                <a:solidFill>
                  <a:srgbClr val="C00000"/>
                </a:solidFill>
              </a:rPr>
              <a:t> Electrical Power Eng. PPU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9A57EA7-E8F3-444A-94AA-39B0CEC7C6E7}"/>
              </a:ext>
            </a:extLst>
          </p:cNvPr>
          <p:cNvSpPr txBox="1">
            <a:spLocks/>
          </p:cNvSpPr>
          <p:nvPr/>
        </p:nvSpPr>
        <p:spPr>
          <a:xfrm>
            <a:off x="2436812" y="2588534"/>
            <a:ext cx="9296400" cy="113407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8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96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To look in smart grid lab’s limitations.</a:t>
            </a: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 Introducing a smart grid lab course for student who are interesting in.</a:t>
            </a: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800" b="1" dirty="0"/>
            </a:br>
            <a:endParaRPr lang="en-US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A6FA85-D4F2-4898-96EC-490EC68F04F5}"/>
              </a:ext>
            </a:extLst>
          </p:cNvPr>
          <p:cNvSpPr/>
          <p:nvPr/>
        </p:nvSpPr>
        <p:spPr>
          <a:xfrm>
            <a:off x="1027338" y="3551170"/>
            <a:ext cx="9448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SzPct val="200000"/>
              <a:buBlip>
                <a:blip r:embed="rId2"/>
              </a:buBlip>
            </a:pPr>
            <a:r>
              <a:rPr lang="en-US" sz="2400" b="1" dirty="0">
                <a:solidFill>
                  <a:srgbClr val="C00000"/>
                </a:solidFill>
              </a:rPr>
              <a:t> Future Work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3F3F257-B75E-490F-9A44-0CA80E499FC2}"/>
              </a:ext>
            </a:extLst>
          </p:cNvPr>
          <p:cNvSpPr txBox="1">
            <a:spLocks/>
          </p:cNvSpPr>
          <p:nvPr/>
        </p:nvSpPr>
        <p:spPr>
          <a:xfrm>
            <a:off x="1027338" y="4056886"/>
            <a:ext cx="10896600" cy="968127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8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96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Design a smart meter, the project will be in the cooperation with Eng. Mohammed Al-</a:t>
            </a:r>
            <a:r>
              <a:rPr lang="en-US" sz="8000" b="1" dirty="0" err="1">
                <a:solidFill>
                  <a:schemeClr val="accent6">
                    <a:lumMod val="75000"/>
                  </a:schemeClr>
                </a:solidFill>
              </a:rPr>
              <a:t>qaisi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, and Southern Electricity Company in Dura.</a:t>
            </a:r>
          </a:p>
          <a:p>
            <a:pPr marL="0" indent="0">
              <a:buSzPct val="200000"/>
              <a:buNone/>
            </a:pPr>
            <a:endParaRPr lang="en-US" sz="8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00000"/>
              <a:buNone/>
            </a:pPr>
            <a:endParaRPr lang="en-US" sz="72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1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800" b="1" dirty="0"/>
            </a:br>
            <a:endParaRPr lang="en-US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88B5694-70C3-4C8C-958E-E369084635FF}"/>
              </a:ext>
            </a:extLst>
          </p:cNvPr>
          <p:cNvSpPr txBox="1">
            <a:spLocks/>
          </p:cNvSpPr>
          <p:nvPr/>
        </p:nvSpPr>
        <p:spPr>
          <a:xfrm>
            <a:off x="1027338" y="4975471"/>
            <a:ext cx="10896600" cy="143578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800" b="1" dirty="0"/>
          </a:p>
          <a:p>
            <a:pPr>
              <a:buSzPct val="200000"/>
              <a:buBlip>
                <a:blip r:embed="rId3"/>
              </a:buBlip>
            </a:pPr>
            <a:r>
              <a:rPr lang="en-US" sz="96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Microgrid controllers can be a powerful project idea.</a:t>
            </a:r>
          </a:p>
          <a:p>
            <a:pPr marL="0" indent="0">
              <a:buSzPct val="200000"/>
              <a:buNone/>
            </a:pPr>
            <a:endParaRPr lang="en-US" sz="8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00000"/>
              <a:buBlip>
                <a:blip r:embed="rId3"/>
              </a:buBlip>
            </a:pP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</a:rPr>
              <a:t>   Complement this project by studying distribution generators.</a:t>
            </a:r>
          </a:p>
          <a:p>
            <a:pPr>
              <a:buSzPct val="200000"/>
              <a:buBlip>
                <a:blip r:embed="rId3"/>
              </a:buBlip>
            </a:pPr>
            <a:endParaRPr lang="en-US" sz="80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00000"/>
              <a:buNone/>
            </a:pPr>
            <a:endParaRPr lang="en-US" sz="72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1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80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SzPct val="200000"/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buFont typeface="Arial" panose="020B0604020202020204" pitchFamily="34" charset="0"/>
              <a:buBlip>
                <a:blip r:embed="rId3"/>
              </a:buBlip>
            </a:pPr>
            <a:endParaRPr lang="en-US" sz="2800" b="1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800" b="1" dirty="0"/>
            </a:br>
            <a:endParaRPr lang="en-US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69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E497446-579E-420A-B117-DD8F6ECC3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812" y="1447800"/>
            <a:ext cx="7772400" cy="3962400"/>
          </a:xfrm>
        </p:spPr>
        <p:txBody>
          <a:bodyPr>
            <a:normAutofit/>
          </a:bodyPr>
          <a:lstStyle/>
          <a:p>
            <a:pPr algn="ctr">
              <a:buSzPct val="160000"/>
            </a:pPr>
            <a:r>
              <a:rPr lang="en-US" sz="80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  <a:reflection blurRad="6350" stA="60000" endA="900" endPos="60000" dist="60007" dir="5400000" sy="-100000" algn="bl" rotWithShape="0"/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Thank You</a:t>
            </a:r>
            <a:endParaRPr lang="en-US" sz="7200" b="1" dirty="0">
              <a:solidFill>
                <a:schemeClr val="accent2">
                  <a:lumMod val="7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60000" endA="900" endPos="60000" dist="60007" dir="5400000" sy="-100000" algn="bl" rotWithShape="0"/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70035-384E-4169-B128-F093AE498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812" y="884583"/>
            <a:ext cx="2971800" cy="2971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5AFA59-5773-4B68-8B6A-35C5344FA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2" y="1752600"/>
            <a:ext cx="3810000" cy="381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2546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012" y="1828800"/>
            <a:ext cx="4800600" cy="19050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sz="5400" b="1" cap="none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Explanations</a:t>
            </a:r>
            <a:r>
              <a:rPr lang="en-US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B570F61-8D81-4F09-87E9-B373109597EF}"/>
              </a:ext>
            </a:extLst>
          </p:cNvPr>
          <p:cNvSpPr txBox="1">
            <a:spLocks/>
          </p:cNvSpPr>
          <p:nvPr/>
        </p:nvSpPr>
        <p:spPr>
          <a:xfrm>
            <a:off x="4989512" y="3581400"/>
            <a:ext cx="61722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endParaRPr lang="en-US" sz="2000" b="1" dirty="0"/>
          </a:p>
          <a:p>
            <a:pPr>
              <a:buSzPct val="300000"/>
              <a:buBlip>
                <a:blip r:embed="rId4"/>
              </a:buBlip>
            </a:pPr>
            <a:r>
              <a:rPr lang="en-US" sz="2400" b="1" dirty="0"/>
              <a:t> </a:t>
            </a:r>
            <a:r>
              <a:rPr lang="en-US" sz="36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JDECo. Company Lab</a:t>
            </a:r>
            <a:endParaRPr lang="en-US" sz="32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pPr>
              <a:buSzPct val="200000"/>
              <a:buBlip>
                <a:blip r:embed="rId3"/>
              </a:buBlip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>
              <a:buBlip>
                <a:blip r:embed="rId3"/>
              </a:buBlip>
            </a:pPr>
            <a:endParaRPr lang="en-US" sz="2000" dirty="0"/>
          </a:p>
          <a:p>
            <a:pPr>
              <a:buBlip>
                <a:blip r:embed="rId3"/>
              </a:buBlip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5412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5DDC2B8-E3FE-414B-8A6C-AAEDAAF85D60}"/>
              </a:ext>
            </a:extLst>
          </p:cNvPr>
          <p:cNvSpPr txBox="1">
            <a:spLocks/>
          </p:cNvSpPr>
          <p:nvPr/>
        </p:nvSpPr>
        <p:spPr>
          <a:xfrm>
            <a:off x="949963" y="2158828"/>
            <a:ext cx="3132398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1800" b="1" dirty="0"/>
          </a:p>
          <a:p>
            <a:pPr>
              <a:buSzPct val="250000"/>
              <a:buBlip>
                <a:blip r:embed="rId2"/>
              </a:buBlip>
            </a:pPr>
            <a:r>
              <a:rPr lang="en-US" sz="2000" b="1" dirty="0"/>
              <a:t> </a:t>
            </a:r>
            <a:r>
              <a:rPr lang="en-US" sz="2400" b="1" dirty="0">
                <a:solidFill>
                  <a:srgbClr val="C00000"/>
                </a:solidFill>
              </a:rPr>
              <a:t>Components</a:t>
            </a:r>
            <a:r>
              <a:rPr lang="en-US" sz="2000" b="1" dirty="0">
                <a:solidFill>
                  <a:srgbClr val="002060"/>
                </a:solidFill>
              </a:rPr>
              <a:t>:</a:t>
            </a:r>
          </a:p>
          <a:p>
            <a:pPr>
              <a:buSzPct val="200000"/>
              <a:buBlip>
                <a:blip r:embed="rId2"/>
              </a:buBlip>
            </a:pPr>
            <a:endParaRPr lang="en-US" sz="1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br>
              <a:rPr lang="en-US" sz="1800" b="1" dirty="0"/>
            </a:br>
            <a:endParaRPr lang="en-US" sz="1800" b="1" dirty="0"/>
          </a:p>
          <a:p>
            <a:pPr marL="0" indent="0">
              <a:buNone/>
            </a:pPr>
            <a:endParaRPr lang="en-US" sz="1800" dirty="0"/>
          </a:p>
          <a:p>
            <a:pPr>
              <a:buBlip>
                <a:blip r:embed="rId2"/>
              </a:buBlip>
            </a:pPr>
            <a:endParaRPr lang="en-US" sz="1800" dirty="0"/>
          </a:p>
        </p:txBody>
      </p:sp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924F9B12-A8D6-4803-9DBA-4E4D66236EC9}"/>
              </a:ext>
            </a:extLst>
          </p:cNvPr>
          <p:cNvSpPr txBox="1">
            <a:spLocks/>
          </p:cNvSpPr>
          <p:nvPr/>
        </p:nvSpPr>
        <p:spPr>
          <a:xfrm>
            <a:off x="-26988" y="1371600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endParaRPr lang="en-US" sz="2000" b="1" dirty="0"/>
          </a:p>
          <a:p>
            <a:pPr>
              <a:buSzPct val="250000"/>
              <a:buBlip>
                <a:blip r:embed="rId2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</a:rPr>
              <a:t>JDECo. Company Lab</a:t>
            </a: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grpSp>
        <p:nvGrpSpPr>
          <p:cNvPr id="47" name="Group147">
            <a:extLst>
              <a:ext uri="{FF2B5EF4-FFF2-40B4-BE49-F238E27FC236}">
                <a16:creationId xmlns:a16="http://schemas.microsoft.com/office/drawing/2014/main" id="{6F35BB07-4F28-4D76-9B83-323EB0FD9D1D}"/>
              </a:ext>
            </a:extLst>
          </p:cNvPr>
          <p:cNvGrpSpPr/>
          <p:nvPr/>
        </p:nvGrpSpPr>
        <p:grpSpPr>
          <a:xfrm>
            <a:off x="5642240" y="415081"/>
            <a:ext cx="4679684" cy="5570638"/>
            <a:chOff x="2754786" y="995814"/>
            <a:chExt cx="3626828" cy="4866372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4DF1548B-09B3-411D-9BB2-85C4CC706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786" y="995814"/>
              <a:ext cx="896800" cy="896800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EDD8C445-96D3-4E8F-8148-866DC40C9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786" y="2090213"/>
              <a:ext cx="896800" cy="695020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1F8522EC-9F2D-45CA-B9B8-465400370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6985" y="2858398"/>
              <a:ext cx="752400" cy="919015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E1E5E21D-FF0E-4675-A6B9-7EDC48958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6986" y="3850578"/>
              <a:ext cx="919600" cy="687800"/>
            </a:xfrm>
            <a:prstGeom prst="rect">
              <a:avLst/>
            </a:prstGeom>
          </p:spPr>
        </p:pic>
        <p:grpSp>
          <p:nvGrpSpPr>
            <p:cNvPr id="96" name="Rectangle">
              <a:extLst>
                <a:ext uri="{FF2B5EF4-FFF2-40B4-BE49-F238E27FC236}">
                  <a16:creationId xmlns:a16="http://schemas.microsoft.com/office/drawing/2014/main" id="{6682F7B9-F4AB-4634-82D5-836D0B23DB6B}"/>
                </a:ext>
              </a:extLst>
            </p:cNvPr>
            <p:cNvGrpSpPr/>
            <p:nvPr/>
          </p:nvGrpSpPr>
          <p:grpSpPr>
            <a:xfrm>
              <a:off x="4111385" y="1254214"/>
              <a:ext cx="2270229" cy="516800"/>
              <a:chOff x="4111385" y="1254214"/>
              <a:chExt cx="2270229" cy="516800"/>
            </a:xfrm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A86CFF0D-0C0F-4D75-9BAA-739653A19EFA}"/>
                  </a:ext>
                </a:extLst>
              </p:cNvPr>
              <p:cNvSpPr/>
              <p:nvPr/>
            </p:nvSpPr>
            <p:spPr>
              <a:xfrm>
                <a:off x="4111385" y="1254214"/>
                <a:ext cx="2270229" cy="516800"/>
              </a:xfrm>
              <a:custGeom>
                <a:avLst/>
                <a:gdLst/>
                <a:ahLst/>
                <a:cxnLst/>
                <a:rect l="0" t="0" r="0" b="0"/>
                <a:pathLst>
                  <a:path w="2270229" h="516800">
                    <a:moveTo>
                      <a:pt x="82931" y="0"/>
                    </a:moveTo>
                    <a:lnTo>
                      <a:pt x="2187297" y="0"/>
                    </a:lnTo>
                    <a:cubicBezTo>
                      <a:pt x="2233099" y="0"/>
                      <a:pt x="2270229" y="9979"/>
                      <a:pt x="2270229" y="22288"/>
                    </a:cubicBezTo>
                    <a:lnTo>
                      <a:pt x="2270229" y="494512"/>
                    </a:lnTo>
                    <a:cubicBezTo>
                      <a:pt x="2270229" y="506821"/>
                      <a:pt x="2233099" y="516800"/>
                      <a:pt x="2187297" y="516800"/>
                    </a:cubicBezTo>
                    <a:lnTo>
                      <a:pt x="82931" y="516800"/>
                    </a:lnTo>
                    <a:cubicBezTo>
                      <a:pt x="37129" y="516800"/>
                      <a:pt x="0" y="506821"/>
                      <a:pt x="0" y="494512"/>
                    </a:cubicBezTo>
                    <a:lnTo>
                      <a:pt x="0" y="22288"/>
                    </a:lnTo>
                    <a:cubicBezTo>
                      <a:pt x="0" y="9979"/>
                      <a:pt x="37129" y="0"/>
                      <a:pt x="829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00" cap="flat">
                <a:solidFill>
                  <a:srgbClr val="F2A282"/>
                </a:solidFill>
                <a:bevel/>
              </a:ln>
            </p:spPr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F7858189-A2DB-4CE1-9F4E-8181AAA3C4A3}"/>
                  </a:ext>
                </a:extLst>
              </p:cNvPr>
              <p:cNvSpPr/>
              <p:nvPr/>
            </p:nvSpPr>
            <p:spPr>
              <a:xfrm>
                <a:off x="4145439" y="1261966"/>
                <a:ext cx="2202122" cy="501296"/>
              </a:xfrm>
              <a:custGeom>
                <a:avLst/>
                <a:gdLst/>
                <a:ahLst/>
                <a:cxnLst/>
                <a:rect l="0" t="0" r="0" b="0"/>
                <a:pathLst>
                  <a:path w="2202122" h="501296" stroke="0">
                    <a:moveTo>
                      <a:pt x="85519" y="0"/>
                    </a:moveTo>
                    <a:lnTo>
                      <a:pt x="2116602" y="0"/>
                    </a:lnTo>
                    <a:cubicBezTo>
                      <a:pt x="2163833" y="0"/>
                      <a:pt x="2202122" y="10531"/>
                      <a:pt x="2202122" y="23521"/>
                    </a:cubicBezTo>
                    <a:lnTo>
                      <a:pt x="2202122" y="477775"/>
                    </a:lnTo>
                    <a:cubicBezTo>
                      <a:pt x="2202122" y="490765"/>
                      <a:pt x="2163833" y="501296"/>
                      <a:pt x="2116602" y="501296"/>
                    </a:cubicBezTo>
                    <a:lnTo>
                      <a:pt x="85519" y="501296"/>
                    </a:lnTo>
                    <a:cubicBezTo>
                      <a:pt x="38288" y="501296"/>
                      <a:pt x="0" y="490765"/>
                      <a:pt x="0" y="477775"/>
                    </a:cubicBezTo>
                    <a:lnTo>
                      <a:pt x="0" y="23521"/>
                    </a:lnTo>
                    <a:cubicBezTo>
                      <a:pt x="0" y="10531"/>
                      <a:pt x="38288" y="0"/>
                      <a:pt x="8551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49000"/>
                    </a:srgbClr>
                  </a:gs>
                  <a:gs pos="8000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88492EF-4B1F-4E99-9809-06A7C21E1635}"/>
                  </a:ext>
                </a:extLst>
              </p:cNvPr>
              <p:cNvSpPr/>
              <p:nvPr/>
            </p:nvSpPr>
            <p:spPr>
              <a:xfrm>
                <a:off x="4145439" y="1265489"/>
                <a:ext cx="2202122" cy="165376"/>
              </a:xfrm>
              <a:custGeom>
                <a:avLst/>
                <a:gdLst/>
                <a:ahLst/>
                <a:cxnLst/>
                <a:rect l="0" t="0" r="0" b="0"/>
                <a:pathLst>
                  <a:path w="2202122" h="165376" stroke="0">
                    <a:moveTo>
                      <a:pt x="85529" y="0"/>
                    </a:moveTo>
                    <a:lnTo>
                      <a:pt x="2116926" y="0"/>
                    </a:lnTo>
                    <a:cubicBezTo>
                      <a:pt x="2162484" y="0"/>
                      <a:pt x="2202122" y="11246"/>
                      <a:pt x="2202122" y="24055"/>
                    </a:cubicBezTo>
                    <a:cubicBezTo>
                      <a:pt x="2202122" y="64497"/>
                      <a:pt x="2162484" y="94264"/>
                      <a:pt x="2116239" y="117417"/>
                    </a:cubicBezTo>
                    <a:cubicBezTo>
                      <a:pt x="2076601" y="136766"/>
                      <a:pt x="1981910" y="165376"/>
                      <a:pt x="1915846" y="165376"/>
                    </a:cubicBezTo>
                    <a:lnTo>
                      <a:pt x="286276" y="165376"/>
                    </a:lnTo>
                    <a:cubicBezTo>
                      <a:pt x="220212" y="165376"/>
                      <a:pt x="125521" y="136766"/>
                      <a:pt x="85883" y="117417"/>
                    </a:cubicBezTo>
                    <a:cubicBezTo>
                      <a:pt x="39638" y="97692"/>
                      <a:pt x="0" y="64497"/>
                      <a:pt x="0" y="24055"/>
                    </a:cubicBezTo>
                    <a:cubicBezTo>
                      <a:pt x="0" y="11246"/>
                      <a:pt x="38476" y="0"/>
                      <a:pt x="8552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AD8D3293-001D-4659-A25F-15A22312030D}"/>
                  </a:ext>
                </a:extLst>
              </p:cNvPr>
              <p:cNvSpPr/>
              <p:nvPr/>
            </p:nvSpPr>
            <p:spPr>
              <a:xfrm>
                <a:off x="4145439" y="1697252"/>
                <a:ext cx="2202122" cy="62016"/>
              </a:xfrm>
              <a:custGeom>
                <a:avLst/>
                <a:gdLst/>
                <a:ahLst/>
                <a:cxnLst/>
                <a:rect l="0" t="0" r="0" b="0"/>
                <a:pathLst>
                  <a:path w="2202122" h="62016" stroke="0">
                    <a:moveTo>
                      <a:pt x="110106" y="0"/>
                    </a:moveTo>
                    <a:cubicBezTo>
                      <a:pt x="110106" y="0"/>
                      <a:pt x="2092016" y="0"/>
                      <a:pt x="2092016" y="0"/>
                    </a:cubicBezTo>
                    <a:cubicBezTo>
                      <a:pt x="2136058" y="0"/>
                      <a:pt x="2202122" y="26047"/>
                      <a:pt x="2202122" y="38326"/>
                    </a:cubicBezTo>
                    <a:cubicBezTo>
                      <a:pt x="2202122" y="53830"/>
                      <a:pt x="2169090" y="62016"/>
                      <a:pt x="2116395" y="62016"/>
                    </a:cubicBezTo>
                    <a:lnTo>
                      <a:pt x="80394" y="62016"/>
                    </a:lnTo>
                    <a:cubicBezTo>
                      <a:pt x="33032" y="62016"/>
                      <a:pt x="0" y="53830"/>
                      <a:pt x="0" y="38326"/>
                    </a:cubicBezTo>
                    <a:cubicBezTo>
                      <a:pt x="0" y="26047"/>
                      <a:pt x="66064" y="0"/>
                      <a:pt x="1101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000"/>
                    </a:srgbClr>
                  </a:gs>
                  <a:gs pos="100000">
                    <a:srgbClr val="FFFFFF">
                      <a:alpha val="8000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41" name="Text 148">
                <a:extLst>
                  <a:ext uri="{FF2B5EF4-FFF2-40B4-BE49-F238E27FC236}">
                    <a16:creationId xmlns:a16="http://schemas.microsoft.com/office/drawing/2014/main" id="{4C76C70B-D587-417B-B7E4-218F9E8D551C}"/>
                  </a:ext>
                </a:extLst>
              </p:cNvPr>
              <p:cNvSpPr txBox="1"/>
              <p:nvPr/>
            </p:nvSpPr>
            <p:spPr>
              <a:xfrm>
                <a:off x="4111385" y="1254214"/>
                <a:ext cx="2270229" cy="516800"/>
              </a:xfrm>
              <a:prstGeom prst="rect">
                <a:avLst/>
              </a:prstGeom>
              <a:noFill/>
            </p:spPr>
            <p:txBody>
              <a:bodyPr wrap="square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444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</a:rPr>
                  <a:t>250 W</a:t>
                </a:r>
                <a:r>
                  <a:rPr sz="1444" b="1" dirty="0">
                    <a:solidFill>
                      <a:srgbClr val="9E501D"/>
                    </a:solidFill>
                    <a:latin typeface="Times New Roman"/>
                  </a:rPr>
                  <a:t> </a:t>
                </a:r>
                <a:r>
                  <a:rPr sz="1444" b="1" dirty="0">
                    <a:solidFill>
                      <a:srgbClr val="CC6600"/>
                    </a:solidFill>
                    <a:latin typeface="Times New Roman"/>
                  </a:rPr>
                  <a:t>PV Cell </a:t>
                </a:r>
                <a:r>
                  <a:rPr sz="1444" b="1" dirty="0">
                    <a:solidFill>
                      <a:srgbClr val="9E501D"/>
                    </a:solidFill>
                    <a:latin typeface="Times New Roman"/>
                  </a:rPr>
                  <a:t>= </a:t>
                </a:r>
                <a:r>
                  <a:rPr sz="1444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</a:rPr>
                  <a:t>2500 W </a:t>
                </a:r>
                <a:r>
                  <a:rPr sz="1444" b="1" dirty="0">
                    <a:solidFill>
                      <a:srgbClr val="CC6600"/>
                    </a:solidFill>
                    <a:latin typeface="Times New Roman"/>
                  </a:rPr>
                  <a:t>Station</a:t>
                </a: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039F8649-66A2-4114-8F54-E734A9A311A7}"/>
                </a:ext>
              </a:extLst>
            </p:cNvPr>
            <p:cNvGrpSpPr/>
            <p:nvPr/>
          </p:nvGrpSpPr>
          <p:grpSpPr>
            <a:xfrm>
              <a:off x="3670586" y="1322614"/>
              <a:ext cx="319200" cy="380000"/>
              <a:chOff x="3670586" y="1322614"/>
              <a:chExt cx="319200" cy="380000"/>
            </a:xfrm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E459ACCF-904C-4FF7-BF4A-D18B932509B3}"/>
                  </a:ext>
                </a:extLst>
              </p:cNvPr>
              <p:cNvSpPr/>
              <p:nvPr/>
            </p:nvSpPr>
            <p:spPr>
              <a:xfrm>
                <a:off x="3670881" y="1322614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4585C1C4-3440-483F-BF7C-DAF0F51B2580}"/>
                  </a:ext>
                </a:extLst>
              </p:cNvPr>
              <p:cNvSpPr/>
              <p:nvPr/>
            </p:nvSpPr>
            <p:spPr>
              <a:xfrm>
                <a:off x="3803022" y="1322614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65548D78-DF88-4A50-B972-45F21925466D}"/>
                </a:ext>
              </a:extLst>
            </p:cNvPr>
            <p:cNvGrpSpPr/>
            <p:nvPr/>
          </p:nvGrpSpPr>
          <p:grpSpPr>
            <a:xfrm>
              <a:off x="3670586" y="2166214"/>
              <a:ext cx="319200" cy="380000"/>
              <a:chOff x="3670586" y="2166214"/>
              <a:chExt cx="319200" cy="380000"/>
            </a:xfrm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5E2FDE5-CC99-40CB-9650-9A72854C9A60}"/>
                  </a:ext>
                </a:extLst>
              </p:cNvPr>
              <p:cNvSpPr/>
              <p:nvPr/>
            </p:nvSpPr>
            <p:spPr>
              <a:xfrm>
                <a:off x="3670881" y="2166214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71A526DF-1C95-4A8D-9F1E-C5670399BF6D}"/>
                  </a:ext>
                </a:extLst>
              </p:cNvPr>
              <p:cNvSpPr/>
              <p:nvPr/>
            </p:nvSpPr>
            <p:spPr>
              <a:xfrm>
                <a:off x="3803022" y="2166214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</p:grpSp>
        <p:grpSp>
          <p:nvGrpSpPr>
            <p:cNvPr id="99" name="Rectangle">
              <a:extLst>
                <a:ext uri="{FF2B5EF4-FFF2-40B4-BE49-F238E27FC236}">
                  <a16:creationId xmlns:a16="http://schemas.microsoft.com/office/drawing/2014/main" id="{EAFB2594-3FCC-4BF0-9755-B3ECF44D64CE}"/>
                </a:ext>
              </a:extLst>
            </p:cNvPr>
            <p:cNvGrpSpPr/>
            <p:nvPr/>
          </p:nvGrpSpPr>
          <p:grpSpPr>
            <a:xfrm>
              <a:off x="4111385" y="2166214"/>
              <a:ext cx="2270226" cy="516800"/>
              <a:chOff x="4111385" y="2166214"/>
              <a:chExt cx="2270226" cy="516800"/>
            </a:xfrm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DD8722F2-3FEC-450E-A5F4-518AFD347ECF}"/>
                  </a:ext>
                </a:extLst>
              </p:cNvPr>
              <p:cNvSpPr/>
              <p:nvPr/>
            </p:nvSpPr>
            <p:spPr>
              <a:xfrm>
                <a:off x="4111385" y="2166214"/>
                <a:ext cx="2270226" cy="516800"/>
              </a:xfrm>
              <a:custGeom>
                <a:avLst/>
                <a:gdLst/>
                <a:ahLst/>
                <a:cxnLst/>
                <a:rect l="0" t="0" r="0" b="0"/>
                <a:pathLst>
                  <a:path w="2270226" h="516800">
                    <a:moveTo>
                      <a:pt x="82930" y="0"/>
                    </a:moveTo>
                    <a:lnTo>
                      <a:pt x="2187295" y="0"/>
                    </a:lnTo>
                    <a:cubicBezTo>
                      <a:pt x="2233100" y="0"/>
                      <a:pt x="2270226" y="9979"/>
                      <a:pt x="2270226" y="22288"/>
                    </a:cubicBezTo>
                    <a:lnTo>
                      <a:pt x="2270226" y="494512"/>
                    </a:lnTo>
                    <a:cubicBezTo>
                      <a:pt x="2270226" y="506821"/>
                      <a:pt x="2233100" y="516800"/>
                      <a:pt x="2187295" y="516800"/>
                    </a:cubicBezTo>
                    <a:lnTo>
                      <a:pt x="82930" y="516800"/>
                    </a:lnTo>
                    <a:cubicBezTo>
                      <a:pt x="37129" y="516800"/>
                      <a:pt x="0" y="506821"/>
                      <a:pt x="0" y="494512"/>
                    </a:cubicBezTo>
                    <a:lnTo>
                      <a:pt x="0" y="22288"/>
                    </a:lnTo>
                    <a:cubicBezTo>
                      <a:pt x="0" y="9979"/>
                      <a:pt x="37129" y="0"/>
                      <a:pt x="82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00" cap="flat">
                <a:solidFill>
                  <a:srgbClr val="F2A282"/>
                </a:solidFill>
                <a:bevel/>
              </a:ln>
            </p:spPr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C298C1A4-0566-4304-8380-F8E160D9DBFE}"/>
                  </a:ext>
                </a:extLst>
              </p:cNvPr>
              <p:cNvSpPr/>
              <p:nvPr/>
            </p:nvSpPr>
            <p:spPr>
              <a:xfrm>
                <a:off x="4145441" y="2173965"/>
                <a:ext cx="2202123" cy="50129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501296" stroke="0">
                    <a:moveTo>
                      <a:pt x="85520" y="0"/>
                    </a:moveTo>
                    <a:lnTo>
                      <a:pt x="2116600" y="0"/>
                    </a:lnTo>
                    <a:cubicBezTo>
                      <a:pt x="2163834" y="0"/>
                      <a:pt x="2202123" y="10531"/>
                      <a:pt x="2202123" y="23521"/>
                    </a:cubicBezTo>
                    <a:lnTo>
                      <a:pt x="2202123" y="477775"/>
                    </a:lnTo>
                    <a:cubicBezTo>
                      <a:pt x="2202123" y="490765"/>
                      <a:pt x="2163834" y="501296"/>
                      <a:pt x="2116600" y="501296"/>
                    </a:cubicBezTo>
                    <a:lnTo>
                      <a:pt x="85520" y="501296"/>
                    </a:lnTo>
                    <a:cubicBezTo>
                      <a:pt x="38288" y="501296"/>
                      <a:pt x="0" y="490765"/>
                      <a:pt x="0" y="477775"/>
                    </a:cubicBezTo>
                    <a:lnTo>
                      <a:pt x="0" y="23521"/>
                    </a:lnTo>
                    <a:cubicBezTo>
                      <a:pt x="0" y="10531"/>
                      <a:pt x="38288" y="0"/>
                      <a:pt x="8552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49000"/>
                    </a:srgbClr>
                  </a:gs>
                  <a:gs pos="8000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6FBC8988-09C8-4C26-902E-2FF0E4656EDA}"/>
                  </a:ext>
                </a:extLst>
              </p:cNvPr>
              <p:cNvSpPr/>
              <p:nvPr/>
            </p:nvSpPr>
            <p:spPr>
              <a:xfrm>
                <a:off x="4145441" y="2177489"/>
                <a:ext cx="2202123" cy="16537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165376" stroke="0">
                    <a:moveTo>
                      <a:pt x="85529" y="0"/>
                    </a:moveTo>
                    <a:lnTo>
                      <a:pt x="2116927" y="0"/>
                    </a:lnTo>
                    <a:cubicBezTo>
                      <a:pt x="2162481" y="0"/>
                      <a:pt x="2202123" y="11246"/>
                      <a:pt x="2202123" y="24055"/>
                    </a:cubicBezTo>
                    <a:cubicBezTo>
                      <a:pt x="2202123" y="64497"/>
                      <a:pt x="2162481" y="94264"/>
                      <a:pt x="2116235" y="117417"/>
                    </a:cubicBezTo>
                    <a:cubicBezTo>
                      <a:pt x="2076601" y="136766"/>
                      <a:pt x="1981913" y="165376"/>
                      <a:pt x="1915846" y="165376"/>
                    </a:cubicBezTo>
                    <a:lnTo>
                      <a:pt x="286276" y="165376"/>
                    </a:lnTo>
                    <a:cubicBezTo>
                      <a:pt x="220212" y="165376"/>
                      <a:pt x="125521" y="136766"/>
                      <a:pt x="85883" y="117417"/>
                    </a:cubicBezTo>
                    <a:cubicBezTo>
                      <a:pt x="39638" y="97692"/>
                      <a:pt x="0" y="64497"/>
                      <a:pt x="0" y="24055"/>
                    </a:cubicBezTo>
                    <a:cubicBezTo>
                      <a:pt x="0" y="11246"/>
                      <a:pt x="38476" y="0"/>
                      <a:pt x="8552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AF65F435-2149-4D05-8038-DDDA67CFC77C}"/>
                  </a:ext>
                </a:extLst>
              </p:cNvPr>
              <p:cNvSpPr/>
              <p:nvPr/>
            </p:nvSpPr>
            <p:spPr>
              <a:xfrm>
                <a:off x="4145441" y="2609252"/>
                <a:ext cx="2202123" cy="6201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62016" stroke="0">
                    <a:moveTo>
                      <a:pt x="110106" y="0"/>
                    </a:moveTo>
                    <a:cubicBezTo>
                      <a:pt x="110106" y="0"/>
                      <a:pt x="2092014" y="0"/>
                      <a:pt x="2092014" y="0"/>
                    </a:cubicBezTo>
                    <a:cubicBezTo>
                      <a:pt x="2136056" y="0"/>
                      <a:pt x="2202123" y="26047"/>
                      <a:pt x="2202123" y="38326"/>
                    </a:cubicBezTo>
                    <a:cubicBezTo>
                      <a:pt x="2202123" y="53830"/>
                      <a:pt x="2169093" y="62016"/>
                      <a:pt x="2116395" y="62016"/>
                    </a:cubicBezTo>
                    <a:lnTo>
                      <a:pt x="80394" y="62016"/>
                    </a:lnTo>
                    <a:cubicBezTo>
                      <a:pt x="33032" y="62016"/>
                      <a:pt x="0" y="53830"/>
                      <a:pt x="0" y="38326"/>
                    </a:cubicBezTo>
                    <a:cubicBezTo>
                      <a:pt x="0" y="26047"/>
                      <a:pt x="66064" y="0"/>
                      <a:pt x="1101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000"/>
                    </a:srgbClr>
                  </a:gs>
                  <a:gs pos="100000">
                    <a:srgbClr val="FFFFFF">
                      <a:alpha val="8000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32" name="Text 149">
                <a:extLst>
                  <a:ext uri="{FF2B5EF4-FFF2-40B4-BE49-F238E27FC236}">
                    <a16:creationId xmlns:a16="http://schemas.microsoft.com/office/drawing/2014/main" id="{D82C8551-944A-43EC-BEFF-A19B99A7995D}"/>
                  </a:ext>
                </a:extLst>
              </p:cNvPr>
              <p:cNvSpPr txBox="1"/>
              <p:nvPr/>
            </p:nvSpPr>
            <p:spPr>
              <a:xfrm>
                <a:off x="4111385" y="2166214"/>
                <a:ext cx="2270226" cy="516800"/>
              </a:xfrm>
              <a:prstGeom prst="rect">
                <a:avLst/>
              </a:prstGeom>
              <a:noFill/>
            </p:spPr>
            <p:txBody>
              <a:bodyPr wrap="square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444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</a:rPr>
                  <a:t>4 Series </a:t>
                </a:r>
                <a:r>
                  <a:rPr sz="1444" b="1" dirty="0">
                    <a:solidFill>
                      <a:srgbClr val="CC6600"/>
                    </a:solidFill>
                    <a:latin typeface="Times New Roman"/>
                  </a:rPr>
                  <a:t>Batteries = </a:t>
                </a:r>
                <a:r>
                  <a:rPr sz="1444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</a:rPr>
                  <a:t>1 KW</a:t>
                </a: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E04573C1-F664-42CB-8C1A-A98C8701A9BB}"/>
                </a:ext>
              </a:extLst>
            </p:cNvPr>
            <p:cNvGrpSpPr/>
            <p:nvPr/>
          </p:nvGrpSpPr>
          <p:grpSpPr>
            <a:xfrm>
              <a:off x="3670586" y="3127906"/>
              <a:ext cx="319200" cy="380000"/>
              <a:chOff x="3670586" y="3127906"/>
              <a:chExt cx="319200" cy="380000"/>
            </a:xfrm>
          </p:grpSpPr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68DF95FB-04C9-4B45-8F6C-4448E6079111}"/>
                  </a:ext>
                </a:extLst>
              </p:cNvPr>
              <p:cNvSpPr/>
              <p:nvPr/>
            </p:nvSpPr>
            <p:spPr>
              <a:xfrm>
                <a:off x="3670881" y="3127906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051A16CA-6EAA-4170-B619-AA7BA5A1BF86}"/>
                  </a:ext>
                </a:extLst>
              </p:cNvPr>
              <p:cNvSpPr/>
              <p:nvPr/>
            </p:nvSpPr>
            <p:spPr>
              <a:xfrm>
                <a:off x="3803022" y="3127906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</p:grpSp>
        <p:grpSp>
          <p:nvGrpSpPr>
            <p:cNvPr id="101" name="Rectangle">
              <a:extLst>
                <a:ext uri="{FF2B5EF4-FFF2-40B4-BE49-F238E27FC236}">
                  <a16:creationId xmlns:a16="http://schemas.microsoft.com/office/drawing/2014/main" id="{5A86492E-93B7-4BB0-B291-C7326EE66C5C}"/>
                </a:ext>
              </a:extLst>
            </p:cNvPr>
            <p:cNvGrpSpPr/>
            <p:nvPr/>
          </p:nvGrpSpPr>
          <p:grpSpPr>
            <a:xfrm>
              <a:off x="4111385" y="3059506"/>
              <a:ext cx="2270226" cy="516800"/>
              <a:chOff x="4111385" y="3059506"/>
              <a:chExt cx="2270226" cy="516800"/>
            </a:xfrm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9F7093A4-2576-485D-8E75-95C1864105C4}"/>
                  </a:ext>
                </a:extLst>
              </p:cNvPr>
              <p:cNvSpPr/>
              <p:nvPr/>
            </p:nvSpPr>
            <p:spPr>
              <a:xfrm>
                <a:off x="4111385" y="3059506"/>
                <a:ext cx="2270226" cy="516800"/>
              </a:xfrm>
              <a:custGeom>
                <a:avLst/>
                <a:gdLst/>
                <a:ahLst/>
                <a:cxnLst/>
                <a:rect l="0" t="0" r="0" b="0"/>
                <a:pathLst>
                  <a:path w="2270226" h="516800">
                    <a:moveTo>
                      <a:pt x="82930" y="0"/>
                    </a:moveTo>
                    <a:lnTo>
                      <a:pt x="2187295" y="0"/>
                    </a:lnTo>
                    <a:cubicBezTo>
                      <a:pt x="2233100" y="0"/>
                      <a:pt x="2270226" y="9979"/>
                      <a:pt x="2270226" y="22288"/>
                    </a:cubicBezTo>
                    <a:lnTo>
                      <a:pt x="2270226" y="494512"/>
                    </a:lnTo>
                    <a:cubicBezTo>
                      <a:pt x="2270226" y="506821"/>
                      <a:pt x="2233100" y="516800"/>
                      <a:pt x="2187295" y="516800"/>
                    </a:cubicBezTo>
                    <a:lnTo>
                      <a:pt x="82930" y="516800"/>
                    </a:lnTo>
                    <a:cubicBezTo>
                      <a:pt x="37129" y="516800"/>
                      <a:pt x="0" y="506821"/>
                      <a:pt x="0" y="494512"/>
                    </a:cubicBezTo>
                    <a:lnTo>
                      <a:pt x="0" y="22288"/>
                    </a:lnTo>
                    <a:cubicBezTo>
                      <a:pt x="0" y="9979"/>
                      <a:pt x="37129" y="0"/>
                      <a:pt x="82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00" cap="flat">
                <a:solidFill>
                  <a:srgbClr val="F2A282"/>
                </a:solidFill>
                <a:bevel/>
              </a:ln>
            </p:spPr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DA8379E4-8D41-418E-BDE0-D53DBE227F11}"/>
                  </a:ext>
                </a:extLst>
              </p:cNvPr>
              <p:cNvSpPr/>
              <p:nvPr/>
            </p:nvSpPr>
            <p:spPr>
              <a:xfrm>
                <a:off x="4145441" y="3067258"/>
                <a:ext cx="2202123" cy="50129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501296" stroke="0">
                    <a:moveTo>
                      <a:pt x="85520" y="0"/>
                    </a:moveTo>
                    <a:lnTo>
                      <a:pt x="2116600" y="0"/>
                    </a:lnTo>
                    <a:cubicBezTo>
                      <a:pt x="2163834" y="0"/>
                      <a:pt x="2202123" y="10531"/>
                      <a:pt x="2202123" y="23521"/>
                    </a:cubicBezTo>
                    <a:lnTo>
                      <a:pt x="2202123" y="477775"/>
                    </a:lnTo>
                    <a:cubicBezTo>
                      <a:pt x="2202123" y="490765"/>
                      <a:pt x="2163834" y="501296"/>
                      <a:pt x="2116600" y="501296"/>
                    </a:cubicBezTo>
                    <a:lnTo>
                      <a:pt x="85520" y="501296"/>
                    </a:lnTo>
                    <a:cubicBezTo>
                      <a:pt x="38288" y="501296"/>
                      <a:pt x="0" y="490765"/>
                      <a:pt x="0" y="477775"/>
                    </a:cubicBezTo>
                    <a:lnTo>
                      <a:pt x="0" y="23521"/>
                    </a:lnTo>
                    <a:cubicBezTo>
                      <a:pt x="0" y="10531"/>
                      <a:pt x="38288" y="0"/>
                      <a:pt x="8552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49000"/>
                    </a:srgbClr>
                  </a:gs>
                  <a:gs pos="8000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16AC3B1-8332-4CF5-B882-089DDF7FBC84}"/>
                  </a:ext>
                </a:extLst>
              </p:cNvPr>
              <p:cNvSpPr/>
              <p:nvPr/>
            </p:nvSpPr>
            <p:spPr>
              <a:xfrm>
                <a:off x="4145441" y="3070781"/>
                <a:ext cx="2202123" cy="16537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165376" stroke="0">
                    <a:moveTo>
                      <a:pt x="85529" y="0"/>
                    </a:moveTo>
                    <a:lnTo>
                      <a:pt x="2116927" y="0"/>
                    </a:lnTo>
                    <a:cubicBezTo>
                      <a:pt x="2162481" y="0"/>
                      <a:pt x="2202123" y="11246"/>
                      <a:pt x="2202123" y="24055"/>
                    </a:cubicBezTo>
                    <a:cubicBezTo>
                      <a:pt x="2202123" y="64497"/>
                      <a:pt x="2162481" y="94264"/>
                      <a:pt x="2116235" y="117417"/>
                    </a:cubicBezTo>
                    <a:cubicBezTo>
                      <a:pt x="2076601" y="136766"/>
                      <a:pt x="1981913" y="165376"/>
                      <a:pt x="1915846" y="165376"/>
                    </a:cubicBezTo>
                    <a:lnTo>
                      <a:pt x="286276" y="165376"/>
                    </a:lnTo>
                    <a:cubicBezTo>
                      <a:pt x="220212" y="165376"/>
                      <a:pt x="125521" y="136766"/>
                      <a:pt x="85883" y="117417"/>
                    </a:cubicBezTo>
                    <a:cubicBezTo>
                      <a:pt x="39638" y="97692"/>
                      <a:pt x="0" y="64497"/>
                      <a:pt x="0" y="24055"/>
                    </a:cubicBezTo>
                    <a:cubicBezTo>
                      <a:pt x="0" y="11246"/>
                      <a:pt x="38476" y="0"/>
                      <a:pt x="8552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9E9A60E-4C63-4F35-856B-FC512AB3DF14}"/>
                  </a:ext>
                </a:extLst>
              </p:cNvPr>
              <p:cNvSpPr/>
              <p:nvPr/>
            </p:nvSpPr>
            <p:spPr>
              <a:xfrm>
                <a:off x="4145441" y="3502544"/>
                <a:ext cx="2202123" cy="6201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62016" stroke="0">
                    <a:moveTo>
                      <a:pt x="110106" y="0"/>
                    </a:moveTo>
                    <a:cubicBezTo>
                      <a:pt x="110106" y="0"/>
                      <a:pt x="2092014" y="0"/>
                      <a:pt x="2092014" y="0"/>
                    </a:cubicBezTo>
                    <a:cubicBezTo>
                      <a:pt x="2136056" y="0"/>
                      <a:pt x="2202123" y="26047"/>
                      <a:pt x="2202123" y="38326"/>
                    </a:cubicBezTo>
                    <a:cubicBezTo>
                      <a:pt x="2202123" y="53830"/>
                      <a:pt x="2169093" y="62016"/>
                      <a:pt x="2116395" y="62016"/>
                    </a:cubicBezTo>
                    <a:lnTo>
                      <a:pt x="80394" y="62016"/>
                    </a:lnTo>
                    <a:cubicBezTo>
                      <a:pt x="33032" y="62016"/>
                      <a:pt x="0" y="53830"/>
                      <a:pt x="0" y="38326"/>
                    </a:cubicBezTo>
                    <a:cubicBezTo>
                      <a:pt x="0" y="26047"/>
                      <a:pt x="66064" y="0"/>
                      <a:pt x="1101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000"/>
                    </a:srgbClr>
                  </a:gs>
                  <a:gs pos="100000">
                    <a:srgbClr val="FFFFFF">
                      <a:alpha val="8000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25" name="Text 150">
                <a:extLst>
                  <a:ext uri="{FF2B5EF4-FFF2-40B4-BE49-F238E27FC236}">
                    <a16:creationId xmlns:a16="http://schemas.microsoft.com/office/drawing/2014/main" id="{3FEA3511-2269-4A3B-8740-F4C878DC8BD3}"/>
                  </a:ext>
                </a:extLst>
              </p:cNvPr>
              <p:cNvSpPr txBox="1"/>
              <p:nvPr/>
            </p:nvSpPr>
            <p:spPr>
              <a:xfrm>
                <a:off x="4111385" y="3059506"/>
                <a:ext cx="2270226" cy="516800"/>
              </a:xfrm>
              <a:prstGeom prst="rect">
                <a:avLst/>
              </a:prstGeom>
              <a:noFill/>
            </p:spPr>
            <p:txBody>
              <a:bodyPr wrap="square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444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</a:rPr>
                  <a:t>3000 VA </a:t>
                </a:r>
                <a:r>
                  <a:rPr sz="1444" b="1" dirty="0">
                    <a:solidFill>
                      <a:srgbClr val="CC6600"/>
                    </a:solidFill>
                    <a:latin typeface="Times New Roman"/>
                  </a:rPr>
                  <a:t>Hybrid </a:t>
                </a:r>
                <a:r>
                  <a:rPr lang="en-US" sz="1444" b="1" dirty="0">
                    <a:solidFill>
                      <a:srgbClr val="CC6600"/>
                    </a:solidFill>
                    <a:latin typeface="Times New Roman"/>
                  </a:rPr>
                  <a:t>Inverter</a:t>
                </a:r>
                <a:endParaRPr sz="1444" b="1" dirty="0">
                  <a:solidFill>
                    <a:srgbClr val="CC6600"/>
                  </a:solidFill>
                  <a:latin typeface="Times New Roman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C1A37D1A-DB1E-410E-8439-3ED034B2A970}"/>
                </a:ext>
              </a:extLst>
            </p:cNvPr>
            <p:cNvGrpSpPr/>
            <p:nvPr/>
          </p:nvGrpSpPr>
          <p:grpSpPr>
            <a:xfrm>
              <a:off x="3670586" y="4158378"/>
              <a:ext cx="319200" cy="380000"/>
              <a:chOff x="3670586" y="4158378"/>
              <a:chExt cx="319200" cy="380000"/>
            </a:xfrm>
          </p:grpSpPr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461B58C6-5DED-4D12-AB0B-A7989EDCBE20}"/>
                  </a:ext>
                </a:extLst>
              </p:cNvPr>
              <p:cNvSpPr/>
              <p:nvPr/>
            </p:nvSpPr>
            <p:spPr>
              <a:xfrm>
                <a:off x="3670881" y="4158378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36C52D67-E2C5-44A7-8A80-840CA518C332}"/>
                  </a:ext>
                </a:extLst>
              </p:cNvPr>
              <p:cNvSpPr/>
              <p:nvPr/>
            </p:nvSpPr>
            <p:spPr>
              <a:xfrm>
                <a:off x="3803022" y="4158378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</p:grpSp>
        <p:grpSp>
          <p:nvGrpSpPr>
            <p:cNvPr id="103" name="Rectangle">
              <a:extLst>
                <a:ext uri="{FF2B5EF4-FFF2-40B4-BE49-F238E27FC236}">
                  <a16:creationId xmlns:a16="http://schemas.microsoft.com/office/drawing/2014/main" id="{A1EC3F70-FD57-4D5A-87DA-280FED3FABC6}"/>
                </a:ext>
              </a:extLst>
            </p:cNvPr>
            <p:cNvGrpSpPr/>
            <p:nvPr/>
          </p:nvGrpSpPr>
          <p:grpSpPr>
            <a:xfrm>
              <a:off x="4111385" y="4089978"/>
              <a:ext cx="2270226" cy="516800"/>
              <a:chOff x="4111385" y="4089978"/>
              <a:chExt cx="2270226" cy="516800"/>
            </a:xfrm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BA77497D-C027-4C32-8B08-B4539B9B880F}"/>
                  </a:ext>
                </a:extLst>
              </p:cNvPr>
              <p:cNvSpPr/>
              <p:nvPr/>
            </p:nvSpPr>
            <p:spPr>
              <a:xfrm>
                <a:off x="4111385" y="4089978"/>
                <a:ext cx="2270226" cy="516800"/>
              </a:xfrm>
              <a:custGeom>
                <a:avLst/>
                <a:gdLst/>
                <a:ahLst/>
                <a:cxnLst/>
                <a:rect l="0" t="0" r="0" b="0"/>
                <a:pathLst>
                  <a:path w="2270226" h="516800">
                    <a:moveTo>
                      <a:pt x="82930" y="0"/>
                    </a:moveTo>
                    <a:lnTo>
                      <a:pt x="2187295" y="0"/>
                    </a:lnTo>
                    <a:cubicBezTo>
                      <a:pt x="2233100" y="0"/>
                      <a:pt x="2270226" y="9979"/>
                      <a:pt x="2270226" y="22288"/>
                    </a:cubicBezTo>
                    <a:lnTo>
                      <a:pt x="2270226" y="494512"/>
                    </a:lnTo>
                    <a:cubicBezTo>
                      <a:pt x="2270226" y="506821"/>
                      <a:pt x="2233100" y="516800"/>
                      <a:pt x="2187295" y="516800"/>
                    </a:cubicBezTo>
                    <a:lnTo>
                      <a:pt x="82930" y="516800"/>
                    </a:lnTo>
                    <a:cubicBezTo>
                      <a:pt x="37129" y="516800"/>
                      <a:pt x="0" y="506821"/>
                      <a:pt x="0" y="494512"/>
                    </a:cubicBezTo>
                    <a:lnTo>
                      <a:pt x="0" y="22288"/>
                    </a:lnTo>
                    <a:cubicBezTo>
                      <a:pt x="0" y="9979"/>
                      <a:pt x="37129" y="0"/>
                      <a:pt x="82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00" cap="flat">
                <a:solidFill>
                  <a:srgbClr val="F2A282"/>
                </a:solidFill>
                <a:bevel/>
              </a:ln>
            </p:spPr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BFEAC2B-675F-440A-8087-A3C57F80DACA}"/>
                  </a:ext>
                </a:extLst>
              </p:cNvPr>
              <p:cNvSpPr/>
              <p:nvPr/>
            </p:nvSpPr>
            <p:spPr>
              <a:xfrm>
                <a:off x="4145441" y="4097730"/>
                <a:ext cx="2202123" cy="50129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501296" stroke="0">
                    <a:moveTo>
                      <a:pt x="85520" y="0"/>
                    </a:moveTo>
                    <a:lnTo>
                      <a:pt x="2116600" y="0"/>
                    </a:lnTo>
                    <a:cubicBezTo>
                      <a:pt x="2163834" y="0"/>
                      <a:pt x="2202123" y="10531"/>
                      <a:pt x="2202123" y="23521"/>
                    </a:cubicBezTo>
                    <a:lnTo>
                      <a:pt x="2202123" y="477775"/>
                    </a:lnTo>
                    <a:cubicBezTo>
                      <a:pt x="2202123" y="490765"/>
                      <a:pt x="2163834" y="501296"/>
                      <a:pt x="2116600" y="501296"/>
                    </a:cubicBezTo>
                    <a:lnTo>
                      <a:pt x="85520" y="501296"/>
                    </a:lnTo>
                    <a:cubicBezTo>
                      <a:pt x="38288" y="501296"/>
                      <a:pt x="0" y="490765"/>
                      <a:pt x="0" y="477775"/>
                    </a:cubicBezTo>
                    <a:lnTo>
                      <a:pt x="0" y="23521"/>
                    </a:lnTo>
                    <a:cubicBezTo>
                      <a:pt x="0" y="10531"/>
                      <a:pt x="38288" y="0"/>
                      <a:pt x="8552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49000"/>
                    </a:srgbClr>
                  </a:gs>
                  <a:gs pos="8000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27FA618B-C277-42D4-89AB-E84C4DD1D4AE}"/>
                  </a:ext>
                </a:extLst>
              </p:cNvPr>
              <p:cNvSpPr/>
              <p:nvPr/>
            </p:nvSpPr>
            <p:spPr>
              <a:xfrm>
                <a:off x="4145441" y="4101253"/>
                <a:ext cx="2202123" cy="16537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165376" stroke="0">
                    <a:moveTo>
                      <a:pt x="85529" y="0"/>
                    </a:moveTo>
                    <a:lnTo>
                      <a:pt x="2116927" y="0"/>
                    </a:lnTo>
                    <a:cubicBezTo>
                      <a:pt x="2162481" y="0"/>
                      <a:pt x="2202123" y="11246"/>
                      <a:pt x="2202123" y="24055"/>
                    </a:cubicBezTo>
                    <a:cubicBezTo>
                      <a:pt x="2202123" y="64497"/>
                      <a:pt x="2162481" y="94264"/>
                      <a:pt x="2116235" y="117417"/>
                    </a:cubicBezTo>
                    <a:cubicBezTo>
                      <a:pt x="2076601" y="136766"/>
                      <a:pt x="1981913" y="165376"/>
                      <a:pt x="1915846" y="165376"/>
                    </a:cubicBezTo>
                    <a:lnTo>
                      <a:pt x="286276" y="165376"/>
                    </a:lnTo>
                    <a:cubicBezTo>
                      <a:pt x="220212" y="165376"/>
                      <a:pt x="125521" y="136766"/>
                      <a:pt x="85883" y="117417"/>
                    </a:cubicBezTo>
                    <a:cubicBezTo>
                      <a:pt x="39638" y="97692"/>
                      <a:pt x="0" y="64497"/>
                      <a:pt x="0" y="24055"/>
                    </a:cubicBezTo>
                    <a:cubicBezTo>
                      <a:pt x="0" y="11246"/>
                      <a:pt x="38476" y="0"/>
                      <a:pt x="8552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39D87BE4-C2EE-44C3-A504-136443528280}"/>
                  </a:ext>
                </a:extLst>
              </p:cNvPr>
              <p:cNvSpPr/>
              <p:nvPr/>
            </p:nvSpPr>
            <p:spPr>
              <a:xfrm>
                <a:off x="4145441" y="4533016"/>
                <a:ext cx="2202123" cy="6201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62016" stroke="0">
                    <a:moveTo>
                      <a:pt x="110106" y="0"/>
                    </a:moveTo>
                    <a:cubicBezTo>
                      <a:pt x="110106" y="0"/>
                      <a:pt x="2092014" y="0"/>
                      <a:pt x="2092014" y="0"/>
                    </a:cubicBezTo>
                    <a:cubicBezTo>
                      <a:pt x="2136056" y="0"/>
                      <a:pt x="2202123" y="26047"/>
                      <a:pt x="2202123" y="38326"/>
                    </a:cubicBezTo>
                    <a:cubicBezTo>
                      <a:pt x="2202123" y="53830"/>
                      <a:pt x="2169093" y="62016"/>
                      <a:pt x="2116395" y="62016"/>
                    </a:cubicBezTo>
                    <a:lnTo>
                      <a:pt x="80394" y="62016"/>
                    </a:lnTo>
                    <a:cubicBezTo>
                      <a:pt x="33032" y="62016"/>
                      <a:pt x="0" y="53830"/>
                      <a:pt x="0" y="38326"/>
                    </a:cubicBezTo>
                    <a:cubicBezTo>
                      <a:pt x="0" y="26047"/>
                      <a:pt x="66064" y="0"/>
                      <a:pt x="1101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000"/>
                    </a:srgbClr>
                  </a:gs>
                  <a:gs pos="100000">
                    <a:srgbClr val="FFFFFF">
                      <a:alpha val="8000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18" name="Text 151">
                <a:extLst>
                  <a:ext uri="{FF2B5EF4-FFF2-40B4-BE49-F238E27FC236}">
                    <a16:creationId xmlns:a16="http://schemas.microsoft.com/office/drawing/2014/main" id="{26D6E0BD-8E85-4D77-8947-B701C468D58B}"/>
                  </a:ext>
                </a:extLst>
              </p:cNvPr>
              <p:cNvSpPr txBox="1"/>
              <p:nvPr/>
            </p:nvSpPr>
            <p:spPr>
              <a:xfrm>
                <a:off x="4111385" y="4089978"/>
                <a:ext cx="2270226" cy="516800"/>
              </a:xfrm>
              <a:prstGeom prst="rect">
                <a:avLst/>
              </a:prstGeom>
              <a:noFill/>
            </p:spPr>
            <p:txBody>
              <a:bodyPr wrap="square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444" b="1" dirty="0">
                    <a:solidFill>
                      <a:srgbClr val="CC6600"/>
                    </a:solidFill>
                    <a:latin typeface="Times New Roman"/>
                  </a:rPr>
                  <a:t>Grid Lines</a:t>
                </a:r>
              </a:p>
            </p:txBody>
          </p:sp>
        </p:grp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1D898706-83DA-4923-8449-7531C2134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6985" y="4871813"/>
              <a:ext cx="562400" cy="990373"/>
            </a:xfrm>
            <a:prstGeom prst="rect">
              <a:avLst/>
            </a:prstGeom>
          </p:spPr>
        </p:pic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4F79C8BE-61D6-4D0D-B34B-3FAD98708BB6}"/>
                </a:ext>
              </a:extLst>
            </p:cNvPr>
            <p:cNvGrpSpPr/>
            <p:nvPr/>
          </p:nvGrpSpPr>
          <p:grpSpPr>
            <a:xfrm>
              <a:off x="3670586" y="5177000"/>
              <a:ext cx="319200" cy="380000"/>
              <a:chOff x="3670586" y="5177000"/>
              <a:chExt cx="319200" cy="380000"/>
            </a:xfrm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E1975C16-8067-483F-9D92-9214D825C946}"/>
                  </a:ext>
                </a:extLst>
              </p:cNvPr>
              <p:cNvSpPr/>
              <p:nvPr/>
            </p:nvSpPr>
            <p:spPr>
              <a:xfrm>
                <a:off x="3670881" y="5177000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D5B9B12C-6965-40E1-A5C5-51658732990B}"/>
                  </a:ext>
                </a:extLst>
              </p:cNvPr>
              <p:cNvSpPr/>
              <p:nvPr/>
            </p:nvSpPr>
            <p:spPr>
              <a:xfrm>
                <a:off x="3803022" y="5177000"/>
                <a:ext cx="186473" cy="380000"/>
              </a:xfrm>
              <a:custGeom>
                <a:avLst/>
                <a:gdLst/>
                <a:ahLst/>
                <a:cxnLst/>
                <a:rect l="0" t="0" r="0" b="0"/>
                <a:pathLst>
                  <a:path w="186473" h="380000">
                    <a:moveTo>
                      <a:pt x="1730" y="25490"/>
                    </a:moveTo>
                    <a:lnTo>
                      <a:pt x="79052" y="191517"/>
                    </a:lnTo>
                    <a:lnTo>
                      <a:pt x="1730" y="361995"/>
                    </a:lnTo>
                    <a:cubicBezTo>
                      <a:pt x="1730" y="361995"/>
                      <a:pt x="989" y="391533"/>
                      <a:pt x="29605" y="374943"/>
                    </a:cubicBezTo>
                    <a:lnTo>
                      <a:pt x="179921" y="210938"/>
                    </a:lnTo>
                    <a:cubicBezTo>
                      <a:pt x="179921" y="210938"/>
                      <a:pt x="195317" y="198371"/>
                      <a:pt x="179921" y="180727"/>
                    </a:cubicBezTo>
                    <a:cubicBezTo>
                      <a:pt x="179921" y="180727"/>
                      <a:pt x="22745" y="3102"/>
                      <a:pt x="22745" y="3102"/>
                    </a:cubicBezTo>
                    <a:cubicBezTo>
                      <a:pt x="22745" y="3102"/>
                      <a:pt x="-8400" y="-13106"/>
                      <a:pt x="1730" y="25490"/>
                    </a:cubicBezTo>
                    <a:close/>
                  </a:path>
                </a:pathLst>
              </a:custGeom>
              <a:solidFill>
                <a:srgbClr val="EC6901"/>
              </a:solidFill>
              <a:ln w="7600" cap="flat">
                <a:solidFill>
                  <a:srgbClr val="EC6901"/>
                </a:solidFill>
                <a:bevel/>
              </a:ln>
            </p:spPr>
          </p:sp>
        </p:grpSp>
        <p:grpSp>
          <p:nvGrpSpPr>
            <p:cNvPr id="106" name="Rectangle">
              <a:extLst>
                <a:ext uri="{FF2B5EF4-FFF2-40B4-BE49-F238E27FC236}">
                  <a16:creationId xmlns:a16="http://schemas.microsoft.com/office/drawing/2014/main" id="{49A74C00-3193-4292-B26A-AA94331C59E4}"/>
                </a:ext>
              </a:extLst>
            </p:cNvPr>
            <p:cNvGrpSpPr/>
            <p:nvPr/>
          </p:nvGrpSpPr>
          <p:grpSpPr>
            <a:xfrm>
              <a:off x="4111385" y="5177000"/>
              <a:ext cx="2270226" cy="516800"/>
              <a:chOff x="4111385" y="5177000"/>
              <a:chExt cx="2270226" cy="516800"/>
            </a:xfrm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9FECC72-A9B4-4CA1-8C65-8C1F7CA74D76}"/>
                  </a:ext>
                </a:extLst>
              </p:cNvPr>
              <p:cNvSpPr/>
              <p:nvPr/>
            </p:nvSpPr>
            <p:spPr>
              <a:xfrm>
                <a:off x="4111385" y="5177000"/>
                <a:ext cx="2270226" cy="516800"/>
              </a:xfrm>
              <a:custGeom>
                <a:avLst/>
                <a:gdLst/>
                <a:ahLst/>
                <a:cxnLst/>
                <a:rect l="0" t="0" r="0" b="0"/>
                <a:pathLst>
                  <a:path w="2270226" h="516800">
                    <a:moveTo>
                      <a:pt x="82930" y="0"/>
                    </a:moveTo>
                    <a:lnTo>
                      <a:pt x="2187295" y="0"/>
                    </a:lnTo>
                    <a:cubicBezTo>
                      <a:pt x="2233100" y="0"/>
                      <a:pt x="2270226" y="9979"/>
                      <a:pt x="2270226" y="22288"/>
                    </a:cubicBezTo>
                    <a:lnTo>
                      <a:pt x="2270226" y="494512"/>
                    </a:lnTo>
                    <a:cubicBezTo>
                      <a:pt x="2270226" y="506821"/>
                      <a:pt x="2233100" y="516800"/>
                      <a:pt x="2187295" y="516800"/>
                    </a:cubicBezTo>
                    <a:lnTo>
                      <a:pt x="82930" y="516800"/>
                    </a:lnTo>
                    <a:cubicBezTo>
                      <a:pt x="37129" y="516800"/>
                      <a:pt x="0" y="506821"/>
                      <a:pt x="0" y="494512"/>
                    </a:cubicBezTo>
                    <a:lnTo>
                      <a:pt x="0" y="22288"/>
                    </a:lnTo>
                    <a:cubicBezTo>
                      <a:pt x="0" y="9979"/>
                      <a:pt x="37129" y="0"/>
                      <a:pt x="82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00" cap="flat">
                <a:solidFill>
                  <a:srgbClr val="F2A282"/>
                </a:solidFill>
                <a:bevel/>
              </a:ln>
            </p:spPr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327EA4C-775F-4CA1-8763-EF270D5BE580}"/>
                  </a:ext>
                </a:extLst>
              </p:cNvPr>
              <p:cNvSpPr/>
              <p:nvPr/>
            </p:nvSpPr>
            <p:spPr>
              <a:xfrm>
                <a:off x="4145441" y="5184752"/>
                <a:ext cx="2202123" cy="50129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501296" stroke="0">
                    <a:moveTo>
                      <a:pt x="85520" y="0"/>
                    </a:moveTo>
                    <a:lnTo>
                      <a:pt x="2116600" y="0"/>
                    </a:lnTo>
                    <a:cubicBezTo>
                      <a:pt x="2163834" y="0"/>
                      <a:pt x="2202123" y="10531"/>
                      <a:pt x="2202123" y="23521"/>
                    </a:cubicBezTo>
                    <a:lnTo>
                      <a:pt x="2202123" y="477775"/>
                    </a:lnTo>
                    <a:cubicBezTo>
                      <a:pt x="2202123" y="490765"/>
                      <a:pt x="2163834" y="501296"/>
                      <a:pt x="2116600" y="501296"/>
                    </a:cubicBezTo>
                    <a:lnTo>
                      <a:pt x="85520" y="501296"/>
                    </a:lnTo>
                    <a:cubicBezTo>
                      <a:pt x="38288" y="501296"/>
                      <a:pt x="0" y="490765"/>
                      <a:pt x="0" y="477775"/>
                    </a:cubicBezTo>
                    <a:lnTo>
                      <a:pt x="0" y="23521"/>
                    </a:lnTo>
                    <a:cubicBezTo>
                      <a:pt x="0" y="10531"/>
                      <a:pt x="38288" y="0"/>
                      <a:pt x="8552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49000"/>
                    </a:srgbClr>
                  </a:gs>
                  <a:gs pos="80000">
                    <a:srgbClr val="FFFFFF">
                      <a:alpha val="15000"/>
                    </a:srgbClr>
                  </a:gs>
                  <a:gs pos="100000">
                    <a:srgbClr val="FFFFFF">
                      <a:alpha val="15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B763A73-E183-41BD-B2FC-8787B7E14364}"/>
                  </a:ext>
                </a:extLst>
              </p:cNvPr>
              <p:cNvSpPr/>
              <p:nvPr/>
            </p:nvSpPr>
            <p:spPr>
              <a:xfrm>
                <a:off x="4145441" y="5188275"/>
                <a:ext cx="2202123" cy="16537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165376" stroke="0">
                    <a:moveTo>
                      <a:pt x="85529" y="0"/>
                    </a:moveTo>
                    <a:lnTo>
                      <a:pt x="2116927" y="0"/>
                    </a:lnTo>
                    <a:cubicBezTo>
                      <a:pt x="2162481" y="0"/>
                      <a:pt x="2202123" y="11246"/>
                      <a:pt x="2202123" y="24055"/>
                    </a:cubicBezTo>
                    <a:cubicBezTo>
                      <a:pt x="2202123" y="64497"/>
                      <a:pt x="2162481" y="94264"/>
                      <a:pt x="2116235" y="117417"/>
                    </a:cubicBezTo>
                    <a:cubicBezTo>
                      <a:pt x="2076601" y="136766"/>
                      <a:pt x="1981913" y="165376"/>
                      <a:pt x="1915846" y="165376"/>
                    </a:cubicBezTo>
                    <a:lnTo>
                      <a:pt x="286276" y="165376"/>
                    </a:lnTo>
                    <a:cubicBezTo>
                      <a:pt x="220212" y="165376"/>
                      <a:pt x="125521" y="136766"/>
                      <a:pt x="85883" y="117417"/>
                    </a:cubicBezTo>
                    <a:cubicBezTo>
                      <a:pt x="39638" y="97692"/>
                      <a:pt x="0" y="64497"/>
                      <a:pt x="0" y="24055"/>
                    </a:cubicBezTo>
                    <a:cubicBezTo>
                      <a:pt x="0" y="11246"/>
                      <a:pt x="38476" y="0"/>
                      <a:pt x="8552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07D5968A-4F70-45F8-921E-D2B0C1A121CE}"/>
                  </a:ext>
                </a:extLst>
              </p:cNvPr>
              <p:cNvSpPr/>
              <p:nvPr/>
            </p:nvSpPr>
            <p:spPr>
              <a:xfrm>
                <a:off x="4145441" y="5620038"/>
                <a:ext cx="2202123" cy="62016"/>
              </a:xfrm>
              <a:custGeom>
                <a:avLst/>
                <a:gdLst/>
                <a:ahLst/>
                <a:cxnLst/>
                <a:rect l="0" t="0" r="0" b="0"/>
                <a:pathLst>
                  <a:path w="2202123" h="62016" stroke="0">
                    <a:moveTo>
                      <a:pt x="110106" y="0"/>
                    </a:moveTo>
                    <a:cubicBezTo>
                      <a:pt x="110106" y="0"/>
                      <a:pt x="2092014" y="0"/>
                      <a:pt x="2092014" y="0"/>
                    </a:cubicBezTo>
                    <a:cubicBezTo>
                      <a:pt x="2136056" y="0"/>
                      <a:pt x="2202123" y="26047"/>
                      <a:pt x="2202123" y="38326"/>
                    </a:cubicBezTo>
                    <a:cubicBezTo>
                      <a:pt x="2202123" y="53830"/>
                      <a:pt x="2169093" y="62016"/>
                      <a:pt x="2116395" y="62016"/>
                    </a:cubicBezTo>
                    <a:lnTo>
                      <a:pt x="80394" y="62016"/>
                    </a:lnTo>
                    <a:cubicBezTo>
                      <a:pt x="33032" y="62016"/>
                      <a:pt x="0" y="53830"/>
                      <a:pt x="0" y="38326"/>
                    </a:cubicBezTo>
                    <a:cubicBezTo>
                      <a:pt x="0" y="26047"/>
                      <a:pt x="66064" y="0"/>
                      <a:pt x="1101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000"/>
                    </a:srgbClr>
                  </a:gs>
                  <a:gs pos="100000">
                    <a:srgbClr val="FFFFFF">
                      <a:alpha val="80000"/>
                    </a:srgbClr>
                  </a:gs>
                </a:gsLst>
                <a:lin ang="5400000" scaled="0"/>
              </a:gradFill>
              <a:ln w="7600" cap="flat">
                <a:solidFill>
                  <a:srgbClr val="366092"/>
                </a:solidFill>
                <a:bevel/>
              </a:ln>
            </p:spPr>
          </p:sp>
          <p:sp>
            <p:nvSpPr>
              <p:cNvPr id="111" name="Text 152">
                <a:extLst>
                  <a:ext uri="{FF2B5EF4-FFF2-40B4-BE49-F238E27FC236}">
                    <a16:creationId xmlns:a16="http://schemas.microsoft.com/office/drawing/2014/main" id="{EFF19891-23CC-40CC-999E-FC128C70EA9C}"/>
                  </a:ext>
                </a:extLst>
              </p:cNvPr>
              <p:cNvSpPr txBox="1"/>
              <p:nvPr/>
            </p:nvSpPr>
            <p:spPr>
              <a:xfrm>
                <a:off x="4111385" y="5177000"/>
                <a:ext cx="2270226" cy="516800"/>
              </a:xfrm>
              <a:prstGeom prst="rect">
                <a:avLst/>
              </a:prstGeom>
              <a:noFill/>
            </p:spPr>
            <p:txBody>
              <a:bodyPr wrap="square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444" b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</a:rPr>
                  <a:t>750 W </a:t>
                </a:r>
                <a:r>
                  <a:rPr sz="1444" b="1" dirty="0">
                    <a:solidFill>
                      <a:srgbClr val="CC6600"/>
                    </a:solidFill>
                    <a:latin typeface="Times New Roman"/>
                  </a:rPr>
                  <a:t>Pure R Load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1294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D97914B-10D5-4E7A-841C-2309506B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8156" y="0"/>
            <a:ext cx="8596668" cy="1320800"/>
          </a:xfrm>
        </p:spPr>
        <p:txBody>
          <a:bodyPr/>
          <a:lstStyle/>
          <a:p>
            <a:pPr marL="571500" indent="-571500" algn="l">
              <a:buSzPct val="150000"/>
              <a:buBlip>
                <a:blip r:embed="rId2"/>
              </a:buBlip>
            </a:pPr>
            <a:r>
              <a:rPr lang="en-US" b="1" dirty="0">
                <a:solidFill>
                  <a:srgbClr val="7030A0"/>
                </a:solidFill>
              </a:rPr>
              <a:t> </a:t>
            </a:r>
            <a:r>
              <a:rPr lang="en-US" b="1" dirty="0">
                <a:solidFill>
                  <a:srgbClr val="002060"/>
                </a:solidFill>
              </a:rPr>
              <a:t>Diagram</a:t>
            </a:r>
            <a:r>
              <a:rPr lang="en-US" b="1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F17610C-B843-4F12-961D-AF5BA7179627}"/>
              </a:ext>
            </a:extLst>
          </p:cNvPr>
          <p:cNvSpPr txBox="1">
            <a:spLocks/>
          </p:cNvSpPr>
          <p:nvPr/>
        </p:nvSpPr>
        <p:spPr>
          <a:xfrm>
            <a:off x="4189412" y="660400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endParaRPr lang="en-US" sz="2000" b="1" dirty="0"/>
          </a:p>
          <a:p>
            <a:pPr>
              <a:buSzPct val="250000"/>
              <a:buBlip>
                <a:blip r:embed="rId3"/>
              </a:buBlip>
            </a:pP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</a:rPr>
              <a:t>JDECo. Company Lab</a:t>
            </a: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None/>
            </a:pPr>
            <a:endParaRPr lang="en-US" sz="2000" dirty="0"/>
          </a:p>
          <a:p>
            <a:pPr>
              <a:buBlip>
                <a:blip r:embed="rId3"/>
              </a:buBlip>
            </a:pPr>
            <a:endParaRPr lang="en-US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8B918B-7472-4195-9987-7D1D8BE82D7D}"/>
              </a:ext>
            </a:extLst>
          </p:cNvPr>
          <p:cNvSpPr txBox="1">
            <a:spLocks/>
          </p:cNvSpPr>
          <p:nvPr/>
        </p:nvSpPr>
        <p:spPr>
          <a:xfrm>
            <a:off x="455612" y="1562100"/>
            <a:ext cx="10134600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00000"/>
              <a:buFont typeface="Arial" panose="020B0604020202020204" pitchFamily="34" charset="0"/>
              <a:buBlip>
                <a:blip r:embed="rId4"/>
              </a:buBlip>
            </a:pPr>
            <a:r>
              <a:rPr lang="en-US" sz="2000" b="1" dirty="0"/>
              <a:t> </a:t>
            </a:r>
            <a:r>
              <a:rPr lang="en-US" sz="2000" b="1" dirty="0">
                <a:solidFill>
                  <a:srgbClr val="002060"/>
                </a:solidFill>
              </a:rPr>
              <a:t>Components: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3CA360C-7794-4158-B73A-12D62F7216F7}"/>
              </a:ext>
            </a:extLst>
          </p:cNvPr>
          <p:cNvSpPr txBox="1">
            <a:spLocks/>
          </p:cNvSpPr>
          <p:nvPr/>
        </p:nvSpPr>
        <p:spPr>
          <a:xfrm>
            <a:off x="592336" y="2506312"/>
            <a:ext cx="5613242" cy="3238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/>
              <a:t> 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sz="2000" b="1" dirty="0">
                <a:solidFill>
                  <a:srgbClr val="C00000"/>
                </a:solidFill>
              </a:rPr>
              <a:t>2250 W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PV Station + </a:t>
            </a:r>
            <a:r>
              <a:rPr lang="en-US" sz="2000" b="1" dirty="0">
                <a:solidFill>
                  <a:srgbClr val="C00000"/>
                </a:solidFill>
              </a:rPr>
              <a:t>1 KW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Batteries.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 </a:t>
            </a:r>
            <a:r>
              <a:rPr lang="en-US" sz="2000" b="1" dirty="0">
                <a:solidFill>
                  <a:srgbClr val="C00000"/>
                </a:solidFill>
              </a:rPr>
              <a:t>Hybrid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Inverter.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 Grid.</a:t>
            </a:r>
          </a:p>
          <a:p>
            <a:pPr>
              <a:buSzPct val="250000"/>
              <a:buBlip>
                <a:blip r:embed="rId5"/>
              </a:buBlip>
            </a:pPr>
            <a:endParaRPr lang="en-US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SzPct val="250000"/>
              <a:buBlip>
                <a:blip r:embed="rId5"/>
              </a:buBlip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  750 W </a:t>
            </a:r>
            <a:r>
              <a:rPr lang="en-US" sz="2000" b="1" dirty="0">
                <a:solidFill>
                  <a:srgbClr val="C00000"/>
                </a:solidFill>
              </a:rPr>
              <a:t>Pure R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Load</a:t>
            </a:r>
          </a:p>
          <a:p>
            <a:pPr marL="0" indent="0">
              <a:buSzPct val="25000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SzPct val="200000"/>
              <a:buFont typeface="Arial" panose="020B0604020202020204" pitchFamily="34" charset="0"/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2000" b="1" dirty="0"/>
            </a:br>
            <a:endParaRPr lang="en-US" sz="2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BD2BB4F1-053C-4667-8E81-72EECF231335}"/>
              </a:ext>
            </a:extLst>
          </p:cNvPr>
          <p:cNvSpPr txBox="1">
            <a:spLocks/>
          </p:cNvSpPr>
          <p:nvPr/>
        </p:nvSpPr>
        <p:spPr>
          <a:xfrm>
            <a:off x="289704" y="2380951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C6600"/>
                </a:solidFill>
                <a:latin typeface="Algerian" panose="04020705040A02060702" pitchFamily="82" charset="0"/>
              </a:rPr>
              <a:t>1</a:t>
            </a:r>
            <a:endParaRPr lang="en-US" dirty="0">
              <a:solidFill>
                <a:srgbClr val="CC6600"/>
              </a:solidFill>
              <a:latin typeface="Algerian" panose="04020705040A02060702" pitchFamily="82" charset="0"/>
            </a:endParaRPr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C956139D-CE0F-4364-9D54-5150F08D6D1E}"/>
              </a:ext>
            </a:extLst>
          </p:cNvPr>
          <p:cNvSpPr txBox="1">
            <a:spLocks/>
          </p:cNvSpPr>
          <p:nvPr/>
        </p:nvSpPr>
        <p:spPr>
          <a:xfrm>
            <a:off x="283432" y="3216682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C6600"/>
                </a:solidFill>
                <a:latin typeface="Algerian" panose="04020705040A02060702" pitchFamily="82" charset="0"/>
              </a:rPr>
              <a:t>2</a:t>
            </a:r>
            <a:endParaRPr lang="en-US" dirty="0">
              <a:solidFill>
                <a:srgbClr val="CC6600"/>
              </a:solidFill>
              <a:latin typeface="Algerian" panose="04020705040A02060702" pitchFamily="82" charset="0"/>
            </a:endParaRP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87544E8E-3C26-4F7B-996E-EB12B3218B81}"/>
              </a:ext>
            </a:extLst>
          </p:cNvPr>
          <p:cNvSpPr txBox="1">
            <a:spLocks/>
          </p:cNvSpPr>
          <p:nvPr/>
        </p:nvSpPr>
        <p:spPr>
          <a:xfrm>
            <a:off x="283432" y="3967948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C6600"/>
                </a:solidFill>
                <a:latin typeface="Algerian" panose="04020705040A02060702" pitchFamily="82" charset="0"/>
              </a:rPr>
              <a:t>3</a:t>
            </a:r>
            <a:endParaRPr lang="en-US" dirty="0">
              <a:solidFill>
                <a:srgbClr val="CC6600"/>
              </a:solidFill>
              <a:latin typeface="Algerian" panose="04020705040A02060702" pitchFamily="82" charset="0"/>
            </a:endParaRP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3076BC2-226D-4781-A91A-C56095D0FA2F}"/>
              </a:ext>
            </a:extLst>
          </p:cNvPr>
          <p:cNvSpPr txBox="1">
            <a:spLocks/>
          </p:cNvSpPr>
          <p:nvPr/>
        </p:nvSpPr>
        <p:spPr>
          <a:xfrm>
            <a:off x="11314807" y="1199214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22" name="Content Placeholder 9">
            <a:extLst>
              <a:ext uri="{FF2B5EF4-FFF2-40B4-BE49-F238E27FC236}">
                <a16:creationId xmlns:a16="http://schemas.microsoft.com/office/drawing/2014/main" id="{A9B930A8-14F2-47D7-97AA-D7B6864C89D0}"/>
              </a:ext>
            </a:extLst>
          </p:cNvPr>
          <p:cNvSpPr txBox="1">
            <a:spLocks/>
          </p:cNvSpPr>
          <p:nvPr/>
        </p:nvSpPr>
        <p:spPr>
          <a:xfrm>
            <a:off x="283432" y="4667816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C6600"/>
                </a:solidFill>
                <a:latin typeface="Algerian" panose="04020705040A02060702" pitchFamily="82" charset="0"/>
              </a:rPr>
              <a:t>4</a:t>
            </a:r>
            <a:endParaRPr lang="en-US" dirty="0">
              <a:solidFill>
                <a:srgbClr val="CC6600"/>
              </a:solidFill>
              <a:latin typeface="Algerian" panose="04020705040A02060702" pitchFamily="82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E336F2B-039E-43BE-9BB5-6C005AE791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812" y="1915688"/>
            <a:ext cx="6209606" cy="4295238"/>
          </a:xfrm>
          <a:prstGeom prst="rect">
            <a:avLst/>
          </a:prstGeom>
        </p:spPr>
      </p:pic>
      <p:sp>
        <p:nvSpPr>
          <p:cNvPr id="25" name="Content Placeholder 9">
            <a:extLst>
              <a:ext uri="{FF2B5EF4-FFF2-40B4-BE49-F238E27FC236}">
                <a16:creationId xmlns:a16="http://schemas.microsoft.com/office/drawing/2014/main" id="{489FD796-0286-4F40-AFE7-D427F3DD0223}"/>
              </a:ext>
            </a:extLst>
          </p:cNvPr>
          <p:cNvSpPr txBox="1">
            <a:spLocks/>
          </p:cNvSpPr>
          <p:nvPr/>
        </p:nvSpPr>
        <p:spPr>
          <a:xfrm>
            <a:off x="7148156" y="2154557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1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26" name="Content Placeholder 9">
            <a:extLst>
              <a:ext uri="{FF2B5EF4-FFF2-40B4-BE49-F238E27FC236}">
                <a16:creationId xmlns:a16="http://schemas.microsoft.com/office/drawing/2014/main" id="{750F37E8-B3E1-4883-A3C1-3474EE1E288D}"/>
              </a:ext>
            </a:extLst>
          </p:cNvPr>
          <p:cNvSpPr txBox="1">
            <a:spLocks/>
          </p:cNvSpPr>
          <p:nvPr/>
        </p:nvSpPr>
        <p:spPr>
          <a:xfrm>
            <a:off x="9599612" y="3553531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2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27" name="Content Placeholder 9">
            <a:extLst>
              <a:ext uri="{FF2B5EF4-FFF2-40B4-BE49-F238E27FC236}">
                <a16:creationId xmlns:a16="http://schemas.microsoft.com/office/drawing/2014/main" id="{8E9C7057-0BDC-48D8-B407-791C299769BB}"/>
              </a:ext>
            </a:extLst>
          </p:cNvPr>
          <p:cNvSpPr txBox="1">
            <a:spLocks/>
          </p:cNvSpPr>
          <p:nvPr/>
        </p:nvSpPr>
        <p:spPr>
          <a:xfrm>
            <a:off x="9599612" y="1434801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3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28" name="Content Placeholder 9">
            <a:extLst>
              <a:ext uri="{FF2B5EF4-FFF2-40B4-BE49-F238E27FC236}">
                <a16:creationId xmlns:a16="http://schemas.microsoft.com/office/drawing/2014/main" id="{A5978D28-6B16-4670-91F0-1244FD035934}"/>
              </a:ext>
            </a:extLst>
          </p:cNvPr>
          <p:cNvSpPr txBox="1">
            <a:spLocks/>
          </p:cNvSpPr>
          <p:nvPr/>
        </p:nvSpPr>
        <p:spPr>
          <a:xfrm>
            <a:off x="11479054" y="3376909"/>
            <a:ext cx="836811" cy="673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4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84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7790</TotalTime>
  <Words>1327</Words>
  <Application>Microsoft Office PowerPoint</Application>
  <PresentationFormat>Custom</PresentationFormat>
  <Paragraphs>1126</Paragraphs>
  <Slides>69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6" baseType="lpstr">
      <vt:lpstr>Algerian</vt:lpstr>
      <vt:lpstr>Andalus</vt:lpstr>
      <vt:lpstr>Arial</vt:lpstr>
      <vt:lpstr>Bookman Old Style</vt:lpstr>
      <vt:lpstr>Century Gothic</vt:lpstr>
      <vt:lpstr>Times New Roman</vt:lpstr>
      <vt:lpstr>Vapor Trail</vt:lpstr>
      <vt:lpstr> Smart Grid Design  </vt:lpstr>
      <vt:lpstr>Outline:</vt:lpstr>
      <vt:lpstr>objectives:</vt:lpstr>
      <vt:lpstr>Traditional grid</vt:lpstr>
      <vt:lpstr>PowerPoint Presentation</vt:lpstr>
      <vt:lpstr>Practical investigations</vt:lpstr>
      <vt:lpstr>Explanations </vt:lpstr>
      <vt:lpstr>PowerPoint Presentation</vt:lpstr>
      <vt:lpstr> Diagram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Simulation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Explanations </vt:lpstr>
      <vt:lpstr>PowerPoint Presentation</vt:lpstr>
      <vt:lpstr> Diagram </vt:lpstr>
      <vt:lpstr>PowerPoint Presentation</vt:lpstr>
      <vt:lpstr>PowerPoint Presentation</vt:lpstr>
      <vt:lpstr>PowerPoint Presentation</vt:lpstr>
      <vt:lpstr> Simulation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Smart Meters   and   Meter Data Management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Beit Sahour Case Study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Monitoring System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Recommendations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GRID</dc:title>
  <dc:creator>Asia K R</dc:creator>
  <cp:lastModifiedBy>Asia K R</cp:lastModifiedBy>
  <cp:revision>209</cp:revision>
  <dcterms:created xsi:type="dcterms:W3CDTF">2017-12-15T20:26:20Z</dcterms:created>
  <dcterms:modified xsi:type="dcterms:W3CDTF">2017-12-19T01:59:42Z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74067800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