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2"/>
  </p:notesMasterIdLst>
  <p:handoutMasterIdLst>
    <p:handoutMasterId r:id="rId73"/>
  </p:handoutMasterIdLst>
  <p:sldIdLst>
    <p:sldId id="329" r:id="rId5"/>
    <p:sldId id="330" r:id="rId6"/>
    <p:sldId id="256" r:id="rId7"/>
    <p:sldId id="265" r:id="rId8"/>
    <p:sldId id="275" r:id="rId9"/>
    <p:sldId id="276" r:id="rId10"/>
    <p:sldId id="332" r:id="rId11"/>
    <p:sldId id="381" r:id="rId12"/>
    <p:sldId id="281" r:id="rId13"/>
    <p:sldId id="279" r:id="rId14"/>
    <p:sldId id="284" r:id="rId15"/>
    <p:sldId id="282" r:id="rId16"/>
    <p:sldId id="285" r:id="rId17"/>
    <p:sldId id="283" r:id="rId18"/>
    <p:sldId id="286" r:id="rId19"/>
    <p:sldId id="335" r:id="rId20"/>
    <p:sldId id="288" r:id="rId21"/>
    <p:sldId id="289" r:id="rId22"/>
    <p:sldId id="290" r:id="rId23"/>
    <p:sldId id="291" r:id="rId24"/>
    <p:sldId id="336" r:id="rId25"/>
    <p:sldId id="293" r:id="rId26"/>
    <p:sldId id="294" r:id="rId27"/>
    <p:sldId id="295" r:id="rId28"/>
    <p:sldId id="298" r:id="rId29"/>
    <p:sldId id="299" r:id="rId30"/>
    <p:sldId id="338" r:id="rId31"/>
    <p:sldId id="314" r:id="rId32"/>
    <p:sldId id="339" r:id="rId33"/>
    <p:sldId id="340" r:id="rId34"/>
    <p:sldId id="341" r:id="rId35"/>
    <p:sldId id="342" r:id="rId36"/>
    <p:sldId id="343" r:id="rId37"/>
    <p:sldId id="344" r:id="rId38"/>
    <p:sldId id="316" r:id="rId39"/>
    <p:sldId id="320" r:id="rId40"/>
    <p:sldId id="321" r:id="rId41"/>
    <p:sldId id="322" r:id="rId42"/>
    <p:sldId id="318" r:id="rId43"/>
    <p:sldId id="319" r:id="rId44"/>
    <p:sldId id="323" r:id="rId45"/>
    <p:sldId id="350" r:id="rId46"/>
    <p:sldId id="352" r:id="rId47"/>
    <p:sldId id="347" r:id="rId48"/>
    <p:sldId id="354" r:id="rId49"/>
    <p:sldId id="348" r:id="rId50"/>
    <p:sldId id="324" r:id="rId51"/>
    <p:sldId id="325" r:id="rId52"/>
    <p:sldId id="326" r:id="rId53"/>
    <p:sldId id="349" r:id="rId54"/>
    <p:sldId id="355" r:id="rId55"/>
    <p:sldId id="356" r:id="rId56"/>
    <p:sldId id="357" r:id="rId57"/>
    <p:sldId id="361" r:id="rId58"/>
    <p:sldId id="363" r:id="rId59"/>
    <p:sldId id="364" r:id="rId60"/>
    <p:sldId id="366" r:id="rId61"/>
    <p:sldId id="367" r:id="rId62"/>
    <p:sldId id="371" r:id="rId63"/>
    <p:sldId id="373" r:id="rId64"/>
    <p:sldId id="374" r:id="rId65"/>
    <p:sldId id="375" r:id="rId66"/>
    <p:sldId id="376" r:id="rId67"/>
    <p:sldId id="377" r:id="rId68"/>
    <p:sldId id="380" r:id="rId69"/>
    <p:sldId id="378" r:id="rId70"/>
    <p:sldId id="328" r:id="rId71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8" pos="383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706" autoAdjust="0"/>
  </p:normalViewPr>
  <p:slideViewPr>
    <p:cSldViewPr showGuides="1">
      <p:cViewPr varScale="1">
        <p:scale>
          <a:sx n="75" d="100"/>
          <a:sy n="75" d="100"/>
        </p:scale>
        <p:origin x="-540" y="-84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2838" y="10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E221E-83ED-4F6C-BA5F-3F9E6FDB6953}" type="datetimeFigureOut">
              <a:rPr lang="en-US"/>
              <a:pPr/>
              <a:t>5/5/2018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4CBEF8-5CDE-472B-839B-B8BB0C88100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4263289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853E5F-CE67-483C-A264-F17AC70E9CA2}" type="datetimeFigureOut">
              <a:rPr lang="en-US"/>
              <a:pPr/>
              <a:t>5/5/2018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98AFB-CB0D-4DFE-87B9-B4B0D0DE73C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512805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214" y="533400"/>
            <a:ext cx="5029200" cy="2514601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212" y="3403600"/>
            <a:ext cx="5029201" cy="1397000"/>
          </a:xfr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pPr/>
              <a:t>5/5/2018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6647520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pPr/>
              <a:t>5/5/2018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6680935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61412" y="533400"/>
            <a:ext cx="2362201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5213" y="533400"/>
            <a:ext cx="7467599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pPr/>
              <a:t>5/5/2018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1882449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pPr/>
              <a:t>5/5/2018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4291533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4" y="533400"/>
            <a:ext cx="8686800" cy="2286000"/>
          </a:xfrm>
        </p:spPr>
        <p:txBody>
          <a:bodyPr anchor="b">
            <a:normAutofit/>
          </a:bodyPr>
          <a:lstStyle>
            <a:lvl1pPr algn="l">
              <a:defRPr sz="54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3124200"/>
            <a:ext cx="8686800" cy="1371600"/>
          </a:xfrm>
        </p:spPr>
        <p:txBody>
          <a:bodyPr anchor="t">
            <a:normAutofit/>
          </a:bodyPr>
          <a:lstStyle>
            <a:lvl1pPr marL="0" indent="0">
              <a:spcBef>
                <a:spcPts val="600"/>
              </a:spcBef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pPr/>
              <a:t>5/5/2018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37013312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8800"/>
            <a:ext cx="4251960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4598" y="1828800"/>
            <a:ext cx="4251960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pPr/>
              <a:t>5/5/2018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34137094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3" y="1828799"/>
            <a:ext cx="4251960" cy="685801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5213" y="2590800"/>
            <a:ext cx="4251960" cy="3429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00053" y="1828799"/>
            <a:ext cx="4251960" cy="685801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00053" y="2590800"/>
            <a:ext cx="4251960" cy="3429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pPr/>
              <a:t>5/5/2018</a:t>
            </a:fld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0007847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pPr/>
              <a:t>5/5/2018</a:t>
            </a:fld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9071586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pPr/>
              <a:t>5/5/2018</a:t>
            </a:fld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4415315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3" y="533400"/>
            <a:ext cx="4114800" cy="1524000"/>
          </a:xfrm>
        </p:spPr>
        <p:txBody>
          <a:bodyPr anchor="b">
            <a:normAutofit/>
          </a:bodyPr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5813" y="533400"/>
            <a:ext cx="5867400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2209800"/>
            <a:ext cx="4114800" cy="38100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/>
              <a:pPr/>
              <a:t>5/5/2018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017111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3" y="533400"/>
            <a:ext cx="4114800" cy="1524000"/>
          </a:xfrm>
        </p:spPr>
        <p:txBody>
          <a:bodyPr anchor="b">
            <a:noAutofit/>
          </a:bodyPr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865812" y="533400"/>
            <a:ext cx="5780173" cy="5791200"/>
          </a:xfrm>
          <a:ln w="50800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2209800"/>
            <a:ext cx="4114800" cy="38100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4196082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212" y="533400"/>
            <a:ext cx="8686801" cy="1066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2" y="1828800"/>
            <a:ext cx="8686801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5213" y="6155267"/>
            <a:ext cx="5653087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2612" y="6155267"/>
            <a:ext cx="1371600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E0FA9E5-6744-4841-888F-9E7CC0C2B7EC}" type="datetimeFigureOut">
              <a:rPr lang="en-US" smtClean="0"/>
              <a:pPr/>
              <a:t>5/5/2018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2812" y="6155267"/>
            <a:ext cx="1219201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AEAE4A8-A6E5-453E-B946-FB774B73F48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97054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6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7724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6012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097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23444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37160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50876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164592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3"/>
            <a:ext cx="12188825" cy="685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3794418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46212" y="2514600"/>
            <a:ext cx="8077201" cy="1524000"/>
          </a:xfrm>
        </p:spPr>
        <p:txBody>
          <a:bodyPr>
            <a:noAutofit/>
          </a:bodyPr>
          <a:lstStyle/>
          <a:p>
            <a:pPr algn="ctr"/>
            <a:r>
              <a:rPr lang="ar-JO" sz="44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الفصل الثاني </a:t>
            </a:r>
            <a:br>
              <a:rPr lang="ar-JO" sz="4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JO" sz="4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ar-JO" sz="4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JO" sz="44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الوصف المعماري</a:t>
            </a: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475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503612" y="152400"/>
            <a:ext cx="3659188" cy="838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المساقط الأفقية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960812" y="5882185"/>
            <a:ext cx="35814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JO" b="0" u="sng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ط</a:t>
            </a:r>
            <a:r>
              <a:rPr lang="ar-SA" b="0" u="sng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ar-JO" b="0" u="sng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ابق التسوية</a:t>
            </a:r>
            <a:r>
              <a:rPr lang="en-US" b="0" u="sng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(-3,-2,-1)</a:t>
            </a:r>
            <a:endParaRPr lang="en-US" b="0" u="sng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صورة 7" descr="3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-1" y="1142984"/>
            <a:ext cx="12188825" cy="49292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657950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665520" y="5867400"/>
            <a:ext cx="5429288" cy="685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b="0" u="sng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الطابق الأرضي حتى الطابق الثالث</a:t>
            </a:r>
            <a:endParaRPr lang="en-US" b="0" u="sng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صورة 6" descr="4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88824" cy="57864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406015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227512" y="5943600"/>
            <a:ext cx="35814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JO" b="0" u="sng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الطابق </a:t>
            </a:r>
            <a:r>
              <a:rPr lang="ar-SA" b="0" u="sng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الرابع</a:t>
            </a:r>
            <a:endParaRPr lang="en-US" b="0" u="sng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صورة 6" descr="8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88824" cy="49237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65322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265612" y="5943600"/>
            <a:ext cx="35814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JO" b="0" u="sng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الطابق </a:t>
            </a:r>
            <a:r>
              <a:rPr lang="ar-SA" b="0" u="sng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الخامس</a:t>
            </a:r>
            <a:endParaRPr lang="en-US" b="0" u="sng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صورة 6" descr="9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50137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76537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418012" y="6019800"/>
            <a:ext cx="35814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JO" b="0" u="sng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الطابق </a:t>
            </a:r>
            <a:r>
              <a:rPr lang="ar-SA" b="0" u="sng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السادس</a:t>
            </a:r>
            <a:endParaRPr lang="en-US" b="0" u="sng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صورة 5" descr="10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88825" cy="51231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788282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7412" y="2286000"/>
            <a:ext cx="4648200" cy="1066800"/>
          </a:xfrm>
        </p:spPr>
        <p:txBody>
          <a:bodyPr>
            <a:normAutofit/>
          </a:bodyPr>
          <a:lstStyle/>
          <a:p>
            <a:r>
              <a:rPr lang="ar-JO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الواجهات المعمارية</a:t>
            </a:r>
            <a:endParaRPr lang="en-GB" sz="4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82953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979612" y="3810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الواجهة الجنوبية ( الواجهة الرئيسية)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صورة 4" descr="south 1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950876" y="1500174"/>
            <a:ext cx="10501386" cy="5357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0640753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827212" y="381000"/>
            <a:ext cx="7924800" cy="838200"/>
          </a:xfrm>
        </p:spPr>
        <p:txBody>
          <a:bodyPr>
            <a:normAutofit/>
          </a:bodyPr>
          <a:lstStyle/>
          <a:p>
            <a:pPr algn="ctr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الواجهة الشمالية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صورة 4" descr="1234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950876" y="1714488"/>
            <a:ext cx="10429948" cy="44291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99383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751012" y="381000"/>
            <a:ext cx="7924800" cy="762000"/>
          </a:xfrm>
        </p:spPr>
        <p:txBody>
          <a:bodyPr>
            <a:normAutofit/>
          </a:bodyPr>
          <a:lstStyle/>
          <a:p>
            <a:pPr algn="ctr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الواجهة </a:t>
            </a:r>
            <a:r>
              <a:rPr lang="ar-SA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الشرقية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صورة 4" descr="east5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522380" y="1571612"/>
            <a:ext cx="9429815" cy="50720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262135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88824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778612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132012" y="304800"/>
            <a:ext cx="7924800" cy="762000"/>
          </a:xfrm>
        </p:spPr>
        <p:txBody>
          <a:bodyPr>
            <a:normAutofit/>
          </a:bodyPr>
          <a:lstStyle/>
          <a:p>
            <a:pPr algn="ctr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الواجهة </a:t>
            </a:r>
            <a:r>
              <a:rPr lang="ar-SA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الغربية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صورة 4" descr="west2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79438" y="1071546"/>
            <a:ext cx="10644262" cy="50697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411635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2212" y="2362200"/>
            <a:ext cx="3581400" cy="1066800"/>
          </a:xfrm>
        </p:spPr>
        <p:txBody>
          <a:bodyPr>
            <a:normAutofit/>
          </a:bodyPr>
          <a:lstStyle/>
          <a:p>
            <a:r>
              <a:rPr lang="ar-JO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المقاطع الرأسية</a:t>
            </a:r>
            <a:endParaRPr lang="en-GB" sz="4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19088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903412" y="533400"/>
            <a:ext cx="7924800" cy="762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مقطع 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 A-A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صورة 5" descr="قطع a-a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165190" y="1490808"/>
            <a:ext cx="10072758" cy="50814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853038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903412" y="533400"/>
            <a:ext cx="7924800" cy="762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مقطع 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 B-B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صورة 3" descr="sec b-b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379504" y="1643050"/>
            <a:ext cx="9715568" cy="50006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740162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2" y="2133600"/>
            <a:ext cx="8686801" cy="1905000"/>
          </a:xfrm>
        </p:spPr>
        <p:txBody>
          <a:bodyPr>
            <a:noAutofit/>
          </a:bodyPr>
          <a:lstStyle/>
          <a:p>
            <a:pPr algn="ctr"/>
            <a:r>
              <a:rPr lang="ar-JO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الفصل الثالث</a:t>
            </a:r>
            <a:br>
              <a:rPr lang="ar-JO" sz="4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JO" sz="48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ar-JO" sz="4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JO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الوصف الإنشائي</a:t>
            </a:r>
            <a:endParaRPr lang="en-US" sz="4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97530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575644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4" y="457200"/>
            <a:ext cx="8534398" cy="609600"/>
          </a:xfrm>
        </p:spPr>
        <p:txBody>
          <a:bodyPr>
            <a:normAutofit/>
          </a:bodyPr>
          <a:lstStyle/>
          <a:p>
            <a:pPr algn="ctr" rtl="1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العناصر الإنشائية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2413" y="1905000"/>
            <a:ext cx="3048000" cy="3733800"/>
          </a:xfrm>
        </p:spPr>
        <p:txBody>
          <a:bodyPr>
            <a:normAutofit/>
          </a:bodyPr>
          <a:lstStyle/>
          <a:p>
            <a:pPr marL="342900" indent="-342900" algn="r" rtl="1">
              <a:buFontTx/>
              <a:buChar char="-"/>
            </a:pPr>
            <a:r>
              <a:rPr lang="ar-JO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العقدات</a:t>
            </a:r>
          </a:p>
          <a:p>
            <a:pPr marL="342900" indent="-342900" algn="r" rtl="1">
              <a:buFontTx/>
              <a:buChar char="-"/>
            </a:pPr>
            <a:endParaRPr lang="ar-JO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buFontTx/>
              <a:buChar char="-"/>
            </a:pPr>
            <a:r>
              <a:rPr lang="ar-JO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الجسور </a:t>
            </a:r>
          </a:p>
          <a:p>
            <a:pPr marL="342900" indent="-342900" algn="r" rtl="1">
              <a:buFontTx/>
              <a:buChar char="-"/>
            </a:pPr>
            <a:endParaRPr lang="ar-JO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buFontTx/>
              <a:buChar char="-"/>
            </a:pPr>
            <a:r>
              <a:rPr lang="ar-JO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الأعمدة</a:t>
            </a:r>
          </a:p>
          <a:p>
            <a:pPr marL="342900" indent="-342900" algn="r" rtl="1">
              <a:buFontTx/>
              <a:buChar char="-"/>
            </a:pPr>
            <a:endParaRPr lang="ar-JO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buFontTx/>
              <a:buChar char="-"/>
            </a:pPr>
            <a:r>
              <a:rPr lang="ar-JO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الفواصل الإنشائية</a:t>
            </a:r>
          </a:p>
          <a:p>
            <a:pPr marL="342900" indent="-342900" algn="r" rtl="1">
              <a:buFontTx/>
              <a:buChar char="-"/>
            </a:pPr>
            <a:endParaRPr lang="ar-JO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endParaRPr lang="ar-JO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buFontTx/>
              <a:buChar char="-"/>
            </a:pP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1370012" y="1905000"/>
            <a:ext cx="3048000" cy="3733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r" rtl="1">
              <a:buFontTx/>
              <a:buChar char="-"/>
            </a:pPr>
            <a:r>
              <a:rPr lang="ar-JO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الجدران</a:t>
            </a:r>
          </a:p>
          <a:p>
            <a:pPr marL="342900" indent="-342900" algn="r" rtl="1">
              <a:buFontTx/>
              <a:buChar char="-"/>
            </a:pPr>
            <a:endParaRPr lang="ar-JO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buFontTx/>
              <a:buChar char="-"/>
            </a:pPr>
            <a:r>
              <a:rPr lang="ar-JO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القواعد </a:t>
            </a:r>
          </a:p>
          <a:p>
            <a:pPr marL="342900" indent="-342900" algn="r" rtl="1">
              <a:buFontTx/>
              <a:buChar char="-"/>
            </a:pPr>
            <a:endParaRPr lang="ar-JO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buFontTx/>
              <a:buChar char="-"/>
            </a:pPr>
            <a:r>
              <a:rPr lang="ar-JO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الإطارات</a:t>
            </a:r>
          </a:p>
          <a:p>
            <a:pPr marL="342900" indent="-342900" algn="r" rtl="1">
              <a:buFontTx/>
              <a:buChar char="-"/>
            </a:pPr>
            <a:endParaRPr lang="ar-JO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buFontTx/>
              <a:buChar char="-"/>
            </a:pPr>
            <a:r>
              <a:rPr lang="ar-JO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الأدراج</a:t>
            </a:r>
          </a:p>
          <a:p>
            <a:pPr marL="342900" indent="-342900" algn="r" rtl="1">
              <a:buFontTx/>
              <a:buChar char="-"/>
            </a:pPr>
            <a:endParaRPr lang="ar-JO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buFontTx/>
              <a:buChar char="-"/>
            </a:pPr>
            <a:endParaRPr lang="ar-JO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buFontTx/>
              <a:buChar char="-"/>
            </a:pP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94527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533400"/>
            <a:ext cx="8686801" cy="609600"/>
          </a:xfrm>
        </p:spPr>
        <p:txBody>
          <a:bodyPr/>
          <a:lstStyle/>
          <a:p>
            <a:pPr algn="ctr"/>
            <a:r>
              <a:rPr lang="ar-JO" dirty="0">
                <a:latin typeface="Calibri" panose="020F0502020204030204" pitchFamily="34" charset="0"/>
                <a:cs typeface="Calibri" panose="020F0502020204030204" pitchFamily="34" charset="0"/>
              </a:rPr>
              <a:t>أكواد وبرامج التصميم </a:t>
            </a:r>
            <a:r>
              <a:rPr lang="ar-JO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الإنشائي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8800"/>
            <a:ext cx="4251960" cy="4191000"/>
          </a:xfrm>
        </p:spPr>
        <p:txBody>
          <a:bodyPr/>
          <a:lstStyle/>
          <a:p>
            <a:pPr marL="45720" indent="0" algn="ctr">
              <a:buNone/>
            </a:pPr>
            <a:r>
              <a:rPr lang="ar-JO" sz="24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برامج التصميم الإنشائية</a:t>
            </a:r>
          </a:p>
          <a:p>
            <a:pPr marL="45720" indent="0" algn="ctr">
              <a:buNone/>
            </a:pPr>
            <a:endParaRPr lang="ar-JO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" indent="0" algn="ctr">
              <a:buNone/>
            </a:pP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Attir</a:t>
            </a:r>
          </a:p>
          <a:p>
            <a:pPr marL="45720" indent="0" algn="ctr">
              <a:buNone/>
            </a:pP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CSI Safe</a:t>
            </a:r>
          </a:p>
          <a:p>
            <a:pPr marL="45720" indent="0" algn="ctr">
              <a:buNone/>
            </a:pP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CSI Etabs</a:t>
            </a:r>
          </a:p>
          <a:p>
            <a:pPr marL="45720" indent="0" algn="ctr">
              <a:buNone/>
            </a:pP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 Column</a:t>
            </a:r>
            <a:endParaRPr lang="ar-JO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" indent="0" algn="ctr">
              <a:buNone/>
            </a:pPr>
            <a:endParaRPr lang="ar-JO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" indent="0" algn="ctr">
              <a:buNone/>
            </a:pPr>
            <a:endParaRPr lang="en-GB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45720" indent="0" algn="ctr">
              <a:buNone/>
            </a:pPr>
            <a:r>
              <a:rPr lang="ar-JO" sz="24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أكواد التصميم الإنشائي</a:t>
            </a:r>
          </a:p>
          <a:p>
            <a:pPr marL="45720" indent="0" algn="ctr">
              <a:buNone/>
            </a:pPr>
            <a:endParaRPr lang="ar-JO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" indent="0" algn="ctr" rtl="1">
              <a:buNone/>
            </a:pPr>
            <a:r>
              <a:rPr lang="ar-JO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الكود الأمريكي 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(ACI-318) </a:t>
            </a:r>
            <a:endParaRPr lang="ar-JO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buFontTx/>
              <a:buChar char="-"/>
            </a:pPr>
            <a:endParaRPr lang="ar-JO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" indent="0" algn="ctr">
              <a:buNone/>
            </a:pPr>
            <a:r>
              <a:rPr lang="ar-JO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الكود الأردني</a:t>
            </a:r>
          </a:p>
          <a:p>
            <a:pPr marL="45720" indent="0" algn="ctr">
              <a:buNone/>
            </a:pPr>
            <a:endParaRPr lang="ar-JO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" indent="0" algn="ctr" rtl="1">
              <a:buNone/>
            </a:pPr>
            <a:r>
              <a:rPr lang="ar-JO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كود أحمال الزلازل (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UBC 97</a:t>
            </a:r>
            <a:r>
              <a:rPr lang="ar-JO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83504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2" y="1905000"/>
            <a:ext cx="8686801" cy="1981200"/>
          </a:xfrm>
        </p:spPr>
        <p:txBody>
          <a:bodyPr>
            <a:noAutofit/>
          </a:bodyPr>
          <a:lstStyle/>
          <a:p>
            <a:pPr algn="ctr"/>
            <a:r>
              <a:rPr lang="ar-JO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الفصل الرابع </a:t>
            </a:r>
            <a:br>
              <a:rPr lang="ar-JO" sz="4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JO" sz="48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ar-JO" sz="4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JO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التحليل والتصميم الإنشائي</a:t>
            </a:r>
            <a:endParaRPr lang="en-US" sz="4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34897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0412" y="228600"/>
            <a:ext cx="1981201" cy="609601"/>
          </a:xfrm>
        </p:spPr>
        <p:txBody>
          <a:bodyPr>
            <a:normAutofit/>
          </a:bodyPr>
          <a:lstStyle/>
          <a:p>
            <a:pPr algn="r" rtl="1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العقدات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012" y="3681210"/>
            <a:ext cx="4722813" cy="3176790"/>
          </a:xfrm>
          <a:prstGeom prst="rect">
            <a:avLst/>
          </a:prstGeom>
        </p:spPr>
      </p:pic>
      <p:pic>
        <p:nvPicPr>
          <p:cNvPr id="7" name="صورة 6" descr="12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3808396" y="928670"/>
            <a:ext cx="5057773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 descr="kjguyutu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686" y="3357562"/>
            <a:ext cx="4737090" cy="29884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68298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1812" y="533400"/>
            <a:ext cx="7239000" cy="1828799"/>
          </a:xfrm>
        </p:spPr>
        <p:txBody>
          <a:bodyPr>
            <a:normAutofit/>
          </a:bodyPr>
          <a:lstStyle/>
          <a:p>
            <a:pPr algn="ctr"/>
            <a:r>
              <a:rPr lang="ar-JO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التصميم الإنشائي </a:t>
            </a:r>
            <a:r>
              <a:rPr lang="ar-SA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لمستشفى الوحدات</a:t>
            </a:r>
            <a:endParaRPr lang="en-US" sz="4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65322" y="2786058"/>
            <a:ext cx="3810001" cy="2514600"/>
          </a:xfrm>
        </p:spPr>
        <p:txBody>
          <a:bodyPr>
            <a:noAutofit/>
          </a:bodyPr>
          <a:lstStyle/>
          <a:p>
            <a:pPr algn="r" rtl="1"/>
            <a:r>
              <a:rPr lang="ar-JO" sz="28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فريق العمل :</a:t>
            </a:r>
          </a:p>
          <a:p>
            <a:pPr marL="342900" indent="-342900" algn="r" rtl="1">
              <a:buFontTx/>
              <a:buChar char="-"/>
            </a:pPr>
            <a:r>
              <a:rPr lang="ar-SA" sz="28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بهاء </a:t>
            </a:r>
            <a:r>
              <a:rPr lang="ar-SA" sz="2800" dirty="0" err="1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علاونة</a:t>
            </a:r>
            <a:endParaRPr lang="ar-JO" sz="28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buFontTx/>
              <a:buChar char="-"/>
            </a:pPr>
            <a:r>
              <a:rPr lang="ar-SA" sz="28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إبراهيم </a:t>
            </a:r>
            <a:r>
              <a:rPr lang="ar-SA" sz="2800" dirty="0" err="1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برقاوي</a:t>
            </a:r>
            <a:endParaRPr lang="ar-JO" sz="28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buFontTx/>
              <a:buChar char="-"/>
            </a:pPr>
            <a:r>
              <a:rPr lang="ar-SA" sz="28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نعيمة طباخي</a:t>
            </a:r>
            <a:endParaRPr lang="ar-JO" sz="28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buFontTx/>
              <a:buChar char="-"/>
            </a:pPr>
            <a:r>
              <a:rPr lang="ar-SA" sz="28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أسيد مسلط</a:t>
            </a:r>
            <a:br>
              <a:rPr lang="ar-SA" sz="28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SA" sz="28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ar-SA" sz="28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SA" sz="28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ar-SA" sz="28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28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593950" y="5357826"/>
            <a:ext cx="285752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بإشراف المهندس :</a:t>
            </a:r>
            <a:r>
              <a:rPr lang="ar-SA" dirty="0" smtClean="0"/>
              <a:t/>
            </a:r>
            <a:br>
              <a:rPr lang="ar-SA" dirty="0" smtClean="0"/>
            </a:br>
            <a:r>
              <a:rPr lang="ar-SA" sz="28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- </a:t>
            </a:r>
            <a:r>
              <a:rPr lang="ar-SA" sz="2800" dirty="0" err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م</a:t>
            </a:r>
            <a:r>
              <a:rPr lang="ar-SA" sz="28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.فهد </a:t>
            </a:r>
            <a:r>
              <a:rPr lang="ar-SA" sz="2800" dirty="0" err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صلاحات</a:t>
            </a:r>
            <a:endParaRPr lang="ar-SA" sz="2800" dirty="0" smtClean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32598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2" y="304800"/>
            <a:ext cx="8686801" cy="685800"/>
          </a:xfrm>
        </p:spPr>
        <p:txBody>
          <a:bodyPr>
            <a:normAutofit/>
          </a:bodyPr>
          <a:lstStyle/>
          <a:p>
            <a:pPr algn="ctr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المساقط الأفقية لعقدات المشروع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صورة 3" descr="soli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71259"/>
            <a:ext cx="12188825" cy="56867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6309818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23766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602090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70008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800065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321019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55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88824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296506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612" y="228600"/>
            <a:ext cx="8686800" cy="7620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Design of one way ribbed Slab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1524000"/>
            <a:ext cx="8686800" cy="4876800"/>
          </a:xfrm>
        </p:spPr>
        <p:txBody>
          <a:bodyPr>
            <a:noAutofit/>
          </a:bodyPr>
          <a:lstStyle/>
          <a:p>
            <a:pPr lvl="0" rtl="1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buClrTx/>
              <a:buSzTx/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Determination of 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Thickness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for One Way Ribbed Slab:</a:t>
            </a:r>
          </a:p>
          <a:p>
            <a:pPr lvl="0" rtl="1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buClrTx/>
              <a:buSzTx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According to ACI-Code-318-11 ,Table (7.3.1.1), the minimum thickness computed as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follows:</a:t>
            </a:r>
          </a:p>
          <a:p>
            <a:pPr lvl="0" rtl="1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buClrTx/>
              <a:buSzTx/>
            </a:pP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h</a:t>
            </a:r>
            <a:r>
              <a:rPr lang="en-US" sz="1600" b="1" baseline="-250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min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for one-end continuous =  L/18.5</a:t>
            </a:r>
          </a:p>
          <a:p>
            <a:pPr lvl="0" rtl="1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buClrTx/>
              <a:buSzTx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                                              =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500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/18.5 =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27 cm</a:t>
            </a:r>
            <a:endParaRPr lang="en-US" sz="1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pPr lvl="0" rtl="1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buClrTx/>
              <a:buSzTx/>
            </a:pPr>
            <a:r>
              <a:rPr lang="en-US" sz="1600" b="1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h</a:t>
            </a:r>
            <a:r>
              <a:rPr lang="en-US" sz="1600" b="1" baseline="-25000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min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for both-end continuous =  L/21</a:t>
            </a:r>
          </a:p>
          <a:p>
            <a:pPr lvl="0" rtl="1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buClrTx/>
              <a:buSzTx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                                               =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760/21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=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36 cm</a:t>
            </a:r>
            <a:endParaRPr lang="en-US" sz="1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pPr lvl="0" rtl="1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buClrTx/>
              <a:buSzTx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The controller slab thickness is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35cm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.</a:t>
            </a:r>
          </a:p>
          <a:p>
            <a:pPr lvl="0" rtl="1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buClrTx/>
              <a:buSzTx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Select Slab thickness h= 32cm with block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27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cm &amp; Topping 8cm for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one rib slab .</a:t>
            </a:r>
            <a:endParaRPr lang="en-US" sz="1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pPr lvl="0"/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Select Slab thickness h= 20 cm  for two way solid slab</a:t>
            </a:r>
          </a:p>
          <a:p>
            <a:endParaRPr lang="en-US" sz="16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13136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65214" y="533400"/>
            <a:ext cx="8686800" cy="7620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Design of Topping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" y="2667000"/>
            <a:ext cx="5836024" cy="41738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8212" y="2667000"/>
            <a:ext cx="6170613" cy="41738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9062209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600201"/>
            <a:ext cx="12188824" cy="52578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065214" y="533400"/>
            <a:ext cx="8686800" cy="7620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Dead Load Calculations on Topping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88696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370012" y="533400"/>
            <a:ext cx="8686800" cy="5334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Design of Rib 8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صورة 4" descr="123445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285860"/>
            <a:ext cx="11738013" cy="41434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8421604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065214" y="533400"/>
            <a:ext cx="8686800" cy="7620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Dead Load Calculations on Rib 8 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صورة 3" descr="هقع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4422"/>
            <a:ext cx="11595138" cy="42862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634489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141412" y="304800"/>
            <a:ext cx="8686801" cy="762000"/>
          </a:xfrm>
        </p:spPr>
        <p:txBody>
          <a:bodyPr>
            <a:normAutofit/>
          </a:bodyPr>
          <a:lstStyle/>
          <a:p>
            <a:pPr algn="ctr" rtl="1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محتويات العرض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4265612" y="1676400"/>
            <a:ext cx="5181601" cy="4953000"/>
          </a:xfrm>
        </p:spPr>
        <p:txBody>
          <a:bodyPr>
            <a:noAutofit/>
          </a:bodyPr>
          <a:lstStyle/>
          <a:p>
            <a:pPr marL="502920" indent="-457200" algn="r" rtl="1">
              <a:buFont typeface="+mj-lt"/>
              <a:buAutoNum type="arabicParenR"/>
            </a:pPr>
            <a:r>
              <a:rPr lang="ar-JO" sz="2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المقدمة </a:t>
            </a:r>
            <a:r>
              <a:rPr lang="en-US" sz="2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endParaRPr lang="ar-JO" sz="22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02920" indent="-457200" algn="r" rtl="1">
              <a:buFont typeface="+mj-lt"/>
              <a:buAutoNum type="arabicParenR"/>
            </a:pPr>
            <a:endParaRPr lang="ar-JO" sz="22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02920" indent="-457200" algn="r" rtl="1">
              <a:buFont typeface="+mj-lt"/>
              <a:buAutoNum type="arabicParenR"/>
            </a:pPr>
            <a:r>
              <a:rPr lang="ar-JO" sz="2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الوصف المعماري</a:t>
            </a:r>
          </a:p>
          <a:p>
            <a:pPr marL="502920" indent="-457200" algn="r" rtl="1">
              <a:buFont typeface="+mj-lt"/>
              <a:buAutoNum type="arabicParenR"/>
            </a:pPr>
            <a:endParaRPr lang="ar-JO" sz="22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02920" indent="-457200" algn="r" rtl="1">
              <a:buClrTx/>
              <a:buFont typeface="+mj-lt"/>
              <a:buAutoNum type="arabicParenR"/>
            </a:pPr>
            <a:r>
              <a:rPr lang="ar-JO" sz="2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الوصف الإنشائي</a:t>
            </a:r>
          </a:p>
          <a:p>
            <a:pPr marL="502920" indent="-457200" algn="r" rtl="1">
              <a:buFont typeface="+mj-lt"/>
              <a:buAutoNum type="arabicParenR"/>
            </a:pPr>
            <a:endParaRPr lang="ar-JO" sz="22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02920" indent="-457200" algn="r" rtl="1">
              <a:buFont typeface="+mj-lt"/>
              <a:buAutoNum type="arabicParenR"/>
            </a:pPr>
            <a:r>
              <a:rPr lang="ar-JO" sz="2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تحليل وتصميم العناصر الإنشائية</a:t>
            </a:r>
          </a:p>
          <a:p>
            <a:pPr marL="502920" indent="-457200" algn="r" rtl="1">
              <a:buFont typeface="+mj-lt"/>
              <a:buAutoNum type="arabicParenR"/>
            </a:pPr>
            <a:endParaRPr lang="ar-JO" sz="22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02920" indent="-457200" algn="r" rtl="1">
              <a:buFont typeface="+mj-lt"/>
              <a:buAutoNum type="arabicParenR"/>
            </a:pPr>
            <a:r>
              <a:rPr lang="ar-JO" sz="2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النتائج والتوصيات</a:t>
            </a:r>
            <a:endParaRPr lang="en-US"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72313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22412" y="533400"/>
            <a:ext cx="8686800" cy="7620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Rib 8 Geometry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صورة 5" descr="ريب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65058" y="1428736"/>
            <a:ext cx="11430080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5202813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370012" y="304800"/>
            <a:ext cx="8686800" cy="7620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Moment and Shear Envelop for Rib 8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صورة 6" descr="moment 1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65058" y="1071546"/>
            <a:ext cx="11572956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 descr="1212123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593686" y="3500438"/>
            <a:ext cx="10644262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1051947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533400"/>
            <a:ext cx="8686801" cy="6096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Rib 8 Reinforcement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صورة 4" descr="nn nnnn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819050"/>
            <a:ext cx="12188825" cy="45389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8372373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903412" y="374024"/>
            <a:ext cx="7848599" cy="69277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Design of two way Solid Slab</a:t>
            </a:r>
            <a:endParaRPr lang="en-GB" dirty="0"/>
          </a:p>
        </p:txBody>
      </p:sp>
      <p:pic>
        <p:nvPicPr>
          <p:cNvPr id="6" name="صورة 5" descr="MM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8198" y="981380"/>
            <a:ext cx="7643866" cy="53051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115025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12" y="304800"/>
            <a:ext cx="9829800" cy="914400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Dead Load Calculations on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two way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solid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slab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dirty="0"/>
          </a:p>
        </p:txBody>
      </p:sp>
      <p:pic>
        <p:nvPicPr>
          <p:cNvPr id="5" name="صورة 4" descr="bbb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416"/>
            <a:ext cx="12188825" cy="59915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29186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836612" y="304800"/>
            <a:ext cx="9829800" cy="9144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Two Way Ribbed Slab Reinforcement</a:t>
            </a:r>
            <a:endParaRPr lang="en-GB" dirty="0"/>
          </a:p>
        </p:txBody>
      </p:sp>
      <p:pic>
        <p:nvPicPr>
          <p:cNvPr id="5" name="صورة 4" descr="m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5794"/>
            <a:ext cx="6676219" cy="6072206"/>
          </a:xfrm>
          <a:prstGeom prst="rect">
            <a:avLst/>
          </a:prstGeom>
        </p:spPr>
      </p:pic>
      <p:pic>
        <p:nvPicPr>
          <p:cNvPr id="6" name="صورة 5" descr="kjk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4478" y="785818"/>
            <a:ext cx="5594347" cy="6072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4884721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826" y="152400"/>
            <a:ext cx="8686801" cy="762000"/>
          </a:xfrm>
        </p:spPr>
        <p:txBody>
          <a:bodyPr>
            <a:normAutofit/>
          </a:bodyPr>
          <a:lstStyle/>
          <a:p>
            <a:pPr algn="ctr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الجسور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414" y="1066800"/>
            <a:ext cx="4993057" cy="2667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74" y="3882894"/>
            <a:ext cx="3666186" cy="29751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4327" y="3882894"/>
            <a:ext cx="4014498" cy="29751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2522" y="3882894"/>
            <a:ext cx="4373090" cy="29826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44848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979612" y="357685"/>
            <a:ext cx="7620000" cy="609600"/>
          </a:xfrm>
        </p:spPr>
        <p:txBody>
          <a:bodyPr/>
          <a:lstStyle/>
          <a:p>
            <a:pPr algn="ctr"/>
            <a:r>
              <a:rPr lang="en-US" sz="4000" dirty="0">
                <a:solidFill>
                  <a:srgbClr val="00AEEF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Design of </a:t>
            </a:r>
            <a:r>
              <a:rPr lang="en-US" sz="4000" dirty="0" smtClean="0">
                <a:solidFill>
                  <a:srgbClr val="00AEEF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Beam 97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صورة 3" descr="beam 97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236496" y="1500174"/>
            <a:ext cx="11358642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1683493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751012" y="533400"/>
            <a:ext cx="8153400" cy="609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solidFill>
                  <a:srgbClr val="00AEEF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Beam 97 Geometry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صورة 4" descr="ge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34" y="1428736"/>
            <a:ext cx="11501517" cy="37147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424208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775182" y="381000"/>
            <a:ext cx="8382000" cy="609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solidFill>
                  <a:srgbClr val="00AEEF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Moment and Shear Envelop of Beam 97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صورة 3" descr="97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65058" y="1428736"/>
            <a:ext cx="11644394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صورة 4" descr="beam 97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379372" y="3429000"/>
            <a:ext cx="11501518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1950973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70012" y="2133600"/>
            <a:ext cx="8382001" cy="1905000"/>
          </a:xfrm>
        </p:spPr>
        <p:txBody>
          <a:bodyPr>
            <a:normAutofit/>
          </a:bodyPr>
          <a:lstStyle/>
          <a:p>
            <a:pPr algn="ctr"/>
            <a:r>
              <a:rPr lang="ar-JO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الفصل الأول</a:t>
            </a:r>
            <a:br>
              <a:rPr lang="ar-JO" sz="4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JO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ar-JO" sz="4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JO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المقدمة</a:t>
            </a:r>
            <a:endParaRPr lang="en-US" sz="4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51919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8458201" cy="6858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Beam 97 Reinforcement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صورة 4" descr="bbnnqq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075996"/>
            <a:ext cx="12188824" cy="57820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070182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533400"/>
            <a:ext cx="8305801" cy="609600"/>
          </a:xfrm>
        </p:spPr>
        <p:txBody>
          <a:bodyPr>
            <a:normAutofit/>
          </a:bodyPr>
          <a:lstStyle/>
          <a:p>
            <a:pPr algn="ctr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الأعمدة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عنصر نائب للصورة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11" b="2211"/>
          <a:stretch/>
        </p:blipFill>
        <p:spPr>
          <a:xfrm>
            <a:off x="0" y="1752601"/>
            <a:ext cx="4968552" cy="5105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8212" y="1752601"/>
            <a:ext cx="6170613" cy="5105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147325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0012" y="381000"/>
            <a:ext cx="8382001" cy="6858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Design of </a:t>
            </a:r>
            <a:r>
              <a:rPr lang="en-US" sz="4000" smtClean="0">
                <a:latin typeface="Calibri" panose="020F0502020204030204" pitchFamily="34" charset="0"/>
                <a:cs typeface="Calibri" panose="020F0502020204030204" pitchFamily="34" charset="0"/>
              </a:rPr>
              <a:t>Column </a:t>
            </a:r>
            <a:r>
              <a:rPr lang="en-US" sz="4000" smtClean="0">
                <a:latin typeface="Calibri" panose="020F0502020204030204" pitchFamily="34" charset="0"/>
                <a:cs typeface="Calibri" panose="020F0502020204030204" pitchFamily="34" charset="0"/>
              </a:rPr>
              <a:t>C8 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صورة 5" descr="اعمد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285860"/>
            <a:ext cx="12188825" cy="3248479"/>
          </a:xfrm>
          <a:prstGeom prst="rect">
            <a:avLst/>
          </a:prstGeom>
        </p:spPr>
      </p:pic>
      <p:pic>
        <p:nvPicPr>
          <p:cNvPr id="7" name="صورة 6" descr="mmmmoo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4500570"/>
            <a:ext cx="12188825" cy="23574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148565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381000"/>
            <a:ext cx="8686801" cy="685800"/>
          </a:xfrm>
        </p:spPr>
        <p:txBody>
          <a:bodyPr>
            <a:normAutofit/>
          </a:bodyPr>
          <a:lstStyle/>
          <a:p>
            <a:pPr algn="ctr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الجدران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عنصر نائب للصورة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47" b="1547"/>
          <a:stretch>
            <a:fillRect/>
          </a:stretch>
        </p:blipFill>
        <p:spPr>
          <a:xfrm>
            <a:off x="6399212" y="1453660"/>
            <a:ext cx="5789613" cy="54043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3660"/>
            <a:ext cx="6399212" cy="152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977660"/>
            <a:ext cx="5854097" cy="38803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727696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612" y="1143000"/>
            <a:ext cx="8153400" cy="56387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598612" y="304800"/>
            <a:ext cx="8153401" cy="609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smtClean="0">
                <a:latin typeface="Calibri" panose="020F0502020204030204" pitchFamily="34" charset="0"/>
                <a:cs typeface="Calibri" panose="020F0502020204030204" pitchFamily="34" charset="0"/>
              </a:rPr>
              <a:t>Basement Wall Design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85325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217612" y="304800"/>
            <a:ext cx="8686801" cy="609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smtClean="0">
                <a:latin typeface="Calibri" panose="020F0502020204030204" pitchFamily="34" charset="0"/>
                <a:cs typeface="Calibri" panose="020F0502020204030204" pitchFamily="34" charset="0"/>
              </a:rPr>
              <a:t>Basement Wall Reinforcement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صورة 3" descr="1212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022314" y="1142984"/>
            <a:ext cx="9787006" cy="50720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152855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1" y="200920"/>
            <a:ext cx="8686801" cy="685800"/>
          </a:xfrm>
        </p:spPr>
        <p:txBody>
          <a:bodyPr>
            <a:normAutofit/>
          </a:bodyPr>
          <a:lstStyle/>
          <a:p>
            <a:pPr algn="ctr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القواعد (الأساسات)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صورة 6" descr="mat 0007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-1" y="1285860"/>
            <a:ext cx="12188825" cy="5572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2979068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403348" y="381000"/>
            <a:ext cx="8686801" cy="5334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Reinforcement of mat foundation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صورة 3" descr="mat 2-2-9-Model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1" y="1577645"/>
            <a:ext cx="12188824" cy="5280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71256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774823" y="381000"/>
            <a:ext cx="8686801" cy="5334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Reinforcement of mat foundation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صورة 3" descr="mat 3-3Model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1357299"/>
            <a:ext cx="12188824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0405648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7897" y="305662"/>
            <a:ext cx="7924801" cy="609600"/>
          </a:xfrm>
        </p:spPr>
        <p:txBody>
          <a:bodyPr>
            <a:normAutofit/>
          </a:bodyPr>
          <a:lstStyle/>
          <a:p>
            <a:pPr algn="ctr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الأدراج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عنصر نائب للصورة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10" r="5910"/>
          <a:stretch>
            <a:fillRect/>
          </a:stretch>
        </p:blipFill>
        <p:spPr>
          <a:xfrm>
            <a:off x="0" y="3400468"/>
            <a:ext cx="4570412" cy="3457531"/>
          </a:xfrm>
          <a:prstGeom prst="rect">
            <a:avLst/>
          </a:prstGeom>
        </p:spPr>
      </p:pic>
      <p:pic>
        <p:nvPicPr>
          <p:cNvPr id="4" name="عنصر نائب للصورة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87" b="887"/>
          <a:stretch>
            <a:fillRect/>
          </a:stretch>
        </p:blipFill>
        <p:spPr>
          <a:xfrm>
            <a:off x="7190781" y="3400468"/>
            <a:ext cx="4998044" cy="34575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915"/>
            <a:ext cx="4113212" cy="26843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643" y="610462"/>
            <a:ext cx="3764182" cy="26843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597" y="1524000"/>
            <a:ext cx="3581400" cy="30607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850170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17612" y="228600"/>
            <a:ext cx="8686800" cy="838200"/>
          </a:xfrm>
        </p:spPr>
        <p:txBody>
          <a:bodyPr>
            <a:normAutofit/>
          </a:bodyPr>
          <a:lstStyle/>
          <a:p>
            <a:pPr algn="ctr" rtl="1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أهداف المشروع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065214" y="2209800"/>
            <a:ext cx="8686800" cy="2971800"/>
          </a:xfrm>
        </p:spPr>
        <p:txBody>
          <a:bodyPr/>
          <a:lstStyle/>
          <a:p>
            <a:pPr marL="457200" indent="-457200" algn="r" rtl="1">
              <a:buFont typeface="+mj-lt"/>
              <a:buAutoNum type="arabicParenR"/>
            </a:pPr>
            <a:r>
              <a:rPr lang="ar-SA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تطبيق وربط المعلومات التي تم دراستها في المساقات المختلفة</a:t>
            </a:r>
            <a:r>
              <a:rPr lang="ar-S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ar-SA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r" rtl="1">
              <a:buFont typeface="+mj-lt"/>
              <a:buAutoNum type="arabicParenR"/>
            </a:pPr>
            <a:endParaRPr lang="ar-JO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r" rtl="1">
              <a:buFont typeface="+mj-lt"/>
              <a:buAutoNum type="arabicParenR"/>
            </a:pPr>
            <a:r>
              <a:rPr lang="ar-SA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القدرة على </a:t>
            </a:r>
            <a:r>
              <a:rPr lang="ar-JO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إخراج المخططات الهندسية بصورة سليمة</a:t>
            </a:r>
            <a:r>
              <a:rPr lang="ar-S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ar-SA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r" rtl="1">
              <a:buFont typeface="+mj-lt"/>
              <a:buAutoNum type="arabicParenR"/>
            </a:pPr>
            <a:endParaRPr lang="ar-JO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r" rtl="1">
              <a:buFont typeface="+mj-lt"/>
              <a:buAutoNum type="arabicParenR"/>
            </a:pPr>
            <a:r>
              <a:rPr lang="ar-SA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القدرة على </a:t>
            </a:r>
            <a:r>
              <a:rPr lang="ar-JO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ar-S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تصميم</a:t>
            </a:r>
            <a:r>
              <a:rPr lang="ar-JO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اليدوي</a:t>
            </a:r>
            <a:r>
              <a:rPr lang="ar-S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JO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</a:t>
            </a:r>
            <a:r>
              <a:rPr lang="ar-S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لعناصر </a:t>
            </a:r>
            <a:r>
              <a:rPr lang="ar-SA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الإنشائية المختلفة , وكذلك </a:t>
            </a:r>
            <a:r>
              <a:rPr lang="ar-JO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</a:t>
            </a:r>
            <a:r>
              <a:rPr lang="ar-S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تقان </a:t>
            </a:r>
            <a:r>
              <a:rPr lang="ar-SA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استخدام برامج التصميم المختلفة.</a:t>
            </a:r>
          </a:p>
          <a:p>
            <a:pPr algn="r" rtl="1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76164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عنصر نائب للصورة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21" r="16621"/>
          <a:stretch>
            <a:fillRect/>
          </a:stretch>
        </p:blipFill>
        <p:spPr>
          <a:xfrm rot="5400000">
            <a:off x="1305958" y="827642"/>
            <a:ext cx="2720496" cy="5332412"/>
          </a:xfrm>
          <a:prstGeom prst="rect">
            <a:avLst/>
          </a:prstGeom>
        </p:spPr>
      </p:pic>
      <p:pic>
        <p:nvPicPr>
          <p:cNvPr id="3" name="عنصر نائب لل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902" r="17902"/>
          <a:stretch>
            <a:fillRect/>
          </a:stretch>
        </p:blipFill>
        <p:spPr>
          <a:xfrm rot="5400000">
            <a:off x="8047467" y="712740"/>
            <a:ext cx="2721702" cy="5561013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065212" y="381000"/>
            <a:ext cx="8686801" cy="6858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طرق تحميل الدرج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065212" y="5253341"/>
            <a:ext cx="3962401" cy="46165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ar-JO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الطريقة الأولى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999412" y="5253340"/>
            <a:ext cx="3962401" cy="46165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ar-JO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الطريقة الثانية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14623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612" y="1752600"/>
            <a:ext cx="7085013" cy="510540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751012" y="381000"/>
            <a:ext cx="8001001" cy="609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Design of Stair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42411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7212" y="228600"/>
            <a:ext cx="8382001" cy="6096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Stair Reinforcement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12188825" cy="5867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341205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2188825" cy="5638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68174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217612" y="381000"/>
            <a:ext cx="8686801" cy="5334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ar-JO" sz="4000" smtClean="0">
                <a:latin typeface="Calibri" panose="020F0502020204030204" pitchFamily="34" charset="0"/>
                <a:cs typeface="Calibri" panose="020F0502020204030204" pitchFamily="34" charset="0"/>
              </a:rPr>
              <a:t>مخطط القواعد (الخنزيرة)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صورة 3" descr="dfdff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047417"/>
            <a:ext cx="12188824" cy="58105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248802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612" y="2286000"/>
            <a:ext cx="8686801" cy="1828800"/>
          </a:xfrm>
        </p:spPr>
        <p:txBody>
          <a:bodyPr>
            <a:normAutofit/>
          </a:bodyPr>
          <a:lstStyle/>
          <a:p>
            <a:pPr algn="ctr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الفصل الخامس</a:t>
            </a:r>
            <a:b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النتائج والتوصيات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4757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979612" y="533400"/>
            <a:ext cx="7772402" cy="5334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النتائج والتوصيات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>
          <a:xfrm>
            <a:off x="2055812" y="1981200"/>
            <a:ext cx="8686800" cy="4495800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r" rtl="1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ar-JO" sz="2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1) </a:t>
            </a:r>
            <a:r>
              <a:rPr lang="ar-SA" sz="2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إن فهم المخططات المعمارية له دور كبير في إيجاد الحلول الإنشائية الملائمة لنوع الاستخدام في المبنى .</a:t>
            </a:r>
          </a:p>
          <a:p>
            <a:pPr marL="45720" indent="0" algn="r" rtl="1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ar-SA" sz="2400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" indent="0" algn="r" rtl="1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ar-JO" sz="2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2) </a:t>
            </a:r>
            <a:r>
              <a:rPr lang="ar-SA" sz="2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إن القدرة على الحل اليدوي ضرورية للمصمم الإنشائي للتأكيد على حل البرامج المحسوبة وفهم طريقة عملها . </a:t>
            </a:r>
          </a:p>
          <a:p>
            <a:pPr marL="45720" indent="0" algn="r" rtl="1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ar-SA" sz="2400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" indent="0" algn="r" rtl="1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ar-JO" sz="2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3) </a:t>
            </a:r>
            <a:r>
              <a:rPr lang="ar-SA" sz="2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التعرف على العناصر الإنشائية وكيفية التعامل معها</a:t>
            </a:r>
            <a:r>
              <a:rPr lang="ar-JO" sz="2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ar-SA" sz="2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وذلك ليتم تصميمها تصميما جيدا يحقق الأمان و القوة الإنشائية .</a:t>
            </a:r>
          </a:p>
          <a:p>
            <a:pPr marL="45720" indent="0" algn="r" rtl="1">
              <a:buNone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21299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111"/>
          <a:stretch/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050800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827212" y="152400"/>
            <a:ext cx="8153398" cy="609600"/>
          </a:xfrm>
        </p:spPr>
        <p:txBody>
          <a:bodyPr>
            <a:normAutofit/>
          </a:bodyPr>
          <a:lstStyle/>
          <a:p>
            <a:pPr algn="ctr" rtl="1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نبذة عن المشروع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صورة 6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0109"/>
            <a:ext cx="12188825" cy="5856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6497724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351212" y="228600"/>
            <a:ext cx="41148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الموقع العام للمشروع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صورة 3" descr="yuu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28802"/>
            <a:ext cx="12188825" cy="4929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مربع نص 8"/>
          <p:cNvSpPr txBox="1"/>
          <p:nvPr/>
        </p:nvSpPr>
        <p:spPr>
          <a:xfrm>
            <a:off x="0" y="1071546"/>
            <a:ext cx="1202376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الموقع المقترح يقع في فلسطين، على أراضي مدينة الخليل، في منطقة"وادي القطع-نمرة" الواقعة إلى الشمال الشرقي من مدينة الخليل , تبلغ مساحة الموقع المقترح 13.6 دونماً.</a:t>
            </a:r>
            <a:endParaRPr lang="en-US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r"/>
            <a:endParaRPr lang="ar-SA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27873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3412" y="228600"/>
            <a:ext cx="8153400" cy="685800"/>
          </a:xfrm>
        </p:spPr>
        <p:txBody>
          <a:bodyPr>
            <a:normAutofit/>
          </a:bodyPr>
          <a:lstStyle/>
          <a:p>
            <a:pPr algn="ctr" rtl="1"/>
            <a:r>
              <a:rPr lang="ar-JO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الموقع العام للمشروع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صورة 4" descr="1234567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" y="1142984"/>
            <a:ext cx="12188824" cy="5715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8308016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siness Contrast 16x9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usiness contrast presentation (widescreen).potx" id="{79BDEE8A-06BD-4498-8DA2-039F108111A7}" vid="{371B0C30-7F71-4EED-A6A3-8F238779D534}"/>
    </a:ext>
  </a:extLst>
</a:theme>
</file>

<file path=ppt/theme/theme2.xml><?xml version="1.0" encoding="utf-8"?>
<a:theme xmlns:a="http://schemas.openxmlformats.org/drawingml/2006/main" name="Office Theme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220E13-D325-4A9E-AA7A-0D1409275EB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40262f94-9f35-4ac3-9a90-690165a166b7"/>
    <ds:schemaRef ds:uri="a4f35948-e619-41b3-aa29-22878b09cfd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C80FAF7-F941-4D3E-A3C3-283A611079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2F2BE50-DDB3-465B-A26E-975A276D436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contrast presentation (widescreen)</Template>
  <TotalTime>2640</TotalTime>
  <Words>473</Words>
  <Application>Microsoft Office PowerPoint</Application>
  <PresentationFormat>مخصص</PresentationFormat>
  <Paragraphs>125</Paragraphs>
  <Slides>67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67</vt:i4>
      </vt:variant>
    </vt:vector>
  </HeadingPairs>
  <TitlesOfParts>
    <vt:vector size="68" baseType="lpstr">
      <vt:lpstr>Business Contrast 16x9</vt:lpstr>
      <vt:lpstr>الشريحة 1</vt:lpstr>
      <vt:lpstr>الشريحة 2</vt:lpstr>
      <vt:lpstr>التصميم الإنشائي لمستشفى الوحدات</vt:lpstr>
      <vt:lpstr>محتويات العرض</vt:lpstr>
      <vt:lpstr>الفصل الأول   المقدمة</vt:lpstr>
      <vt:lpstr>أهداف المشروع</vt:lpstr>
      <vt:lpstr>نبذة عن المشروع</vt:lpstr>
      <vt:lpstr>الشريحة 8</vt:lpstr>
      <vt:lpstr>الموقع العام للمشروع</vt:lpstr>
      <vt:lpstr>الفصل الثاني   الوصف المعماري</vt:lpstr>
      <vt:lpstr>الشريحة 11</vt:lpstr>
      <vt:lpstr>الشريحة 12</vt:lpstr>
      <vt:lpstr>الشريحة 13</vt:lpstr>
      <vt:lpstr>الشريحة 14</vt:lpstr>
      <vt:lpstr>الشريحة 15</vt:lpstr>
      <vt:lpstr>الواجهات المعمارية</vt:lpstr>
      <vt:lpstr>الواجهة الجنوبية ( الواجهة الرئيسية)</vt:lpstr>
      <vt:lpstr>الواجهة الشمالية</vt:lpstr>
      <vt:lpstr>الواجهة الشرقية</vt:lpstr>
      <vt:lpstr>الواجهة الغربية</vt:lpstr>
      <vt:lpstr>المقاطع الرأسية</vt:lpstr>
      <vt:lpstr>الشريحة 22</vt:lpstr>
      <vt:lpstr>الشريحة 23</vt:lpstr>
      <vt:lpstr>الفصل الثالث  الوصف الإنشائي</vt:lpstr>
      <vt:lpstr>الشريحة 25</vt:lpstr>
      <vt:lpstr>العناصر الإنشائية</vt:lpstr>
      <vt:lpstr>أكواد وبرامج التصميم الإنشائي</vt:lpstr>
      <vt:lpstr>الفصل الرابع   التحليل والتصميم الإنشائي</vt:lpstr>
      <vt:lpstr>العقدات</vt:lpstr>
      <vt:lpstr>المساقط الأفقية لعقدات المشروع</vt:lpstr>
      <vt:lpstr>الشريحة 31</vt:lpstr>
      <vt:lpstr>الشريحة 32</vt:lpstr>
      <vt:lpstr>الشريحة 33</vt:lpstr>
      <vt:lpstr>الشريحة 34</vt:lpstr>
      <vt:lpstr>Design of one way ribbed Slab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Rib 8 Reinforcement</vt:lpstr>
      <vt:lpstr>الشريحة 43</vt:lpstr>
      <vt:lpstr>Dead Load Calculations on two way solid slab </vt:lpstr>
      <vt:lpstr>الشريحة 45</vt:lpstr>
      <vt:lpstr>الجسور</vt:lpstr>
      <vt:lpstr>Design of Beam 97</vt:lpstr>
      <vt:lpstr>الشريحة 48</vt:lpstr>
      <vt:lpstr>الشريحة 49</vt:lpstr>
      <vt:lpstr>Beam 97 Reinforcement</vt:lpstr>
      <vt:lpstr>الأعمدة</vt:lpstr>
      <vt:lpstr>Design of Column C8 </vt:lpstr>
      <vt:lpstr>الجدران</vt:lpstr>
      <vt:lpstr>الشريحة 54</vt:lpstr>
      <vt:lpstr>الشريحة 55</vt:lpstr>
      <vt:lpstr>القواعد (الأساسات)</vt:lpstr>
      <vt:lpstr>الشريحة 57</vt:lpstr>
      <vt:lpstr>الشريحة 58</vt:lpstr>
      <vt:lpstr>الأدراج</vt:lpstr>
      <vt:lpstr>الشريحة 60</vt:lpstr>
      <vt:lpstr>الشريحة 61</vt:lpstr>
      <vt:lpstr>Stair Reinforcement</vt:lpstr>
      <vt:lpstr>الشريحة 63</vt:lpstr>
      <vt:lpstr>الشريحة 64</vt:lpstr>
      <vt:lpstr>الفصل الخامس  النتائج والتوصيات</vt:lpstr>
      <vt:lpstr>الشريحة 66</vt:lpstr>
      <vt:lpstr>الشريحة 67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التصميم الإنشائي لمركز التنوع البيولوجي النباتي</dc:title>
  <dc:creator>Rock</dc:creator>
  <cp:lastModifiedBy>joker</cp:lastModifiedBy>
  <cp:revision>262</cp:revision>
  <dcterms:created xsi:type="dcterms:W3CDTF">2017-08-15T18:57:59Z</dcterms:created>
  <dcterms:modified xsi:type="dcterms:W3CDTF">2018-05-05T21:05:03Z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