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7" r:id="rId9"/>
    <p:sldId id="269" r:id="rId10"/>
    <p:sldId id="270" r:id="rId11"/>
    <p:sldId id="271" r:id="rId12"/>
    <p:sldId id="272" r:id="rId13"/>
    <p:sldId id="273"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3" r:id="rId40"/>
    <p:sldId id="304" r:id="rId41"/>
    <p:sldId id="305" r:id="rId42"/>
    <p:sldId id="306" r:id="rId43"/>
    <p:sldId id="308" r:id="rId44"/>
    <p:sldId id="313" r:id="rId45"/>
    <p:sldId id="314" r:id="rId46"/>
    <p:sldId id="323" r:id="rId47"/>
    <p:sldId id="324" r:id="rId48"/>
    <p:sldId id="330" r:id="rId49"/>
    <p:sldId id="331" r:id="rId50"/>
    <p:sldId id="332" r:id="rId51"/>
    <p:sldId id="333"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9AACB81-7972-4C51-AC75-0623B5193FD3}" type="datetimeFigureOut">
              <a:rPr lang="en-US" smtClean="0"/>
              <a:pPr/>
              <a:t>6/3/2012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AACB81-7972-4C51-AC75-0623B5193FD3}" type="datetimeFigureOut">
              <a:rPr lang="en-US" smtClean="0"/>
              <a:pPr/>
              <a:t>6/3/2012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AACB81-7972-4C51-AC75-0623B5193FD3}" type="datetimeFigureOut">
              <a:rPr lang="en-US" smtClean="0"/>
              <a:pPr/>
              <a:t>6/3/2012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AACB81-7972-4C51-AC75-0623B5193FD3}" type="datetimeFigureOut">
              <a:rPr lang="en-US" smtClean="0"/>
              <a:pPr/>
              <a:t>6/3/2012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9AACB81-7972-4C51-AC75-0623B5193FD3}" type="datetimeFigureOut">
              <a:rPr lang="en-US" smtClean="0"/>
              <a:pPr/>
              <a:t>6/3/2012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9AACB81-7972-4C51-AC75-0623B5193FD3}" type="datetimeFigureOut">
              <a:rPr lang="en-US" smtClean="0"/>
              <a:pPr/>
              <a:t>6/3/2012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9AACB81-7972-4C51-AC75-0623B5193FD3}" type="datetimeFigureOut">
              <a:rPr lang="en-US" smtClean="0"/>
              <a:pPr/>
              <a:t>6/3/2012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9AACB81-7972-4C51-AC75-0623B5193FD3}" type="datetimeFigureOut">
              <a:rPr lang="en-US" smtClean="0"/>
              <a:pPr/>
              <a:t>6/3/2012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AACB81-7972-4C51-AC75-0623B5193FD3}" type="datetimeFigureOut">
              <a:rPr lang="en-US" smtClean="0"/>
              <a:pPr/>
              <a:t>6/3/2012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AACB81-7972-4C51-AC75-0623B5193FD3}" type="datetimeFigureOut">
              <a:rPr lang="en-US" smtClean="0"/>
              <a:pPr/>
              <a:t>6/3/2012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AACB81-7972-4C51-AC75-0623B5193FD3}" type="datetimeFigureOut">
              <a:rPr lang="en-US" smtClean="0"/>
              <a:pPr/>
              <a:t>6/3/2012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3735D0-9ED0-4B44-B64F-2B87AECC600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AACB81-7972-4C51-AC75-0623B5193FD3}" type="datetimeFigureOut">
              <a:rPr lang="en-US" smtClean="0"/>
              <a:pPr/>
              <a:t>6/3/2012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3735D0-9ED0-4B44-B64F-2B87AECC600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jpeg"/><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1.jpeg"/><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40.jpeg"/><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46.png"/><Relationship Id="rId5" Type="http://schemas.openxmlformats.org/officeDocument/2006/relationships/oleObject" Target="../embeddings/oleObject6.bin"/><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image" Target="../media/image49.jpeg"/><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3.gif"/></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1030" name="Picture 6" descr="a"/>
          <p:cNvPicPr>
            <a:picLocks noChangeAspect="1" noChangeArrowheads="1"/>
          </p:cNvPicPr>
          <p:nvPr/>
        </p:nvPicPr>
        <p:blipFill>
          <a:blip r:embed="rId3"/>
          <a:srcRect/>
          <a:stretch>
            <a:fillRect/>
          </a:stretch>
        </p:blipFill>
        <p:spPr bwMode="auto">
          <a:xfrm>
            <a:off x="685800" y="0"/>
            <a:ext cx="990600" cy="381000"/>
          </a:xfrm>
          <a:prstGeom prst="rect">
            <a:avLst/>
          </a:prstGeom>
          <a:noFill/>
          <a:ln w="9525">
            <a:noFill/>
            <a:miter lim="800000"/>
            <a:headEnd/>
            <a:tailEnd/>
          </a:ln>
        </p:spPr>
      </p:pic>
      <p:pic>
        <p:nvPicPr>
          <p:cNvPr id="1031" name="Picture 7"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1032" name="Picture 8" descr="a"/>
          <p:cNvPicPr>
            <a:picLocks noChangeAspect="1" noChangeArrowheads="1"/>
          </p:cNvPicPr>
          <p:nvPr/>
        </p:nvPicPr>
        <p:blipFill>
          <a:blip r:embed="rId3"/>
          <a:srcRect/>
          <a:stretch>
            <a:fillRect/>
          </a:stretch>
        </p:blipFill>
        <p:spPr bwMode="auto">
          <a:xfrm>
            <a:off x="533400" y="533400"/>
            <a:ext cx="990600" cy="381000"/>
          </a:xfrm>
          <a:prstGeom prst="rect">
            <a:avLst/>
          </a:prstGeom>
          <a:noFill/>
          <a:ln w="9525">
            <a:noFill/>
            <a:miter lim="800000"/>
            <a:headEnd/>
            <a:tailEnd/>
          </a:ln>
        </p:spPr>
      </p:pic>
      <p:pic>
        <p:nvPicPr>
          <p:cNvPr id="1033" name="Picture 9"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1034" name="Picture 10" descr="a"/>
          <p:cNvPicPr>
            <a:picLocks noChangeAspect="1" noChangeArrowheads="1"/>
          </p:cNvPicPr>
          <p:nvPr/>
        </p:nvPicPr>
        <p:blipFill>
          <a:blip r:embed="rId3"/>
          <a:srcRect/>
          <a:stretch>
            <a:fillRect/>
          </a:stretch>
        </p:blipFill>
        <p:spPr bwMode="auto">
          <a:xfrm>
            <a:off x="533400" y="609600"/>
            <a:ext cx="990600" cy="381000"/>
          </a:xfrm>
          <a:prstGeom prst="rect">
            <a:avLst/>
          </a:prstGeom>
          <a:noFill/>
          <a:ln w="9525">
            <a:noFill/>
            <a:miter lim="800000"/>
            <a:headEnd/>
            <a:tailEnd/>
          </a:ln>
        </p:spPr>
      </p:pic>
      <p:pic>
        <p:nvPicPr>
          <p:cNvPr id="1035" name="Picture 11" descr="a"/>
          <p:cNvPicPr>
            <a:picLocks noChangeAspect="1" noChangeArrowheads="1"/>
          </p:cNvPicPr>
          <p:nvPr/>
        </p:nvPicPr>
        <p:blipFill>
          <a:blip r:embed="rId3"/>
          <a:srcRect/>
          <a:stretch>
            <a:fillRect/>
          </a:stretch>
        </p:blipFill>
        <p:spPr bwMode="auto">
          <a:xfrm>
            <a:off x="457200" y="685800"/>
            <a:ext cx="990600" cy="381000"/>
          </a:xfrm>
          <a:prstGeom prst="rect">
            <a:avLst/>
          </a:prstGeom>
          <a:noFill/>
          <a:ln w="9525">
            <a:noFill/>
            <a:miter lim="800000"/>
            <a:headEnd/>
            <a:tailEnd/>
          </a:ln>
        </p:spPr>
      </p:pic>
      <p:pic>
        <p:nvPicPr>
          <p:cNvPr id="1036" name="Picture 12" descr="a"/>
          <p:cNvPicPr>
            <a:picLocks noChangeAspect="1" noChangeArrowheads="1"/>
          </p:cNvPicPr>
          <p:nvPr/>
        </p:nvPicPr>
        <p:blipFill>
          <a:blip r:embed="rId3"/>
          <a:srcRect/>
          <a:stretch>
            <a:fillRect/>
          </a:stretch>
        </p:blipFill>
        <p:spPr bwMode="auto">
          <a:xfrm>
            <a:off x="457200" y="990600"/>
            <a:ext cx="990600" cy="381000"/>
          </a:xfrm>
          <a:prstGeom prst="rect">
            <a:avLst/>
          </a:prstGeom>
          <a:noFill/>
          <a:ln w="9525">
            <a:noFill/>
            <a:miter lim="800000"/>
            <a:headEnd/>
            <a:tailEnd/>
          </a:ln>
        </p:spPr>
      </p:pic>
      <p:pic>
        <p:nvPicPr>
          <p:cNvPr id="1037" name="Picture 13"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1038" name="Picture 14" descr="a"/>
          <p:cNvPicPr>
            <a:picLocks noChangeAspect="1" noChangeArrowheads="1"/>
          </p:cNvPicPr>
          <p:nvPr/>
        </p:nvPicPr>
        <p:blipFill>
          <a:blip r:embed="rId3"/>
          <a:srcRect/>
          <a:stretch>
            <a:fillRect/>
          </a:stretch>
        </p:blipFill>
        <p:spPr bwMode="auto">
          <a:xfrm>
            <a:off x="838200" y="533400"/>
            <a:ext cx="762000" cy="304800"/>
          </a:xfrm>
          <a:prstGeom prst="rect">
            <a:avLst/>
          </a:prstGeom>
          <a:noFill/>
          <a:ln w="9525">
            <a:noFill/>
            <a:miter lim="800000"/>
            <a:headEnd/>
            <a:tailEnd/>
          </a:ln>
        </p:spPr>
      </p:pic>
      <p:pic>
        <p:nvPicPr>
          <p:cNvPr id="1039" name="Picture 15"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1041" name="Picture 17" descr="D:\مقدمة مشروع التخرج\3d\1.jpg"/>
          <p:cNvPicPr>
            <a:picLocks noChangeAspect="1" noChangeArrowheads="1"/>
          </p:cNvPicPr>
          <p:nvPr/>
        </p:nvPicPr>
        <p:blipFill>
          <a:blip r:embed="rId4"/>
          <a:srcRect/>
          <a:stretch>
            <a:fillRect/>
          </a:stretch>
        </p:blipFill>
        <p:spPr bwMode="auto">
          <a:xfrm>
            <a:off x="5562600" y="381000"/>
            <a:ext cx="3352800" cy="2743200"/>
          </a:xfrm>
          <a:prstGeom prst="rect">
            <a:avLst/>
          </a:prstGeom>
          <a:noFill/>
        </p:spPr>
      </p:pic>
      <p:pic>
        <p:nvPicPr>
          <p:cNvPr id="1042" name="Picture 18" descr="D:\مقدمة مشروع التخرج\3d\6.jpg"/>
          <p:cNvPicPr>
            <a:picLocks noChangeAspect="1" noChangeArrowheads="1"/>
          </p:cNvPicPr>
          <p:nvPr/>
        </p:nvPicPr>
        <p:blipFill>
          <a:blip r:embed="rId5"/>
          <a:srcRect/>
          <a:stretch>
            <a:fillRect/>
          </a:stretch>
        </p:blipFill>
        <p:spPr bwMode="auto">
          <a:xfrm>
            <a:off x="1524000" y="381000"/>
            <a:ext cx="3733800" cy="2743200"/>
          </a:xfrm>
          <a:prstGeom prst="rect">
            <a:avLst/>
          </a:prstGeom>
          <a:noFill/>
        </p:spPr>
      </p:pic>
      <p:pic>
        <p:nvPicPr>
          <p:cNvPr id="1043" name="Picture 19" descr="D:\مقدمة مشروع التخرج\3d\20045.jpg"/>
          <p:cNvPicPr>
            <a:picLocks noChangeAspect="1" noChangeArrowheads="1"/>
          </p:cNvPicPr>
          <p:nvPr/>
        </p:nvPicPr>
        <p:blipFill>
          <a:blip r:embed="rId6"/>
          <a:srcRect/>
          <a:stretch>
            <a:fillRect/>
          </a:stretch>
        </p:blipFill>
        <p:spPr bwMode="auto">
          <a:xfrm>
            <a:off x="5562600" y="3352800"/>
            <a:ext cx="3352800" cy="2667000"/>
          </a:xfrm>
          <a:prstGeom prst="rect">
            <a:avLst/>
          </a:prstGeom>
          <a:noFill/>
        </p:spPr>
      </p:pic>
      <p:pic>
        <p:nvPicPr>
          <p:cNvPr id="1044" name="Picture 20" descr="D:\مقدمة مشروع التخرج\3d\20100.jpg"/>
          <p:cNvPicPr>
            <a:picLocks noChangeAspect="1" noChangeArrowheads="1"/>
          </p:cNvPicPr>
          <p:nvPr/>
        </p:nvPicPr>
        <p:blipFill>
          <a:blip r:embed="rId7"/>
          <a:srcRect/>
          <a:stretch>
            <a:fillRect/>
          </a:stretch>
        </p:blipFill>
        <p:spPr bwMode="auto">
          <a:xfrm>
            <a:off x="1600200" y="3352800"/>
            <a:ext cx="3657600" cy="2697480"/>
          </a:xfrm>
          <a:prstGeom prst="rect">
            <a:avLst/>
          </a:prstGeom>
          <a:noFill/>
        </p:spPr>
      </p:pic>
    </p:spTree>
  </p:cSld>
  <p:clrMapOvr>
    <a:masterClrMapping/>
  </p:clrMapOvr>
  <p:transition>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part1"/>
          <p:cNvPicPr>
            <a:picLocks noChangeAspect="1" noChangeArrowheads="1"/>
          </p:cNvPicPr>
          <p:nvPr/>
        </p:nvPicPr>
        <p:blipFill>
          <a:blip r:embed="rId3"/>
          <a:srcRect/>
          <a:stretch>
            <a:fillRect/>
          </a:stretch>
        </p:blipFill>
        <p:spPr bwMode="auto">
          <a:xfrm>
            <a:off x="0" y="0"/>
            <a:ext cx="2049463" cy="6858000"/>
          </a:xfrm>
          <a:prstGeom prst="rect">
            <a:avLst/>
          </a:prstGeom>
          <a:noFill/>
          <a:ln w="9525">
            <a:noFill/>
            <a:miter lim="800000"/>
            <a:headEnd/>
            <a:tailEnd/>
          </a:ln>
        </p:spPr>
      </p:pic>
      <p:pic>
        <p:nvPicPr>
          <p:cNvPr id="28675" name="Picture 5" descr="a"/>
          <p:cNvPicPr>
            <a:picLocks noChangeAspect="1" noChangeArrowheads="1"/>
          </p:cNvPicPr>
          <p:nvPr/>
        </p:nvPicPr>
        <p:blipFill>
          <a:blip r:embed="rId4"/>
          <a:srcRect/>
          <a:stretch>
            <a:fillRect/>
          </a:stretch>
        </p:blipFill>
        <p:spPr bwMode="auto">
          <a:xfrm>
            <a:off x="609600" y="228600"/>
            <a:ext cx="990600" cy="381000"/>
          </a:xfrm>
          <a:prstGeom prst="rect">
            <a:avLst/>
          </a:prstGeom>
          <a:noFill/>
          <a:ln w="9525">
            <a:noFill/>
            <a:miter lim="800000"/>
            <a:headEnd/>
            <a:tailEnd/>
          </a:ln>
        </p:spPr>
      </p:pic>
      <p:pic>
        <p:nvPicPr>
          <p:cNvPr id="28676" name="Picture 6" descr="a"/>
          <p:cNvPicPr>
            <a:picLocks noChangeAspect="1" noChangeArrowheads="1"/>
          </p:cNvPicPr>
          <p:nvPr/>
        </p:nvPicPr>
        <p:blipFill>
          <a:blip r:embed="rId4"/>
          <a:srcRect/>
          <a:stretch>
            <a:fillRect/>
          </a:stretch>
        </p:blipFill>
        <p:spPr bwMode="auto">
          <a:xfrm>
            <a:off x="0" y="685800"/>
            <a:ext cx="990600" cy="381000"/>
          </a:xfrm>
          <a:prstGeom prst="rect">
            <a:avLst/>
          </a:prstGeom>
          <a:noFill/>
          <a:ln w="9525">
            <a:noFill/>
            <a:miter lim="800000"/>
            <a:headEnd/>
            <a:tailEnd/>
          </a:ln>
        </p:spPr>
      </p:pic>
      <p:pic>
        <p:nvPicPr>
          <p:cNvPr id="28677" name="Picture 7" descr="a"/>
          <p:cNvPicPr>
            <a:picLocks noChangeAspect="1" noChangeArrowheads="1"/>
          </p:cNvPicPr>
          <p:nvPr/>
        </p:nvPicPr>
        <p:blipFill>
          <a:blip r:embed="rId4"/>
          <a:srcRect/>
          <a:stretch>
            <a:fillRect/>
          </a:stretch>
        </p:blipFill>
        <p:spPr bwMode="auto">
          <a:xfrm>
            <a:off x="457200" y="1219200"/>
            <a:ext cx="990600" cy="381000"/>
          </a:xfrm>
          <a:prstGeom prst="rect">
            <a:avLst/>
          </a:prstGeom>
          <a:noFill/>
          <a:ln w="9525">
            <a:noFill/>
            <a:miter lim="800000"/>
            <a:headEnd/>
            <a:tailEnd/>
          </a:ln>
        </p:spPr>
      </p:pic>
      <p:pic>
        <p:nvPicPr>
          <p:cNvPr id="28678" name="Picture 8" descr="a"/>
          <p:cNvPicPr>
            <a:picLocks noChangeAspect="1" noChangeArrowheads="1"/>
          </p:cNvPicPr>
          <p:nvPr/>
        </p:nvPicPr>
        <p:blipFill>
          <a:blip r:embed="rId4"/>
          <a:srcRect/>
          <a:stretch>
            <a:fillRect/>
          </a:stretch>
        </p:blipFill>
        <p:spPr bwMode="auto">
          <a:xfrm>
            <a:off x="762000" y="533400"/>
            <a:ext cx="762000" cy="533400"/>
          </a:xfrm>
          <a:prstGeom prst="rect">
            <a:avLst/>
          </a:prstGeom>
          <a:noFill/>
          <a:ln w="9525">
            <a:noFill/>
            <a:miter lim="800000"/>
            <a:headEnd/>
            <a:tailEnd/>
          </a:ln>
        </p:spPr>
      </p:pic>
      <p:pic>
        <p:nvPicPr>
          <p:cNvPr id="28679" name="Picture 9" descr="a"/>
          <p:cNvPicPr>
            <a:picLocks noChangeAspect="1" noChangeArrowheads="1"/>
          </p:cNvPicPr>
          <p:nvPr/>
        </p:nvPicPr>
        <p:blipFill>
          <a:blip r:embed="rId4"/>
          <a:srcRect/>
          <a:stretch>
            <a:fillRect/>
          </a:stretch>
        </p:blipFill>
        <p:spPr bwMode="auto">
          <a:xfrm>
            <a:off x="685800" y="685800"/>
            <a:ext cx="762000" cy="533400"/>
          </a:xfrm>
          <a:prstGeom prst="rect">
            <a:avLst/>
          </a:prstGeom>
          <a:noFill/>
          <a:ln w="9525">
            <a:noFill/>
            <a:miter lim="800000"/>
            <a:headEnd/>
            <a:tailEnd/>
          </a:ln>
        </p:spPr>
      </p:pic>
      <p:pic>
        <p:nvPicPr>
          <p:cNvPr id="28680" name="Picture 10" descr="a"/>
          <p:cNvPicPr>
            <a:picLocks noChangeAspect="1" noChangeArrowheads="1"/>
          </p:cNvPicPr>
          <p:nvPr/>
        </p:nvPicPr>
        <p:blipFill>
          <a:blip r:embed="rId4"/>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786182" y="5867400"/>
            <a:ext cx="3071834"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7338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smtClean="0">
                <a:ln w="11430"/>
                <a:effectLst>
                  <a:outerShdw blurRad="50800" dist="39000" dir="5460000" algn="tl">
                    <a:srgbClr val="000000">
                      <a:alpha val="38000"/>
                    </a:srgbClr>
                  </a:outerShdw>
                </a:effectLst>
              </a:rPr>
              <a:t>طابق التسوية </a:t>
            </a:r>
            <a:r>
              <a:rPr lang="ar-SA" sz="3200" b="1" dirty="0">
                <a:ln w="11430"/>
                <a:effectLst>
                  <a:outerShdw blurRad="50800" dist="39000" dir="5460000" algn="tl">
                    <a:srgbClr val="000000">
                      <a:alpha val="38000"/>
                    </a:srgbClr>
                  </a:outerShdw>
                </a:effectLst>
              </a:rPr>
              <a:t>الأول</a:t>
            </a:r>
          </a:p>
        </p:txBody>
      </p:sp>
      <p:graphicFrame>
        <p:nvGraphicFramePr>
          <p:cNvPr id="15362" name="Object 2"/>
          <p:cNvGraphicFramePr>
            <a:graphicFrameLocks noChangeAspect="1"/>
          </p:cNvGraphicFramePr>
          <p:nvPr/>
        </p:nvGraphicFramePr>
        <p:xfrm>
          <a:off x="928662" y="357166"/>
          <a:ext cx="9188696" cy="5136002"/>
        </p:xfrm>
        <a:graphic>
          <a:graphicData uri="http://schemas.openxmlformats.org/presentationml/2006/ole">
            <p:oleObj spid="_x0000_s15362" name="AutoCAD Drawing" r:id="rId5" imgW="9105840" imgH="4438800" progId="AutoCAD.Drawing.17">
              <p:embed/>
            </p:oleObj>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2969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29700"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29701"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29702"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29703"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29704"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962400" y="5867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7338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smtClean="0">
                <a:ln w="11430"/>
                <a:effectLst>
                  <a:outerShdw blurRad="50800" dist="39000" dir="5460000" algn="tl">
                    <a:srgbClr val="000000">
                      <a:alpha val="38000"/>
                    </a:srgbClr>
                  </a:outerShdw>
                </a:effectLst>
              </a:rPr>
              <a:t>الطابق الأرضي</a:t>
            </a:r>
            <a:endParaRPr lang="ar-SA" sz="3200" b="1" dirty="0">
              <a:ln w="11430"/>
              <a:effectLst>
                <a:outerShdw blurRad="50800" dist="39000" dir="5460000" algn="tl">
                  <a:srgbClr val="000000">
                    <a:alpha val="38000"/>
                  </a:srgbClr>
                </a:outerShdw>
              </a:effectLst>
            </a:endParaRPr>
          </a:p>
        </p:txBody>
      </p:sp>
      <p:pic>
        <p:nvPicPr>
          <p:cNvPr id="18" name="Picture 1"/>
          <p:cNvPicPr>
            <a:picLocks noChangeAspect="1" noChangeArrowheads="1"/>
          </p:cNvPicPr>
          <p:nvPr/>
        </p:nvPicPr>
        <p:blipFill>
          <a:blip r:embed="rId4" cstate="print"/>
          <a:srcRect/>
          <a:stretch>
            <a:fillRect/>
          </a:stretch>
        </p:blipFill>
        <p:spPr bwMode="auto">
          <a:xfrm>
            <a:off x="1785918" y="1285860"/>
            <a:ext cx="6533918" cy="4320481"/>
          </a:xfrm>
          <a:prstGeom prst="rect">
            <a:avLst/>
          </a:prstGeom>
          <a:noFill/>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0723"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30724"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30725"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30726"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30727"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30728"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962400" y="5867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7338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smtClean="0">
                <a:ln w="11430"/>
                <a:effectLst>
                  <a:outerShdw blurRad="50800" dist="39000" dir="5460000" algn="tl">
                    <a:srgbClr val="000000">
                      <a:alpha val="38000"/>
                    </a:srgbClr>
                  </a:outerShdw>
                </a:effectLst>
              </a:rPr>
              <a:t>الطابق الأول</a:t>
            </a:r>
            <a:endParaRPr lang="ar-SA" sz="3200" b="1" dirty="0">
              <a:ln w="11430"/>
              <a:effectLst>
                <a:outerShdw blurRad="50800" dist="39000" dir="5460000" algn="tl">
                  <a:srgbClr val="000000">
                    <a:alpha val="38000"/>
                  </a:srgbClr>
                </a:outerShdw>
              </a:effectLst>
            </a:endParaRPr>
          </a:p>
        </p:txBody>
      </p:sp>
      <p:pic>
        <p:nvPicPr>
          <p:cNvPr id="18" name="Picture 1"/>
          <p:cNvPicPr>
            <a:picLocks noChangeAspect="1" noChangeArrowheads="1"/>
          </p:cNvPicPr>
          <p:nvPr/>
        </p:nvPicPr>
        <p:blipFill>
          <a:blip r:embed="rId4" cstate="print"/>
          <a:srcRect/>
          <a:stretch>
            <a:fillRect/>
          </a:stretch>
        </p:blipFill>
        <p:spPr bwMode="auto">
          <a:xfrm>
            <a:off x="1966643" y="1357298"/>
            <a:ext cx="6494929" cy="3743276"/>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1747"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31748"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31749"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31750"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31751"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31752"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962400" y="5867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7338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smtClean="0">
                <a:ln w="11430"/>
                <a:effectLst>
                  <a:outerShdw blurRad="50800" dist="39000" dir="5460000" algn="tl">
                    <a:srgbClr val="000000">
                      <a:alpha val="38000"/>
                    </a:srgbClr>
                  </a:outerShdw>
                </a:effectLst>
              </a:rPr>
              <a:t>الطابق الثاني</a:t>
            </a:r>
            <a:endParaRPr lang="ar-SA" sz="3200" b="1" dirty="0">
              <a:ln w="11430"/>
              <a:effectLst>
                <a:outerShdw blurRad="50800" dist="39000" dir="5460000" algn="tl">
                  <a:srgbClr val="000000">
                    <a:alpha val="38000"/>
                  </a:srgbClr>
                </a:outerShdw>
              </a:effectLst>
            </a:endParaRPr>
          </a:p>
        </p:txBody>
      </p:sp>
      <p:pic>
        <p:nvPicPr>
          <p:cNvPr id="18" name="Picture 1"/>
          <p:cNvPicPr>
            <a:picLocks noChangeAspect="1" noChangeArrowheads="1"/>
          </p:cNvPicPr>
          <p:nvPr/>
        </p:nvPicPr>
        <p:blipFill>
          <a:blip r:embed="rId4" cstate="print"/>
          <a:srcRect/>
          <a:stretch>
            <a:fillRect/>
          </a:stretch>
        </p:blipFill>
        <p:spPr bwMode="auto">
          <a:xfrm>
            <a:off x="1857356" y="1643050"/>
            <a:ext cx="6388762" cy="3809878"/>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481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34820"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34821"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34822"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34823"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34824"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ectangle 11"/>
          <p:cNvSpPr/>
          <p:nvPr/>
        </p:nvSpPr>
        <p:spPr>
          <a:xfrm>
            <a:off x="35814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2.4</a:t>
            </a:r>
            <a:r>
              <a:rPr lang="ar-SA" sz="2400" b="1" i="1" dirty="0">
                <a:ln w="11430"/>
                <a:effectLst>
                  <a:outerShdw blurRad="50800" dist="39000" dir="5460000" algn="tl">
                    <a:srgbClr val="000000">
                      <a:alpha val="38000"/>
                    </a:srgbClr>
                  </a:outerShdw>
                </a:effectLst>
              </a:rPr>
              <a:t> </a:t>
            </a:r>
            <a:r>
              <a:rPr lang="ar-JO" sz="2400" b="1" dirty="0"/>
              <a:t>الواجهات</a:t>
            </a:r>
            <a:r>
              <a:rPr lang="ar-SA" sz="2400" b="1" i="1" dirty="0">
                <a:ln w="11430"/>
                <a:effectLst>
                  <a:outerShdw blurRad="50800" dist="39000" dir="5460000" algn="tl">
                    <a:srgbClr val="000000">
                      <a:alpha val="38000"/>
                    </a:srgbClr>
                  </a:outerShdw>
                </a:effectLst>
              </a:rPr>
              <a:t>:</a:t>
            </a:r>
          </a:p>
        </p:txBody>
      </p:sp>
      <p:sp>
        <p:nvSpPr>
          <p:cNvPr id="17" name="Rectangle 16"/>
          <p:cNvSpPr/>
          <p:nvPr/>
        </p:nvSpPr>
        <p:spPr>
          <a:xfrm>
            <a:off x="1828800" y="1905000"/>
            <a:ext cx="6934200" cy="1015663"/>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000" dirty="0"/>
              <a:t>ان من اهم الصور المعماريه التي يجب اخذها بعين الاعتبار هي الواجهات التي من خلالها  يتم اظهار الصوره المعماريه للمبنى بالاظافة الى معرفة ارتفاعات المبنى كما  هو  واضح بالشرح الاتي:-</a:t>
            </a:r>
            <a:endParaRPr lang="en-US" sz="2000" dirty="0"/>
          </a:p>
        </p:txBody>
      </p:sp>
      <p:sp>
        <p:nvSpPr>
          <p:cNvPr id="19" name="Rectangle 18"/>
          <p:cNvSpPr/>
          <p:nvPr/>
        </p:nvSpPr>
        <p:spPr>
          <a:xfrm>
            <a:off x="6248400" y="3200400"/>
            <a:ext cx="2209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000" dirty="0">
                <a:latin typeface="Times New Roman" pitchFamily="18" charset="0"/>
                <a:ea typeface="Calibri" pitchFamily="34" charset="0"/>
              </a:rPr>
              <a:t>- الواجهة الجنوبية .</a:t>
            </a:r>
            <a:endParaRPr lang="ar-SA" sz="3200" dirty="0"/>
          </a:p>
        </p:txBody>
      </p:sp>
      <p:sp>
        <p:nvSpPr>
          <p:cNvPr id="21" name="Rectangle 20"/>
          <p:cNvSpPr/>
          <p:nvPr/>
        </p:nvSpPr>
        <p:spPr>
          <a:xfrm>
            <a:off x="6553200" y="3962400"/>
            <a:ext cx="1905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000" dirty="0">
                <a:latin typeface="Times New Roman" pitchFamily="18" charset="0"/>
                <a:ea typeface="Calibri" pitchFamily="34" charset="0"/>
              </a:rPr>
              <a:t>الواجهة الشرقية .</a:t>
            </a:r>
            <a:endParaRPr lang="ar-SA" sz="3200" dirty="0"/>
          </a:p>
        </p:txBody>
      </p:sp>
      <p:sp>
        <p:nvSpPr>
          <p:cNvPr id="23" name="Rectangle 22"/>
          <p:cNvSpPr/>
          <p:nvPr/>
        </p:nvSpPr>
        <p:spPr>
          <a:xfrm>
            <a:off x="6553200" y="4800600"/>
            <a:ext cx="1905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000" dirty="0">
                <a:latin typeface="Times New Roman" pitchFamily="18" charset="0"/>
                <a:ea typeface="Calibri" pitchFamily="34" charset="0"/>
              </a:rPr>
              <a:t>- الواجهة الشمالية .</a:t>
            </a:r>
            <a:endParaRPr lang="ar-SA" sz="3200" dirty="0"/>
          </a:p>
        </p:txBody>
      </p:sp>
      <p:sp>
        <p:nvSpPr>
          <p:cNvPr id="24" name="Rectangle 23"/>
          <p:cNvSpPr/>
          <p:nvPr/>
        </p:nvSpPr>
        <p:spPr>
          <a:xfrm>
            <a:off x="6172200" y="5505510"/>
            <a:ext cx="2286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000" dirty="0">
                <a:latin typeface="Times New Roman" pitchFamily="18" charset="0"/>
                <a:ea typeface="Calibri" pitchFamily="34" charset="0"/>
              </a:rPr>
              <a:t>- الواجهة الغربية .</a:t>
            </a:r>
            <a:endParaRPr lang="ar-SA" sz="3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2052"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2053"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2054" name="Picture 7" descr="a"/>
          <p:cNvPicPr>
            <a:picLocks noChangeAspect="1" noChangeArrowheads="1"/>
          </p:cNvPicPr>
          <p:nvPr/>
        </p:nvPicPr>
        <p:blipFill>
          <a:blip r:embed="rId3"/>
          <a:srcRect/>
          <a:stretch>
            <a:fillRect/>
          </a:stretch>
        </p:blipFill>
        <p:spPr bwMode="auto">
          <a:xfrm>
            <a:off x="533400" y="1143000"/>
            <a:ext cx="990600" cy="381000"/>
          </a:xfrm>
          <a:prstGeom prst="rect">
            <a:avLst/>
          </a:prstGeom>
          <a:noFill/>
          <a:ln w="9525">
            <a:noFill/>
            <a:miter lim="800000"/>
            <a:headEnd/>
            <a:tailEnd/>
          </a:ln>
        </p:spPr>
      </p:pic>
      <p:pic>
        <p:nvPicPr>
          <p:cNvPr id="2055"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2056"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2057"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962400" y="5867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6576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effectLst>
                  <a:outerShdw blurRad="50800" dist="39000" dir="5460000" algn="tl">
                    <a:srgbClr val="000000">
                      <a:alpha val="38000"/>
                    </a:srgbClr>
                  </a:outerShdw>
                </a:effectLst>
              </a:rPr>
              <a:t>الواجهة الجنوبية</a:t>
            </a:r>
          </a:p>
        </p:txBody>
      </p:sp>
      <p:pic>
        <p:nvPicPr>
          <p:cNvPr id="18" name="Picture 1" descr="6"/>
          <p:cNvPicPr>
            <a:picLocks noChangeAspect="1" noChangeArrowheads="1"/>
          </p:cNvPicPr>
          <p:nvPr/>
        </p:nvPicPr>
        <p:blipFill>
          <a:blip r:embed="rId4" cstate="print"/>
          <a:srcRect/>
          <a:stretch>
            <a:fillRect/>
          </a:stretch>
        </p:blipFill>
        <p:spPr bwMode="auto">
          <a:xfrm>
            <a:off x="1714480" y="1857364"/>
            <a:ext cx="6533918" cy="3387958"/>
          </a:xfrm>
          <a:prstGeom prst="rect">
            <a:avLst/>
          </a:prstGeom>
          <a:noFill/>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076"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3077"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3078" name="Picture 7" descr="a"/>
          <p:cNvPicPr>
            <a:picLocks noChangeAspect="1" noChangeArrowheads="1"/>
          </p:cNvPicPr>
          <p:nvPr/>
        </p:nvPicPr>
        <p:blipFill>
          <a:blip r:embed="rId3"/>
          <a:srcRect/>
          <a:stretch>
            <a:fillRect/>
          </a:stretch>
        </p:blipFill>
        <p:spPr bwMode="auto">
          <a:xfrm>
            <a:off x="457200" y="1143000"/>
            <a:ext cx="990600" cy="381000"/>
          </a:xfrm>
          <a:prstGeom prst="rect">
            <a:avLst/>
          </a:prstGeom>
          <a:noFill/>
          <a:ln w="9525">
            <a:noFill/>
            <a:miter lim="800000"/>
            <a:headEnd/>
            <a:tailEnd/>
          </a:ln>
        </p:spPr>
      </p:pic>
      <p:pic>
        <p:nvPicPr>
          <p:cNvPr id="3079"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3080"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3081"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962400" y="5867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6576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effectLst>
                  <a:outerShdw blurRad="50800" dist="39000" dir="5460000" algn="tl">
                    <a:srgbClr val="000000">
                      <a:alpha val="38000"/>
                    </a:srgbClr>
                  </a:outerShdw>
                </a:effectLst>
              </a:rPr>
              <a:t>الواجهة الشمالية</a:t>
            </a:r>
          </a:p>
        </p:txBody>
      </p:sp>
      <p:pic>
        <p:nvPicPr>
          <p:cNvPr id="18" name="Picture 17"/>
          <p:cNvPicPr/>
          <p:nvPr/>
        </p:nvPicPr>
        <p:blipFill>
          <a:blip r:embed="rId4" cstate="print"/>
          <a:srcRect/>
          <a:stretch>
            <a:fillRect/>
          </a:stretch>
        </p:blipFill>
        <p:spPr bwMode="auto">
          <a:xfrm>
            <a:off x="2143108" y="2000240"/>
            <a:ext cx="6177298" cy="294092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5843"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35844"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35845" name="Picture 7" descr="a"/>
          <p:cNvPicPr>
            <a:picLocks noChangeAspect="1" noChangeArrowheads="1"/>
          </p:cNvPicPr>
          <p:nvPr/>
        </p:nvPicPr>
        <p:blipFill>
          <a:blip r:embed="rId3"/>
          <a:srcRect/>
          <a:stretch>
            <a:fillRect/>
          </a:stretch>
        </p:blipFill>
        <p:spPr bwMode="auto">
          <a:xfrm>
            <a:off x="457200" y="1143000"/>
            <a:ext cx="990600" cy="381000"/>
          </a:xfrm>
          <a:prstGeom prst="rect">
            <a:avLst/>
          </a:prstGeom>
          <a:noFill/>
          <a:ln w="9525">
            <a:noFill/>
            <a:miter lim="800000"/>
            <a:headEnd/>
            <a:tailEnd/>
          </a:ln>
        </p:spPr>
      </p:pic>
      <p:pic>
        <p:nvPicPr>
          <p:cNvPr id="35846"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35847"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35848"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962400" y="5867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6576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effectLst>
                  <a:outerShdw blurRad="50800" dist="39000" dir="5460000" algn="tl">
                    <a:srgbClr val="000000">
                      <a:alpha val="38000"/>
                    </a:srgbClr>
                  </a:outerShdw>
                </a:effectLst>
              </a:rPr>
              <a:t>الواجهة </a:t>
            </a:r>
            <a:r>
              <a:rPr lang="ar-JO" sz="3200" b="1" dirty="0">
                <a:ln w="11430"/>
                <a:effectLst>
                  <a:outerShdw blurRad="50800" dist="39000" dir="5460000" algn="tl">
                    <a:srgbClr val="000000">
                      <a:alpha val="38000"/>
                    </a:srgbClr>
                  </a:outerShdw>
                </a:effectLst>
              </a:rPr>
              <a:t>الشرقية</a:t>
            </a:r>
            <a:endParaRPr lang="ar-SA" sz="3200" b="1" dirty="0">
              <a:ln w="11430"/>
              <a:effectLst>
                <a:outerShdw blurRad="50800" dist="39000" dir="5460000" algn="tl">
                  <a:srgbClr val="000000">
                    <a:alpha val="38000"/>
                  </a:srgbClr>
                </a:outerShdw>
              </a:effectLst>
            </a:endParaRPr>
          </a:p>
        </p:txBody>
      </p:sp>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572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pic>
        <p:nvPicPr>
          <p:cNvPr id="18" name="Picture 1" descr="30045"/>
          <p:cNvPicPr>
            <a:picLocks noChangeAspect="1" noChangeArrowheads="1"/>
          </p:cNvPicPr>
          <p:nvPr/>
        </p:nvPicPr>
        <p:blipFill>
          <a:blip r:embed="rId4" cstate="print"/>
          <a:srcRect/>
          <a:stretch>
            <a:fillRect/>
          </a:stretch>
        </p:blipFill>
        <p:spPr bwMode="auto">
          <a:xfrm>
            <a:off x="1857356" y="1643050"/>
            <a:ext cx="6286761" cy="399910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100"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101"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102" name="Picture 7" descr="a"/>
          <p:cNvPicPr>
            <a:picLocks noChangeAspect="1" noChangeArrowheads="1"/>
          </p:cNvPicPr>
          <p:nvPr/>
        </p:nvPicPr>
        <p:blipFill>
          <a:blip r:embed="rId3"/>
          <a:srcRect/>
          <a:stretch>
            <a:fillRect/>
          </a:stretch>
        </p:blipFill>
        <p:spPr bwMode="auto">
          <a:xfrm>
            <a:off x="457200" y="1143000"/>
            <a:ext cx="990600" cy="381000"/>
          </a:xfrm>
          <a:prstGeom prst="rect">
            <a:avLst/>
          </a:prstGeom>
          <a:noFill/>
          <a:ln w="9525">
            <a:noFill/>
            <a:miter lim="800000"/>
            <a:headEnd/>
            <a:tailEnd/>
          </a:ln>
        </p:spPr>
      </p:pic>
      <p:pic>
        <p:nvPicPr>
          <p:cNvPr id="4103"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104"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105"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962400" y="58674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6576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effectLst>
                  <a:outerShdw blurRad="50800" dist="39000" dir="5460000" algn="tl">
                    <a:srgbClr val="000000">
                      <a:alpha val="38000"/>
                    </a:srgbClr>
                  </a:outerShdw>
                </a:effectLst>
              </a:rPr>
              <a:t>الواجهة الغربية</a:t>
            </a:r>
          </a:p>
        </p:txBody>
      </p:sp>
      <p:pic>
        <p:nvPicPr>
          <p:cNvPr id="18" name="Picture 1" descr="1"/>
          <p:cNvPicPr>
            <a:picLocks noChangeAspect="1" noChangeArrowheads="1"/>
          </p:cNvPicPr>
          <p:nvPr/>
        </p:nvPicPr>
        <p:blipFill>
          <a:blip r:embed="rId4" cstate="print"/>
          <a:srcRect/>
          <a:stretch>
            <a:fillRect/>
          </a:stretch>
        </p:blipFill>
        <p:spPr bwMode="auto">
          <a:xfrm>
            <a:off x="1857356" y="1571612"/>
            <a:ext cx="6604787" cy="3772322"/>
          </a:xfrm>
          <a:prstGeom prst="rect">
            <a:avLst/>
          </a:prstGeom>
          <a:noFill/>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6867"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36868"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36869"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36870"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36871"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36872"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الثالث</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الإنشائي</a:t>
            </a:r>
          </a:p>
        </p:txBody>
      </p:sp>
      <p:sp>
        <p:nvSpPr>
          <p:cNvPr id="12" name="Rectangle 11"/>
          <p:cNvSpPr/>
          <p:nvPr/>
        </p:nvSpPr>
        <p:spPr>
          <a:xfrm>
            <a:off x="1828800" y="1905000"/>
            <a:ext cx="6934200" cy="120032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JO" dirty="0"/>
              <a:t>بعد أن تم دراسة المشروع من الناحية المعمارية لابد من تطبيق جميع الأفكار والمقترحات المعمارية للمبنى من خلال  تصميم انشائي يلبى هذه الافكار والقوانين الهندسيه , والهدف الرئيسي لعملية التصميم الانشائي هو ضمان وجود مزايا التشغيل فيه مع الاخذ بعين الاعتبار الابعاد الاقتصادية له</a:t>
            </a:r>
            <a:r>
              <a:rPr lang="ar-SA" dirty="0"/>
              <a:t>.</a:t>
            </a:r>
            <a:endParaRPr lang="en-US" dirty="0"/>
          </a:p>
        </p:txBody>
      </p:sp>
      <p:sp>
        <p:nvSpPr>
          <p:cNvPr id="13" name="Rectangle 12"/>
          <p:cNvSpPr/>
          <p:nvPr/>
        </p:nvSpPr>
        <p:spPr>
          <a:xfrm>
            <a:off x="52578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3.1</a:t>
            </a:r>
            <a:r>
              <a:rPr lang="ar-SA" sz="2400" b="1" i="1" dirty="0">
                <a:ln w="11430"/>
                <a:effectLst>
                  <a:outerShdw blurRad="50800" dist="39000" dir="5460000" algn="tl">
                    <a:srgbClr val="000000">
                      <a:alpha val="38000"/>
                    </a:srgbClr>
                  </a:outerShdw>
                </a:effectLst>
              </a:rPr>
              <a:t> المقدمة:</a:t>
            </a:r>
          </a:p>
        </p:txBody>
      </p:sp>
      <p:sp>
        <p:nvSpPr>
          <p:cNvPr id="18" name="Rectangle 17"/>
          <p:cNvSpPr/>
          <p:nvPr/>
        </p:nvSpPr>
        <p:spPr>
          <a:xfrm>
            <a:off x="4572000" y="30480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3.2</a:t>
            </a:r>
            <a:r>
              <a:rPr lang="ar-SA" sz="2400" b="1" i="1" dirty="0">
                <a:ln w="11430"/>
                <a:effectLst>
                  <a:outerShdw blurRad="50800" dist="39000" dir="5460000" algn="tl">
                    <a:srgbClr val="000000">
                      <a:alpha val="38000"/>
                    </a:srgbClr>
                  </a:outerShdw>
                </a:effectLst>
              </a:rPr>
              <a:t> هدف التصميم الإنشائي:</a:t>
            </a:r>
          </a:p>
        </p:txBody>
      </p:sp>
      <p:sp>
        <p:nvSpPr>
          <p:cNvPr id="19" name="Rectangle 18"/>
          <p:cNvSpPr/>
          <p:nvPr/>
        </p:nvSpPr>
        <p:spPr>
          <a:xfrm>
            <a:off x="1828800" y="3657600"/>
            <a:ext cx="69342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JO" dirty="0"/>
              <a:t>يعتبر</a:t>
            </a:r>
            <a:r>
              <a:rPr lang="ar-JO" b="1" dirty="0"/>
              <a:t> </a:t>
            </a:r>
            <a:r>
              <a:rPr lang="ar-JO" dirty="0"/>
              <a:t>الهدف الرئيسي للتصميم الانشائي هو انتاج مبنى آمن متكامل ومترابط لجميع النواحي الهندسيه والانشائية</a:t>
            </a:r>
            <a:r>
              <a:rPr lang="ar-SA" dirty="0"/>
              <a:t>، </a:t>
            </a:r>
            <a:r>
              <a:rPr lang="ar-JO" dirty="0"/>
              <a:t>ويكون ذلك بناءً على مايلي</a:t>
            </a:r>
            <a:r>
              <a:rPr lang="ar-SA" dirty="0"/>
              <a:t> </a:t>
            </a:r>
            <a:r>
              <a:rPr lang="ar-JO" dirty="0"/>
              <a:t>:</a:t>
            </a:r>
            <a:endParaRPr lang="en-US" dirty="0"/>
          </a:p>
        </p:txBody>
      </p:sp>
      <p:sp>
        <p:nvSpPr>
          <p:cNvPr id="20" name="Rectangle 19"/>
          <p:cNvSpPr/>
          <p:nvPr/>
        </p:nvSpPr>
        <p:spPr>
          <a:xfrm>
            <a:off x="1371600" y="4343400"/>
            <a:ext cx="7162800" cy="203132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dirty="0"/>
              <a:t>- </a:t>
            </a:r>
            <a:r>
              <a:rPr lang="ar-JO" dirty="0"/>
              <a:t>عامل الأمان </a:t>
            </a:r>
            <a:r>
              <a:rPr lang="en-US" dirty="0"/>
              <a:t>Safety factor )</a:t>
            </a:r>
            <a:r>
              <a:rPr lang="ar-JO" dirty="0"/>
              <a:t> )</a:t>
            </a:r>
            <a:r>
              <a:rPr lang="ar-SA" dirty="0"/>
              <a:t> .</a:t>
            </a:r>
          </a:p>
          <a:p>
            <a:pPr algn="r" rtl="1">
              <a:defRPr/>
            </a:pPr>
            <a:r>
              <a:rPr lang="ar-SA" dirty="0"/>
              <a:t>- </a:t>
            </a:r>
            <a:r>
              <a:rPr lang="ar-JO" dirty="0"/>
              <a:t>التكلفة الاقتصادية </a:t>
            </a:r>
            <a:r>
              <a:rPr lang="en-US" dirty="0"/>
              <a:t>Economy Cost)</a:t>
            </a:r>
            <a:r>
              <a:rPr lang="ar-JO" dirty="0"/>
              <a:t>)</a:t>
            </a:r>
            <a:r>
              <a:rPr lang="ar-SA" dirty="0"/>
              <a:t>.</a:t>
            </a:r>
          </a:p>
          <a:p>
            <a:pPr algn="r" rtl="1">
              <a:defRPr/>
            </a:pPr>
            <a:r>
              <a:rPr lang="ar-SA" dirty="0"/>
              <a:t>- </a:t>
            </a:r>
            <a:r>
              <a:rPr lang="ar-JO" dirty="0"/>
              <a:t>حدود صلاحية المبنى للتشغيل </a:t>
            </a:r>
            <a:r>
              <a:rPr lang="en-US" dirty="0"/>
              <a:t>(Serviceability) </a:t>
            </a:r>
            <a:r>
              <a:rPr lang="ar-JO" dirty="0"/>
              <a:t>  من حيث تجنب أي هبوط زائد </a:t>
            </a:r>
            <a:r>
              <a:rPr lang="en-US" dirty="0"/>
              <a:t>Deflection) </a:t>
            </a:r>
            <a:r>
              <a:rPr lang="ar-SA" dirty="0"/>
              <a:t>)</a:t>
            </a:r>
            <a:r>
              <a:rPr lang="ar-JO" dirty="0"/>
              <a:t> و تجنب التشققات </a:t>
            </a:r>
            <a:r>
              <a:rPr lang="en-US" dirty="0"/>
              <a:t>(Cracks)</a:t>
            </a:r>
            <a:r>
              <a:rPr lang="ar-JO" dirty="0"/>
              <a:t> المثيرة لإزعاج المستخدمين</a:t>
            </a:r>
            <a:r>
              <a:rPr lang="ar-SA" dirty="0"/>
              <a:t> </a:t>
            </a:r>
            <a:r>
              <a:rPr lang="ar-JO" dirty="0"/>
              <a:t>.</a:t>
            </a:r>
            <a:endParaRPr lang="ar-SA" dirty="0"/>
          </a:p>
          <a:p>
            <a:pPr algn="r" rtl="1">
              <a:defRPr/>
            </a:pPr>
            <a:r>
              <a:rPr lang="ar-SA" dirty="0"/>
              <a:t>- </a:t>
            </a:r>
            <a:r>
              <a:rPr lang="ar-JO" dirty="0"/>
              <a:t>الشكل و النواحي الجمالية للمنشأ. </a:t>
            </a:r>
            <a:endParaRPr lang="en-US" dirty="0"/>
          </a:p>
          <a:p>
            <a:pPr algn="r" rtl="1">
              <a:defRPr/>
            </a:pPr>
            <a:endParaRPr lang="en-US" dirty="0"/>
          </a:p>
          <a:p>
            <a:pPr algn="r" rtl="1">
              <a:defRPr/>
            </a:pPr>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16387" name="Picture 6" descr="a"/>
          <p:cNvPicPr>
            <a:picLocks noChangeAspect="1" noChangeArrowheads="1"/>
          </p:cNvPicPr>
          <p:nvPr/>
        </p:nvPicPr>
        <p:blipFill>
          <a:blip r:embed="rId3"/>
          <a:srcRect/>
          <a:stretch>
            <a:fillRect/>
          </a:stretch>
        </p:blipFill>
        <p:spPr bwMode="auto">
          <a:xfrm>
            <a:off x="685800" y="0"/>
            <a:ext cx="990600" cy="381000"/>
          </a:xfrm>
          <a:prstGeom prst="rect">
            <a:avLst/>
          </a:prstGeom>
          <a:noFill/>
          <a:ln w="9525">
            <a:noFill/>
            <a:miter lim="800000"/>
            <a:headEnd/>
            <a:tailEnd/>
          </a:ln>
        </p:spPr>
      </p:pic>
      <p:pic>
        <p:nvPicPr>
          <p:cNvPr id="16388" name="Picture 7"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16389" name="Picture 8" descr="a"/>
          <p:cNvPicPr>
            <a:picLocks noChangeAspect="1" noChangeArrowheads="1"/>
          </p:cNvPicPr>
          <p:nvPr/>
        </p:nvPicPr>
        <p:blipFill>
          <a:blip r:embed="rId3"/>
          <a:srcRect/>
          <a:stretch>
            <a:fillRect/>
          </a:stretch>
        </p:blipFill>
        <p:spPr bwMode="auto">
          <a:xfrm>
            <a:off x="533400" y="533400"/>
            <a:ext cx="990600" cy="381000"/>
          </a:xfrm>
          <a:prstGeom prst="rect">
            <a:avLst/>
          </a:prstGeom>
          <a:noFill/>
          <a:ln w="9525">
            <a:noFill/>
            <a:miter lim="800000"/>
            <a:headEnd/>
            <a:tailEnd/>
          </a:ln>
        </p:spPr>
      </p:pic>
      <p:pic>
        <p:nvPicPr>
          <p:cNvPr id="16390" name="Picture 9"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16391" name="Picture 10" descr="a"/>
          <p:cNvPicPr>
            <a:picLocks noChangeAspect="1" noChangeArrowheads="1"/>
          </p:cNvPicPr>
          <p:nvPr/>
        </p:nvPicPr>
        <p:blipFill>
          <a:blip r:embed="rId3"/>
          <a:srcRect/>
          <a:stretch>
            <a:fillRect/>
          </a:stretch>
        </p:blipFill>
        <p:spPr bwMode="auto">
          <a:xfrm>
            <a:off x="533400" y="609600"/>
            <a:ext cx="990600" cy="381000"/>
          </a:xfrm>
          <a:prstGeom prst="rect">
            <a:avLst/>
          </a:prstGeom>
          <a:noFill/>
          <a:ln w="9525">
            <a:noFill/>
            <a:miter lim="800000"/>
            <a:headEnd/>
            <a:tailEnd/>
          </a:ln>
        </p:spPr>
      </p:pic>
      <p:pic>
        <p:nvPicPr>
          <p:cNvPr id="16392" name="Picture 11" descr="a"/>
          <p:cNvPicPr>
            <a:picLocks noChangeAspect="1" noChangeArrowheads="1"/>
          </p:cNvPicPr>
          <p:nvPr/>
        </p:nvPicPr>
        <p:blipFill>
          <a:blip r:embed="rId3"/>
          <a:srcRect/>
          <a:stretch>
            <a:fillRect/>
          </a:stretch>
        </p:blipFill>
        <p:spPr bwMode="auto">
          <a:xfrm>
            <a:off x="457200" y="685800"/>
            <a:ext cx="990600" cy="381000"/>
          </a:xfrm>
          <a:prstGeom prst="rect">
            <a:avLst/>
          </a:prstGeom>
          <a:noFill/>
          <a:ln w="9525">
            <a:noFill/>
            <a:miter lim="800000"/>
            <a:headEnd/>
            <a:tailEnd/>
          </a:ln>
        </p:spPr>
      </p:pic>
      <p:pic>
        <p:nvPicPr>
          <p:cNvPr id="16393" name="Picture 12" descr="a"/>
          <p:cNvPicPr>
            <a:picLocks noChangeAspect="1" noChangeArrowheads="1"/>
          </p:cNvPicPr>
          <p:nvPr/>
        </p:nvPicPr>
        <p:blipFill>
          <a:blip r:embed="rId3"/>
          <a:srcRect/>
          <a:stretch>
            <a:fillRect/>
          </a:stretch>
        </p:blipFill>
        <p:spPr bwMode="auto">
          <a:xfrm>
            <a:off x="457200" y="990600"/>
            <a:ext cx="990600" cy="381000"/>
          </a:xfrm>
          <a:prstGeom prst="rect">
            <a:avLst/>
          </a:prstGeom>
          <a:noFill/>
          <a:ln w="9525">
            <a:noFill/>
            <a:miter lim="800000"/>
            <a:headEnd/>
            <a:tailEnd/>
          </a:ln>
        </p:spPr>
      </p:pic>
      <p:pic>
        <p:nvPicPr>
          <p:cNvPr id="16394" name="Picture 13"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16395" name="Picture 14" descr="a"/>
          <p:cNvPicPr>
            <a:picLocks noChangeAspect="1" noChangeArrowheads="1"/>
          </p:cNvPicPr>
          <p:nvPr/>
        </p:nvPicPr>
        <p:blipFill>
          <a:blip r:embed="rId3"/>
          <a:srcRect/>
          <a:stretch>
            <a:fillRect/>
          </a:stretch>
        </p:blipFill>
        <p:spPr bwMode="auto">
          <a:xfrm>
            <a:off x="838200" y="533400"/>
            <a:ext cx="762000" cy="304800"/>
          </a:xfrm>
          <a:prstGeom prst="rect">
            <a:avLst/>
          </a:prstGeom>
          <a:noFill/>
          <a:ln w="9525">
            <a:noFill/>
            <a:miter lim="800000"/>
            <a:headEnd/>
            <a:tailEnd/>
          </a:ln>
        </p:spPr>
      </p:pic>
      <p:pic>
        <p:nvPicPr>
          <p:cNvPr id="16396" name="Picture 15"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16397" name="Picture 4" descr="ppi3"/>
          <p:cNvPicPr>
            <a:picLocks noChangeAspect="1" noChangeArrowheads="1" noCrop="1"/>
          </p:cNvPicPr>
          <p:nvPr/>
        </p:nvPicPr>
        <p:blipFill>
          <a:blip r:embed="rId4"/>
          <a:srcRect/>
          <a:stretch>
            <a:fillRect/>
          </a:stretch>
        </p:blipFill>
        <p:spPr bwMode="auto">
          <a:xfrm>
            <a:off x="2895600" y="533400"/>
            <a:ext cx="4495800" cy="762000"/>
          </a:xfrm>
          <a:prstGeom prst="rect">
            <a:avLst/>
          </a:prstGeom>
          <a:noFill/>
          <a:ln w="9525">
            <a:noFill/>
            <a:miter lim="800000"/>
            <a:headEnd/>
            <a:tailEnd/>
          </a:ln>
        </p:spPr>
      </p:pic>
      <p:sp>
        <p:nvSpPr>
          <p:cNvPr id="23" name="Rectangle 22"/>
          <p:cNvSpPr/>
          <p:nvPr/>
        </p:nvSpPr>
        <p:spPr>
          <a:xfrm>
            <a:off x="1600200" y="1600200"/>
            <a:ext cx="7772400" cy="175432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5400" b="1" dirty="0">
                <a:ln w="11430"/>
                <a:effectLst>
                  <a:outerShdw blurRad="50800" dist="39000" dir="5460000" algn="tl">
                    <a:srgbClr val="000000">
                      <a:alpha val="38000"/>
                    </a:srgbClr>
                  </a:outerShdw>
                </a:effectLst>
              </a:rPr>
              <a:t>التصميم الانشائي </a:t>
            </a:r>
          </a:p>
          <a:p>
            <a:pPr algn="ctr" rtl="1">
              <a:defRPr/>
            </a:pPr>
            <a:r>
              <a:rPr lang="ar-SA" sz="5400" b="1" dirty="0" smtClean="0">
                <a:ln w="11430"/>
                <a:effectLst>
                  <a:outerShdw blurRad="50800" dist="39000" dir="5460000" algn="tl">
                    <a:srgbClr val="000000">
                      <a:alpha val="38000"/>
                    </a:srgbClr>
                  </a:outerShdw>
                </a:effectLst>
              </a:rPr>
              <a:t>لمبنى السفارة الفلسطينية بالأردن</a:t>
            </a:r>
            <a:endParaRPr lang="ar-SA" sz="5400" b="1" dirty="0">
              <a:ln w="11430"/>
              <a:effectLst>
                <a:outerShdw blurRad="50800" dist="39000" dir="5460000" algn="tl">
                  <a:srgbClr val="000000">
                    <a:alpha val="38000"/>
                  </a:srgbClr>
                </a:outerShdw>
              </a:effectLst>
            </a:endParaRPr>
          </a:p>
        </p:txBody>
      </p:sp>
      <p:sp>
        <p:nvSpPr>
          <p:cNvPr id="24" name="Rectangle 23"/>
          <p:cNvSpPr/>
          <p:nvPr/>
        </p:nvSpPr>
        <p:spPr>
          <a:xfrm>
            <a:off x="1295400" y="3758625"/>
            <a:ext cx="7772400" cy="255454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effectLst>
                  <a:outerShdw blurRad="50800" dist="39000" dir="5460000" algn="tl">
                    <a:srgbClr val="000000">
                      <a:alpha val="38000"/>
                    </a:srgbClr>
                  </a:outerShdw>
                </a:effectLst>
              </a:rPr>
              <a:t>فريق العمل :</a:t>
            </a:r>
          </a:p>
          <a:p>
            <a:pPr algn="r" rtl="1">
              <a:defRPr/>
            </a:pPr>
            <a:r>
              <a:rPr lang="ar-SA" sz="3200" b="1" dirty="0" smtClean="0">
                <a:ln w="11430"/>
                <a:effectLst>
                  <a:outerShdw blurRad="50800" dist="39000" dir="5460000" algn="tl">
                    <a:srgbClr val="000000">
                      <a:alpha val="38000"/>
                    </a:srgbClr>
                  </a:outerShdw>
                </a:effectLst>
              </a:rPr>
              <a:t>أحمد عدوان</a:t>
            </a:r>
            <a:endParaRPr lang="ar-SA" sz="3200" b="1" dirty="0">
              <a:ln w="11430"/>
              <a:effectLst>
                <a:outerShdw blurRad="50800" dist="39000" dir="5460000" algn="tl">
                  <a:srgbClr val="000000">
                    <a:alpha val="38000"/>
                  </a:srgbClr>
                </a:outerShdw>
              </a:effectLst>
            </a:endParaRPr>
          </a:p>
          <a:p>
            <a:pPr algn="ctr" rtl="1">
              <a:defRPr/>
            </a:pPr>
            <a:r>
              <a:rPr lang="ar-SA" sz="3200" b="1" dirty="0" smtClean="0">
                <a:ln w="11430"/>
                <a:effectLst>
                  <a:outerShdw blurRad="50800" dist="39000" dir="5460000" algn="tl">
                    <a:srgbClr val="000000">
                      <a:alpha val="38000"/>
                    </a:srgbClr>
                  </a:outerShdw>
                </a:effectLst>
              </a:rPr>
              <a:t>حازم عمرو</a:t>
            </a:r>
            <a:endParaRPr lang="ar-SA" sz="3200" b="1" dirty="0">
              <a:ln w="11430"/>
              <a:effectLst>
                <a:outerShdw blurRad="50800" dist="39000" dir="5460000" algn="tl">
                  <a:srgbClr val="000000">
                    <a:alpha val="38000"/>
                  </a:srgbClr>
                </a:outerShdw>
              </a:effectLst>
            </a:endParaRPr>
          </a:p>
          <a:p>
            <a:pPr algn="ctr" rtl="1">
              <a:defRPr/>
            </a:pPr>
            <a:r>
              <a:rPr lang="ar-SA" sz="3200" b="1" dirty="0">
                <a:ln w="11430"/>
                <a:effectLst>
                  <a:outerShdw blurRad="50800" dist="39000" dir="5460000" algn="tl">
                    <a:srgbClr val="000000">
                      <a:alpha val="38000"/>
                    </a:srgbClr>
                  </a:outerShdw>
                </a:effectLst>
              </a:rPr>
              <a:t>                                          </a:t>
            </a:r>
            <a:r>
              <a:rPr lang="ar-SA" sz="3200" b="1" dirty="0" smtClean="0">
                <a:ln w="11430"/>
                <a:effectLst>
                  <a:outerShdw blurRad="50800" dist="39000" dir="5460000" algn="tl">
                    <a:srgbClr val="000000">
                      <a:alpha val="38000"/>
                    </a:srgbClr>
                  </a:outerShdw>
                </a:effectLst>
              </a:rPr>
              <a:t>       منتصر تلبيشي</a:t>
            </a:r>
            <a:endParaRPr lang="ar-SA" sz="3200" b="1" dirty="0">
              <a:ln w="11430"/>
              <a:effectLst>
                <a:outerShdw blurRad="50800" dist="39000" dir="5460000" algn="tl">
                  <a:srgbClr val="000000">
                    <a:alpha val="38000"/>
                  </a:srgbClr>
                </a:outerShdw>
              </a:effectLst>
            </a:endParaRPr>
          </a:p>
          <a:p>
            <a:pPr algn="ctr" rtl="1">
              <a:defRPr/>
            </a:pPr>
            <a:r>
              <a:rPr lang="ar-SA" sz="3200" b="1" dirty="0">
                <a:ln w="11430"/>
                <a:effectLst>
                  <a:outerShdw blurRad="50800" dist="39000" dir="5460000" algn="tl">
                    <a:srgbClr val="000000">
                      <a:alpha val="38000"/>
                    </a:srgbClr>
                  </a:outerShdw>
                </a:effectLst>
              </a:rPr>
              <a:t>إشراف: د. هيثم عياد</a:t>
            </a:r>
          </a:p>
        </p:txBody>
      </p:sp>
    </p:spTree>
  </p:cSld>
  <p:clrMapOvr>
    <a:masterClrMapping/>
  </p:clrMapOvr>
  <p:transition>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7891"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37892"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37893"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37894"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37895"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37896"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الثالث</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الإنشائي</a:t>
            </a:r>
          </a:p>
        </p:txBody>
      </p:sp>
      <p:sp>
        <p:nvSpPr>
          <p:cNvPr id="12" name="Rectangle 11"/>
          <p:cNvSpPr/>
          <p:nvPr/>
        </p:nvSpPr>
        <p:spPr>
          <a:xfrm>
            <a:off x="1828800" y="1905000"/>
            <a:ext cx="69342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dirty="0"/>
              <a:t>هناك مجموعة من الأحمال واقعة على العناصر الإنشائية التي سوف يتم تصميمها بحيث تكون قادرة على تحملها ومقاومتها دون حدوث انهيار للمنشأة, وتنقسم هذه الأحمال الى قسمين :</a:t>
            </a:r>
            <a:endParaRPr lang="en-US" dirty="0"/>
          </a:p>
        </p:txBody>
      </p:sp>
      <p:sp>
        <p:nvSpPr>
          <p:cNvPr id="13" name="Rectangle 12"/>
          <p:cNvSpPr/>
          <p:nvPr/>
        </p:nvSpPr>
        <p:spPr>
          <a:xfrm>
            <a:off x="52578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3.3</a:t>
            </a:r>
            <a:r>
              <a:rPr lang="ar-SA" sz="2400" b="1" i="1" dirty="0">
                <a:ln w="11430"/>
                <a:effectLst>
                  <a:outerShdw blurRad="50800" dist="39000" dir="5460000" algn="tl">
                    <a:srgbClr val="000000">
                      <a:alpha val="38000"/>
                    </a:srgbClr>
                  </a:outerShdw>
                </a:effectLst>
              </a:rPr>
              <a:t> الأحمال:</a:t>
            </a:r>
          </a:p>
        </p:txBody>
      </p:sp>
      <p:sp>
        <p:nvSpPr>
          <p:cNvPr id="19" name="Rectangle 18"/>
          <p:cNvSpPr/>
          <p:nvPr/>
        </p:nvSpPr>
        <p:spPr>
          <a:xfrm>
            <a:off x="1676400" y="2667000"/>
            <a:ext cx="6934200" cy="175432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dirty="0"/>
              <a:t>الاحمال الرئيسية ( المباشرة ) وهذه الاحمال تتضمن :</a:t>
            </a:r>
          </a:p>
          <a:p>
            <a:pPr algn="r" rtl="1">
              <a:defRPr/>
            </a:pPr>
            <a:r>
              <a:rPr lang="ar-SA" dirty="0"/>
              <a:t> - الاحمال الميتة </a:t>
            </a:r>
          </a:p>
          <a:p>
            <a:pPr algn="r" rtl="1">
              <a:defRPr/>
            </a:pPr>
            <a:r>
              <a:rPr lang="ar-SA" dirty="0"/>
              <a:t> - الاحمال الحية</a:t>
            </a:r>
          </a:p>
          <a:p>
            <a:pPr algn="r" rtl="1">
              <a:defRPr/>
            </a:pPr>
            <a:r>
              <a:rPr lang="ar-SA" dirty="0"/>
              <a:t> - الاحمال البيئية ، وتشمل :  - أحمال الرياح .</a:t>
            </a:r>
          </a:p>
          <a:p>
            <a:pPr algn="r" rtl="1">
              <a:defRPr/>
            </a:pPr>
            <a:r>
              <a:rPr lang="ar-SA" dirty="0"/>
              <a:t>                                  - أحمال الزلازل .</a:t>
            </a:r>
          </a:p>
          <a:p>
            <a:pPr algn="r" rtl="1">
              <a:defRPr/>
            </a:pPr>
            <a:r>
              <a:rPr lang="ar-SA" dirty="0"/>
              <a:t>                                  - أحمال الثلوج .</a:t>
            </a:r>
            <a:endParaRPr lang="en-US" dirty="0"/>
          </a:p>
        </p:txBody>
      </p:sp>
      <p:sp>
        <p:nvSpPr>
          <p:cNvPr id="20" name="Rectangle 19"/>
          <p:cNvSpPr/>
          <p:nvPr/>
        </p:nvSpPr>
        <p:spPr>
          <a:xfrm>
            <a:off x="1371600" y="4514671"/>
            <a:ext cx="7162800" cy="120032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dirty="0"/>
              <a:t>الاحمال الثانوية ( غير المباشرة ) : وتشمل انكماش الجفاف للخرسانة ، والتأثير الحراري </a:t>
            </a:r>
            <a:endParaRPr lang="en-US" dirty="0"/>
          </a:p>
          <a:p>
            <a:pPr algn="r" rtl="1">
              <a:defRPr/>
            </a:pPr>
            <a:r>
              <a:rPr lang="ar-SA" dirty="0"/>
              <a:t>     والزحف وهبوط الاساس.</a:t>
            </a:r>
            <a:endParaRPr lang="en-US" dirty="0"/>
          </a:p>
          <a:p>
            <a:pPr algn="r" rtl="1">
              <a:defRPr/>
            </a:pPr>
            <a:endParaRPr lang="en-US" dirty="0"/>
          </a:p>
          <a:p>
            <a:pPr algn="r" rtl="1">
              <a:defRPr/>
            </a:pPr>
            <a:endParaRPr lang="en-US" dirty="0"/>
          </a:p>
        </p:txBody>
      </p:sp>
      <p:pic>
        <p:nvPicPr>
          <p:cNvPr id="17" name="Picture 11" descr="احمد"/>
          <p:cNvPicPr>
            <a:picLocks noChangeAspect="1" noChangeArrowheads="1" noCrop="1"/>
          </p:cNvPicPr>
          <p:nvPr/>
        </p:nvPicPr>
        <p:blipFill>
          <a:blip r:embed="rId4"/>
          <a:srcRect/>
          <a:stretch>
            <a:fillRect/>
          </a:stretch>
        </p:blipFill>
        <p:spPr bwMode="auto">
          <a:xfrm>
            <a:off x="8382000" y="23622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1" name="Picture 11" descr="احمد"/>
          <p:cNvPicPr>
            <a:picLocks noChangeAspect="1" noChangeArrowheads="1" noCrop="1"/>
          </p:cNvPicPr>
          <p:nvPr/>
        </p:nvPicPr>
        <p:blipFill>
          <a:blip r:embed="rId4"/>
          <a:srcRect/>
          <a:stretch>
            <a:fillRect/>
          </a:stretch>
        </p:blipFill>
        <p:spPr bwMode="auto">
          <a:xfrm>
            <a:off x="8382000" y="41910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9" descr="عقدة مصمته"/>
          <p:cNvPicPr>
            <a:picLocks noChangeAspect="1" noChangeArrowheads="1"/>
          </p:cNvPicPr>
          <p:nvPr/>
        </p:nvPicPr>
        <p:blipFill>
          <a:blip r:embed="rId2"/>
          <a:srcRect/>
          <a:stretch>
            <a:fillRect/>
          </a:stretch>
        </p:blipFill>
        <p:spPr bwMode="auto">
          <a:xfrm>
            <a:off x="3200400" y="2057400"/>
            <a:ext cx="4572000" cy="2895600"/>
          </a:xfrm>
          <a:prstGeom prst="rect">
            <a:avLst/>
          </a:prstGeom>
          <a:noFill/>
          <a:ln w="9525">
            <a:noFill/>
            <a:miter lim="800000"/>
            <a:headEnd/>
            <a:tailEnd/>
          </a:ln>
        </p:spPr>
      </p:pic>
      <p:pic>
        <p:nvPicPr>
          <p:cNvPr id="38915" name="Picture 4" descr="part1"/>
          <p:cNvPicPr>
            <a:picLocks noChangeAspect="1" noChangeArrowheads="1"/>
          </p:cNvPicPr>
          <p:nvPr/>
        </p:nvPicPr>
        <p:blipFill>
          <a:blip r:embed="rId3"/>
          <a:srcRect/>
          <a:stretch>
            <a:fillRect/>
          </a:stretch>
        </p:blipFill>
        <p:spPr bwMode="auto">
          <a:xfrm>
            <a:off x="0" y="0"/>
            <a:ext cx="2049463" cy="6858000"/>
          </a:xfrm>
          <a:prstGeom prst="rect">
            <a:avLst/>
          </a:prstGeom>
          <a:noFill/>
          <a:ln w="9525">
            <a:noFill/>
            <a:miter lim="800000"/>
            <a:headEnd/>
            <a:tailEnd/>
          </a:ln>
        </p:spPr>
      </p:pic>
      <p:pic>
        <p:nvPicPr>
          <p:cNvPr id="38916" name="Picture 5" descr="a"/>
          <p:cNvPicPr>
            <a:picLocks noChangeAspect="1" noChangeArrowheads="1"/>
          </p:cNvPicPr>
          <p:nvPr/>
        </p:nvPicPr>
        <p:blipFill>
          <a:blip r:embed="rId4"/>
          <a:srcRect/>
          <a:stretch>
            <a:fillRect/>
          </a:stretch>
        </p:blipFill>
        <p:spPr bwMode="auto">
          <a:xfrm>
            <a:off x="609600" y="228600"/>
            <a:ext cx="990600" cy="381000"/>
          </a:xfrm>
          <a:prstGeom prst="rect">
            <a:avLst/>
          </a:prstGeom>
          <a:noFill/>
          <a:ln w="9525">
            <a:noFill/>
            <a:miter lim="800000"/>
            <a:headEnd/>
            <a:tailEnd/>
          </a:ln>
        </p:spPr>
      </p:pic>
      <p:pic>
        <p:nvPicPr>
          <p:cNvPr id="38917" name="Picture 6" descr="a"/>
          <p:cNvPicPr>
            <a:picLocks noChangeAspect="1" noChangeArrowheads="1"/>
          </p:cNvPicPr>
          <p:nvPr/>
        </p:nvPicPr>
        <p:blipFill>
          <a:blip r:embed="rId4"/>
          <a:srcRect/>
          <a:stretch>
            <a:fillRect/>
          </a:stretch>
        </p:blipFill>
        <p:spPr bwMode="auto">
          <a:xfrm>
            <a:off x="0" y="685800"/>
            <a:ext cx="990600" cy="381000"/>
          </a:xfrm>
          <a:prstGeom prst="rect">
            <a:avLst/>
          </a:prstGeom>
          <a:noFill/>
          <a:ln w="9525">
            <a:noFill/>
            <a:miter lim="800000"/>
            <a:headEnd/>
            <a:tailEnd/>
          </a:ln>
        </p:spPr>
      </p:pic>
      <p:pic>
        <p:nvPicPr>
          <p:cNvPr id="38918" name="Picture 7" descr="a"/>
          <p:cNvPicPr>
            <a:picLocks noChangeAspect="1" noChangeArrowheads="1"/>
          </p:cNvPicPr>
          <p:nvPr/>
        </p:nvPicPr>
        <p:blipFill>
          <a:blip r:embed="rId4"/>
          <a:srcRect/>
          <a:stretch>
            <a:fillRect/>
          </a:stretch>
        </p:blipFill>
        <p:spPr bwMode="auto">
          <a:xfrm>
            <a:off x="457200" y="1219200"/>
            <a:ext cx="990600" cy="381000"/>
          </a:xfrm>
          <a:prstGeom prst="rect">
            <a:avLst/>
          </a:prstGeom>
          <a:noFill/>
          <a:ln w="9525">
            <a:noFill/>
            <a:miter lim="800000"/>
            <a:headEnd/>
            <a:tailEnd/>
          </a:ln>
        </p:spPr>
      </p:pic>
      <p:pic>
        <p:nvPicPr>
          <p:cNvPr id="38919" name="Picture 8" descr="a"/>
          <p:cNvPicPr>
            <a:picLocks noChangeAspect="1" noChangeArrowheads="1"/>
          </p:cNvPicPr>
          <p:nvPr/>
        </p:nvPicPr>
        <p:blipFill>
          <a:blip r:embed="rId4"/>
          <a:srcRect/>
          <a:stretch>
            <a:fillRect/>
          </a:stretch>
        </p:blipFill>
        <p:spPr bwMode="auto">
          <a:xfrm>
            <a:off x="762000" y="533400"/>
            <a:ext cx="762000" cy="533400"/>
          </a:xfrm>
          <a:prstGeom prst="rect">
            <a:avLst/>
          </a:prstGeom>
          <a:noFill/>
          <a:ln w="9525">
            <a:noFill/>
            <a:miter lim="800000"/>
            <a:headEnd/>
            <a:tailEnd/>
          </a:ln>
        </p:spPr>
      </p:pic>
      <p:pic>
        <p:nvPicPr>
          <p:cNvPr id="38920" name="Picture 9" descr="a"/>
          <p:cNvPicPr>
            <a:picLocks noChangeAspect="1" noChangeArrowheads="1"/>
          </p:cNvPicPr>
          <p:nvPr/>
        </p:nvPicPr>
        <p:blipFill>
          <a:blip r:embed="rId4"/>
          <a:srcRect/>
          <a:stretch>
            <a:fillRect/>
          </a:stretch>
        </p:blipFill>
        <p:spPr bwMode="auto">
          <a:xfrm>
            <a:off x="685800" y="685800"/>
            <a:ext cx="762000" cy="533400"/>
          </a:xfrm>
          <a:prstGeom prst="rect">
            <a:avLst/>
          </a:prstGeom>
          <a:noFill/>
          <a:ln w="9525">
            <a:noFill/>
            <a:miter lim="800000"/>
            <a:headEnd/>
            <a:tailEnd/>
          </a:ln>
        </p:spPr>
      </p:pic>
      <p:pic>
        <p:nvPicPr>
          <p:cNvPr id="38921" name="Picture 10" descr="a"/>
          <p:cNvPicPr>
            <a:picLocks noChangeAspect="1" noChangeArrowheads="1"/>
          </p:cNvPicPr>
          <p:nvPr/>
        </p:nvPicPr>
        <p:blipFill>
          <a:blip r:embed="rId4"/>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الثالث</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الإنشائي</a:t>
            </a:r>
          </a:p>
        </p:txBody>
      </p:sp>
      <p:sp>
        <p:nvSpPr>
          <p:cNvPr id="12" name="Rectangle 11"/>
          <p:cNvSpPr/>
          <p:nvPr/>
        </p:nvSpPr>
        <p:spPr>
          <a:xfrm>
            <a:off x="1828800" y="1905000"/>
            <a:ext cx="6934200" cy="36933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dirty="0"/>
              <a:t> 1- العقدات ، وتنقسم الى :</a:t>
            </a:r>
            <a:endParaRPr lang="en-US" dirty="0"/>
          </a:p>
        </p:txBody>
      </p:sp>
      <p:sp>
        <p:nvSpPr>
          <p:cNvPr id="13" name="Rectangle 12"/>
          <p:cNvSpPr/>
          <p:nvPr/>
        </p:nvSpPr>
        <p:spPr>
          <a:xfrm>
            <a:off x="42672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3.4</a:t>
            </a:r>
            <a:r>
              <a:rPr lang="ar-SA" sz="2400" b="1" i="1" dirty="0">
                <a:ln w="11430"/>
                <a:effectLst>
                  <a:outerShdw blurRad="50800" dist="39000" dir="5460000" algn="tl">
                    <a:srgbClr val="000000">
                      <a:alpha val="38000"/>
                    </a:srgbClr>
                  </a:outerShdw>
                </a:effectLst>
              </a:rPr>
              <a:t> العناصر الإنشائية المكونة للمبنى :</a:t>
            </a:r>
          </a:p>
        </p:txBody>
      </p:sp>
      <p:sp>
        <p:nvSpPr>
          <p:cNvPr id="19" name="Rectangle 18"/>
          <p:cNvSpPr/>
          <p:nvPr/>
        </p:nvSpPr>
        <p:spPr>
          <a:xfrm>
            <a:off x="381000" y="2362200"/>
            <a:ext cx="6934200" cy="36933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800100" lvl="1" indent="-342900" algn="r" rtl="1">
              <a:spcBef>
                <a:spcPct val="50000"/>
              </a:spcBef>
              <a:defRPr/>
            </a:pPr>
            <a:r>
              <a:rPr lang="ar-SA" dirty="0"/>
              <a:t>البلاطات المصمتة  </a:t>
            </a:r>
            <a:r>
              <a:rPr lang="en-US" dirty="0"/>
              <a:t>Solid Slabs</a:t>
            </a:r>
            <a:endParaRPr lang="ar-SA" dirty="0"/>
          </a:p>
        </p:txBody>
      </p:sp>
      <p:sp>
        <p:nvSpPr>
          <p:cNvPr id="18" name="Rectangle 17"/>
          <p:cNvSpPr/>
          <p:nvPr/>
        </p:nvSpPr>
        <p:spPr>
          <a:xfrm>
            <a:off x="457200" y="4114800"/>
            <a:ext cx="6934200" cy="36933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800100" lvl="1" indent="-342900" algn="r" rtl="1">
              <a:spcBef>
                <a:spcPct val="50000"/>
              </a:spcBef>
              <a:defRPr/>
            </a:pPr>
            <a:r>
              <a:rPr lang="ar-SA" dirty="0"/>
              <a:t>البلاطات المفرغة  </a:t>
            </a:r>
            <a:r>
              <a:rPr lang="en-US" dirty="0"/>
              <a:t>Ribbed Slabs</a:t>
            </a:r>
            <a:endParaRPr lang="ar-SA" dirty="0"/>
          </a:p>
        </p:txBody>
      </p:sp>
      <p:pic>
        <p:nvPicPr>
          <p:cNvPr id="38929" name="Picture 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581650" y="4549775"/>
            <a:ext cx="3105150" cy="2308225"/>
          </a:xfrm>
          <a:prstGeom prst="rect">
            <a:avLst/>
          </a:prstGeom>
          <a:noFill/>
          <a:ln w="9525">
            <a:noFill/>
            <a:miter lim="800000"/>
            <a:headEnd/>
            <a:tailEnd/>
          </a:ln>
        </p:spPr>
      </p:pic>
      <p:pic>
        <p:nvPicPr>
          <p:cNvPr id="38930" name="Picture 12" descr="kkkkkk"/>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371600" y="4718050"/>
            <a:ext cx="3886200" cy="2139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39939" name="Picture 3" descr="F:\المشروع\3D\333333333333.jpg"/>
          <p:cNvPicPr>
            <a:picLocks noChangeAspect="1" noChangeArrowheads="1"/>
          </p:cNvPicPr>
          <p:nvPr/>
        </p:nvPicPr>
        <p:blipFill>
          <a:blip r:embed="rId3"/>
          <a:srcRect/>
          <a:stretch>
            <a:fillRect/>
          </a:stretch>
        </p:blipFill>
        <p:spPr bwMode="auto">
          <a:xfrm>
            <a:off x="1676400" y="2386013"/>
            <a:ext cx="2819400" cy="2719387"/>
          </a:xfrm>
          <a:prstGeom prst="rect">
            <a:avLst/>
          </a:prstGeom>
          <a:noFill/>
          <a:ln w="9525">
            <a:noFill/>
            <a:miter lim="800000"/>
            <a:headEnd/>
            <a:tailEnd/>
          </a:ln>
        </p:spPr>
      </p:pic>
      <p:pic>
        <p:nvPicPr>
          <p:cNvPr id="39940" name="Picture 4" descr="F:\المشروع\3D\4444444444.jpg"/>
          <p:cNvPicPr>
            <a:picLocks noChangeAspect="1" noChangeArrowheads="1"/>
          </p:cNvPicPr>
          <p:nvPr/>
        </p:nvPicPr>
        <p:blipFill>
          <a:blip r:embed="rId4"/>
          <a:srcRect/>
          <a:stretch>
            <a:fillRect/>
          </a:stretch>
        </p:blipFill>
        <p:spPr bwMode="auto">
          <a:xfrm>
            <a:off x="5638800" y="2362200"/>
            <a:ext cx="3505200" cy="2628900"/>
          </a:xfrm>
          <a:prstGeom prst="rect">
            <a:avLst/>
          </a:prstGeom>
          <a:noFill/>
          <a:ln w="9525">
            <a:noFill/>
            <a:miter lim="800000"/>
            <a:headEnd/>
            <a:tailEnd/>
          </a:ln>
        </p:spPr>
      </p:pic>
      <p:pic>
        <p:nvPicPr>
          <p:cNvPr id="39941" name="Picture 5" descr="a"/>
          <p:cNvPicPr>
            <a:picLocks noChangeAspect="1" noChangeArrowheads="1"/>
          </p:cNvPicPr>
          <p:nvPr/>
        </p:nvPicPr>
        <p:blipFill>
          <a:blip r:embed="rId5"/>
          <a:srcRect/>
          <a:stretch>
            <a:fillRect/>
          </a:stretch>
        </p:blipFill>
        <p:spPr bwMode="auto">
          <a:xfrm>
            <a:off x="609600" y="228600"/>
            <a:ext cx="990600" cy="381000"/>
          </a:xfrm>
          <a:prstGeom prst="rect">
            <a:avLst/>
          </a:prstGeom>
          <a:noFill/>
          <a:ln w="9525">
            <a:noFill/>
            <a:miter lim="800000"/>
            <a:headEnd/>
            <a:tailEnd/>
          </a:ln>
        </p:spPr>
      </p:pic>
      <p:pic>
        <p:nvPicPr>
          <p:cNvPr id="39942" name="Picture 6" descr="a"/>
          <p:cNvPicPr>
            <a:picLocks noChangeAspect="1" noChangeArrowheads="1"/>
          </p:cNvPicPr>
          <p:nvPr/>
        </p:nvPicPr>
        <p:blipFill>
          <a:blip r:embed="rId5"/>
          <a:srcRect/>
          <a:stretch>
            <a:fillRect/>
          </a:stretch>
        </p:blipFill>
        <p:spPr bwMode="auto">
          <a:xfrm>
            <a:off x="0" y="685800"/>
            <a:ext cx="990600" cy="381000"/>
          </a:xfrm>
          <a:prstGeom prst="rect">
            <a:avLst/>
          </a:prstGeom>
          <a:noFill/>
          <a:ln w="9525">
            <a:noFill/>
            <a:miter lim="800000"/>
            <a:headEnd/>
            <a:tailEnd/>
          </a:ln>
        </p:spPr>
      </p:pic>
      <p:pic>
        <p:nvPicPr>
          <p:cNvPr id="39943" name="Picture 7" descr="a"/>
          <p:cNvPicPr>
            <a:picLocks noChangeAspect="1" noChangeArrowheads="1"/>
          </p:cNvPicPr>
          <p:nvPr/>
        </p:nvPicPr>
        <p:blipFill>
          <a:blip r:embed="rId5"/>
          <a:srcRect/>
          <a:stretch>
            <a:fillRect/>
          </a:stretch>
        </p:blipFill>
        <p:spPr bwMode="auto">
          <a:xfrm>
            <a:off x="457200" y="1219200"/>
            <a:ext cx="990600" cy="381000"/>
          </a:xfrm>
          <a:prstGeom prst="rect">
            <a:avLst/>
          </a:prstGeom>
          <a:noFill/>
          <a:ln w="9525">
            <a:noFill/>
            <a:miter lim="800000"/>
            <a:headEnd/>
            <a:tailEnd/>
          </a:ln>
        </p:spPr>
      </p:pic>
      <p:pic>
        <p:nvPicPr>
          <p:cNvPr id="39944" name="Picture 8" descr="a"/>
          <p:cNvPicPr>
            <a:picLocks noChangeAspect="1" noChangeArrowheads="1"/>
          </p:cNvPicPr>
          <p:nvPr/>
        </p:nvPicPr>
        <p:blipFill>
          <a:blip r:embed="rId5"/>
          <a:srcRect/>
          <a:stretch>
            <a:fillRect/>
          </a:stretch>
        </p:blipFill>
        <p:spPr bwMode="auto">
          <a:xfrm>
            <a:off x="762000" y="533400"/>
            <a:ext cx="762000" cy="533400"/>
          </a:xfrm>
          <a:prstGeom prst="rect">
            <a:avLst/>
          </a:prstGeom>
          <a:noFill/>
          <a:ln w="9525">
            <a:noFill/>
            <a:miter lim="800000"/>
            <a:headEnd/>
            <a:tailEnd/>
          </a:ln>
        </p:spPr>
      </p:pic>
      <p:pic>
        <p:nvPicPr>
          <p:cNvPr id="39945" name="Picture 9" descr="a"/>
          <p:cNvPicPr>
            <a:picLocks noChangeAspect="1" noChangeArrowheads="1"/>
          </p:cNvPicPr>
          <p:nvPr/>
        </p:nvPicPr>
        <p:blipFill>
          <a:blip r:embed="rId5"/>
          <a:srcRect/>
          <a:stretch>
            <a:fillRect/>
          </a:stretch>
        </p:blipFill>
        <p:spPr bwMode="auto">
          <a:xfrm>
            <a:off x="685800" y="685800"/>
            <a:ext cx="762000" cy="533400"/>
          </a:xfrm>
          <a:prstGeom prst="rect">
            <a:avLst/>
          </a:prstGeom>
          <a:noFill/>
          <a:ln w="9525">
            <a:noFill/>
            <a:miter lim="800000"/>
            <a:headEnd/>
            <a:tailEnd/>
          </a:ln>
        </p:spPr>
      </p:pic>
      <p:pic>
        <p:nvPicPr>
          <p:cNvPr id="39946" name="Picture 10" descr="a"/>
          <p:cNvPicPr>
            <a:picLocks noChangeAspect="1" noChangeArrowheads="1"/>
          </p:cNvPicPr>
          <p:nvPr/>
        </p:nvPicPr>
        <p:blipFill>
          <a:blip r:embed="rId5"/>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الثالث</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الإنشائي</a:t>
            </a:r>
          </a:p>
        </p:txBody>
      </p:sp>
      <p:sp>
        <p:nvSpPr>
          <p:cNvPr id="12" name="Rectangle 11"/>
          <p:cNvSpPr/>
          <p:nvPr/>
        </p:nvSpPr>
        <p:spPr>
          <a:xfrm>
            <a:off x="1828800" y="1905000"/>
            <a:ext cx="6934200" cy="36933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dirty="0"/>
              <a:t> 2- الجسور ، وتنقسم الى :</a:t>
            </a:r>
            <a:endParaRPr lang="en-US" dirty="0"/>
          </a:p>
        </p:txBody>
      </p:sp>
      <p:sp>
        <p:nvSpPr>
          <p:cNvPr id="13" name="Rectangle 12"/>
          <p:cNvSpPr/>
          <p:nvPr/>
        </p:nvSpPr>
        <p:spPr>
          <a:xfrm>
            <a:off x="42672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3.4</a:t>
            </a:r>
            <a:r>
              <a:rPr lang="ar-SA" sz="2400" b="1" i="1" dirty="0">
                <a:ln w="11430"/>
                <a:effectLst>
                  <a:outerShdw blurRad="50800" dist="39000" dir="5460000" algn="tl">
                    <a:srgbClr val="000000">
                      <a:alpha val="38000"/>
                    </a:srgbClr>
                  </a:outerShdw>
                </a:effectLst>
              </a:rPr>
              <a:t> العناصر الإنشائية المكونة للمبنى :</a:t>
            </a:r>
          </a:p>
        </p:txBody>
      </p:sp>
      <p:sp>
        <p:nvSpPr>
          <p:cNvPr id="19" name="Rectangle 18"/>
          <p:cNvSpPr/>
          <p:nvPr/>
        </p:nvSpPr>
        <p:spPr>
          <a:xfrm>
            <a:off x="-1828800" y="2362200"/>
            <a:ext cx="6934200" cy="78483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800100" lvl="1" indent="-342900" algn="r" rtl="1">
              <a:spcBef>
                <a:spcPct val="50000"/>
              </a:spcBef>
              <a:defRPr/>
            </a:pPr>
            <a:r>
              <a:rPr lang="ar-SA" dirty="0"/>
              <a:t>جسور مسحورة </a:t>
            </a:r>
            <a:r>
              <a:rPr lang="en-US" dirty="0"/>
              <a:t>Hidden Beams </a:t>
            </a:r>
            <a:r>
              <a:rPr lang="en-US" dirty="0">
                <a:solidFill>
                  <a:srgbClr val="000099"/>
                </a:solidFill>
                <a:latin typeface="Times New Roman" pitchFamily="18" charset="0"/>
                <a:cs typeface="Times New Roman" pitchFamily="18" charset="0"/>
              </a:rPr>
              <a:t> </a:t>
            </a:r>
            <a:endParaRPr lang="ar-SA" dirty="0">
              <a:solidFill>
                <a:srgbClr val="000099"/>
              </a:solidFill>
              <a:latin typeface="Times New Roman" pitchFamily="18" charset="0"/>
              <a:cs typeface="Times New Roman" pitchFamily="18" charset="0"/>
            </a:endParaRPr>
          </a:p>
          <a:p>
            <a:pPr marL="800100" lvl="1" indent="-342900" algn="r" rtl="1">
              <a:spcBef>
                <a:spcPct val="50000"/>
              </a:spcBef>
              <a:defRPr/>
            </a:pPr>
            <a:endParaRPr lang="ar-SA" dirty="0"/>
          </a:p>
        </p:txBody>
      </p:sp>
      <p:sp>
        <p:nvSpPr>
          <p:cNvPr id="22" name="Rectangle 21"/>
          <p:cNvSpPr/>
          <p:nvPr/>
        </p:nvSpPr>
        <p:spPr>
          <a:xfrm>
            <a:off x="2362200" y="2362200"/>
            <a:ext cx="6934200" cy="78483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gn="r" rtl="1">
              <a:spcBef>
                <a:spcPct val="50000"/>
              </a:spcBef>
              <a:buFontTx/>
              <a:buChar char="•"/>
              <a:defRPr/>
            </a:pPr>
            <a:r>
              <a:rPr lang="ar-SA" dirty="0"/>
              <a:t>جسور ساقطة   </a:t>
            </a:r>
            <a:r>
              <a:rPr lang="en-US" dirty="0"/>
              <a:t>Dropped Beams</a:t>
            </a:r>
            <a:endParaRPr lang="ar-SA" dirty="0"/>
          </a:p>
          <a:p>
            <a:pPr marL="800100" lvl="1" indent="-342900" algn="r" rtl="1">
              <a:spcBef>
                <a:spcPct val="50000"/>
              </a:spcBef>
              <a:defRPr/>
            </a:pPr>
            <a:endParaRPr lang="ar-SA" dirty="0"/>
          </a:p>
        </p:txBody>
      </p:sp>
      <p:pic>
        <p:nvPicPr>
          <p:cNvPr id="39954" name="Picture 7" descr="Square beam"/>
          <p:cNvPicPr>
            <a:picLocks noChangeAspect="1" noChangeArrowheads="1"/>
          </p:cNvPicPr>
          <p:nvPr/>
        </p:nvPicPr>
        <p:blipFill>
          <a:blip r:embed="rId6">
            <a:clrChange>
              <a:clrFrom>
                <a:srgbClr val="FFFFFF"/>
              </a:clrFrom>
              <a:clrTo>
                <a:srgbClr val="FFFFFF">
                  <a:alpha val="0"/>
                </a:srgbClr>
              </a:clrTo>
            </a:clrChange>
          </a:blip>
          <a:srcRect l="972" t="16570" r="12729" b="27617"/>
          <a:stretch>
            <a:fillRect/>
          </a:stretch>
        </p:blipFill>
        <p:spPr bwMode="auto">
          <a:xfrm>
            <a:off x="1219200" y="4953000"/>
            <a:ext cx="3411538" cy="1485900"/>
          </a:xfrm>
          <a:prstGeom prst="rect">
            <a:avLst/>
          </a:prstGeom>
          <a:noFill/>
          <a:ln w="9525">
            <a:noFill/>
            <a:miter lim="800000"/>
            <a:headEnd/>
            <a:tailEnd/>
          </a:ln>
        </p:spPr>
      </p:pic>
      <p:pic>
        <p:nvPicPr>
          <p:cNvPr id="39955" name="Picture 9" descr="T-beam_final"/>
          <p:cNvPicPr>
            <a:picLocks noChangeAspect="1" noChangeArrowheads="1"/>
          </p:cNvPicPr>
          <p:nvPr/>
        </p:nvPicPr>
        <p:blipFill>
          <a:blip r:embed="rId7">
            <a:clrChange>
              <a:clrFrom>
                <a:srgbClr val="FFFFFF"/>
              </a:clrFrom>
              <a:clrTo>
                <a:srgbClr val="FFFFFF">
                  <a:alpha val="0"/>
                </a:srgbClr>
              </a:clrTo>
            </a:clrChange>
          </a:blip>
          <a:srcRect l="3699" t="13258" r="3918" b="15128"/>
          <a:stretch>
            <a:fillRect/>
          </a:stretch>
        </p:blipFill>
        <p:spPr bwMode="auto">
          <a:xfrm>
            <a:off x="5095875" y="4724400"/>
            <a:ext cx="4048125" cy="2120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0" descr="عمود"/>
          <p:cNvPicPr>
            <a:picLocks noChangeAspect="1" noChangeArrowheads="1"/>
          </p:cNvPicPr>
          <p:nvPr/>
        </p:nvPicPr>
        <p:blipFill>
          <a:blip r:embed="rId2"/>
          <a:srcRect/>
          <a:stretch>
            <a:fillRect/>
          </a:stretch>
        </p:blipFill>
        <p:spPr bwMode="auto">
          <a:xfrm>
            <a:off x="914400" y="838200"/>
            <a:ext cx="5181600" cy="3886200"/>
          </a:xfrm>
          <a:prstGeom prst="rect">
            <a:avLst/>
          </a:prstGeom>
          <a:noFill/>
          <a:ln w="9525">
            <a:noFill/>
            <a:miter lim="800000"/>
            <a:headEnd/>
            <a:tailEnd/>
          </a:ln>
        </p:spPr>
      </p:pic>
      <p:pic>
        <p:nvPicPr>
          <p:cNvPr id="40963" name="Picture 2" descr="F:\المشروع\3D\22222.jpg"/>
          <p:cNvPicPr>
            <a:picLocks noChangeAspect="1" noChangeArrowheads="1"/>
          </p:cNvPicPr>
          <p:nvPr/>
        </p:nvPicPr>
        <p:blipFill>
          <a:blip r:embed="rId3"/>
          <a:srcRect/>
          <a:stretch>
            <a:fillRect/>
          </a:stretch>
        </p:blipFill>
        <p:spPr bwMode="auto">
          <a:xfrm>
            <a:off x="3962400" y="1143000"/>
            <a:ext cx="4724400" cy="3543300"/>
          </a:xfrm>
          <a:prstGeom prst="rect">
            <a:avLst/>
          </a:prstGeom>
          <a:noFill/>
          <a:ln w="9525">
            <a:noFill/>
            <a:miter lim="800000"/>
            <a:headEnd/>
            <a:tailEnd/>
          </a:ln>
        </p:spPr>
      </p:pic>
      <p:pic>
        <p:nvPicPr>
          <p:cNvPr id="40964" name="Picture 4" descr="part1"/>
          <p:cNvPicPr>
            <a:picLocks noChangeAspect="1" noChangeArrowheads="1"/>
          </p:cNvPicPr>
          <p:nvPr/>
        </p:nvPicPr>
        <p:blipFill>
          <a:blip r:embed="rId4"/>
          <a:srcRect/>
          <a:stretch>
            <a:fillRect/>
          </a:stretch>
        </p:blipFill>
        <p:spPr bwMode="auto">
          <a:xfrm>
            <a:off x="0" y="0"/>
            <a:ext cx="2049463" cy="6858000"/>
          </a:xfrm>
          <a:prstGeom prst="rect">
            <a:avLst/>
          </a:prstGeom>
          <a:noFill/>
          <a:ln w="9525">
            <a:noFill/>
            <a:miter lim="800000"/>
            <a:headEnd/>
            <a:tailEnd/>
          </a:ln>
        </p:spPr>
      </p:pic>
      <p:pic>
        <p:nvPicPr>
          <p:cNvPr id="40965" name="Picture 5" descr="a"/>
          <p:cNvPicPr>
            <a:picLocks noChangeAspect="1" noChangeArrowheads="1"/>
          </p:cNvPicPr>
          <p:nvPr/>
        </p:nvPicPr>
        <p:blipFill>
          <a:blip r:embed="rId5"/>
          <a:srcRect/>
          <a:stretch>
            <a:fillRect/>
          </a:stretch>
        </p:blipFill>
        <p:spPr bwMode="auto">
          <a:xfrm>
            <a:off x="609600" y="228600"/>
            <a:ext cx="990600" cy="381000"/>
          </a:xfrm>
          <a:prstGeom prst="rect">
            <a:avLst/>
          </a:prstGeom>
          <a:noFill/>
          <a:ln w="9525">
            <a:noFill/>
            <a:miter lim="800000"/>
            <a:headEnd/>
            <a:tailEnd/>
          </a:ln>
        </p:spPr>
      </p:pic>
      <p:pic>
        <p:nvPicPr>
          <p:cNvPr id="40966" name="Picture 6" descr="a"/>
          <p:cNvPicPr>
            <a:picLocks noChangeAspect="1" noChangeArrowheads="1"/>
          </p:cNvPicPr>
          <p:nvPr/>
        </p:nvPicPr>
        <p:blipFill>
          <a:blip r:embed="rId5"/>
          <a:srcRect/>
          <a:stretch>
            <a:fillRect/>
          </a:stretch>
        </p:blipFill>
        <p:spPr bwMode="auto">
          <a:xfrm>
            <a:off x="0" y="685800"/>
            <a:ext cx="990600" cy="381000"/>
          </a:xfrm>
          <a:prstGeom prst="rect">
            <a:avLst/>
          </a:prstGeom>
          <a:noFill/>
          <a:ln w="9525">
            <a:noFill/>
            <a:miter lim="800000"/>
            <a:headEnd/>
            <a:tailEnd/>
          </a:ln>
        </p:spPr>
      </p:pic>
      <p:pic>
        <p:nvPicPr>
          <p:cNvPr id="40967" name="Picture 7" descr="a"/>
          <p:cNvPicPr>
            <a:picLocks noChangeAspect="1" noChangeArrowheads="1"/>
          </p:cNvPicPr>
          <p:nvPr/>
        </p:nvPicPr>
        <p:blipFill>
          <a:blip r:embed="rId5"/>
          <a:srcRect/>
          <a:stretch>
            <a:fillRect/>
          </a:stretch>
        </p:blipFill>
        <p:spPr bwMode="auto">
          <a:xfrm>
            <a:off x="457200" y="1219200"/>
            <a:ext cx="990600" cy="381000"/>
          </a:xfrm>
          <a:prstGeom prst="rect">
            <a:avLst/>
          </a:prstGeom>
          <a:noFill/>
          <a:ln w="9525">
            <a:noFill/>
            <a:miter lim="800000"/>
            <a:headEnd/>
            <a:tailEnd/>
          </a:ln>
        </p:spPr>
      </p:pic>
      <p:pic>
        <p:nvPicPr>
          <p:cNvPr id="40968" name="Picture 8" descr="a"/>
          <p:cNvPicPr>
            <a:picLocks noChangeAspect="1" noChangeArrowheads="1"/>
          </p:cNvPicPr>
          <p:nvPr/>
        </p:nvPicPr>
        <p:blipFill>
          <a:blip r:embed="rId5"/>
          <a:srcRect/>
          <a:stretch>
            <a:fillRect/>
          </a:stretch>
        </p:blipFill>
        <p:spPr bwMode="auto">
          <a:xfrm>
            <a:off x="762000" y="533400"/>
            <a:ext cx="762000" cy="533400"/>
          </a:xfrm>
          <a:prstGeom prst="rect">
            <a:avLst/>
          </a:prstGeom>
          <a:noFill/>
          <a:ln w="9525">
            <a:noFill/>
            <a:miter lim="800000"/>
            <a:headEnd/>
            <a:tailEnd/>
          </a:ln>
        </p:spPr>
      </p:pic>
      <p:pic>
        <p:nvPicPr>
          <p:cNvPr id="40969" name="Picture 9" descr="a"/>
          <p:cNvPicPr>
            <a:picLocks noChangeAspect="1" noChangeArrowheads="1"/>
          </p:cNvPicPr>
          <p:nvPr/>
        </p:nvPicPr>
        <p:blipFill>
          <a:blip r:embed="rId5"/>
          <a:srcRect/>
          <a:stretch>
            <a:fillRect/>
          </a:stretch>
        </p:blipFill>
        <p:spPr bwMode="auto">
          <a:xfrm>
            <a:off x="685800" y="685800"/>
            <a:ext cx="762000" cy="533400"/>
          </a:xfrm>
          <a:prstGeom prst="rect">
            <a:avLst/>
          </a:prstGeom>
          <a:noFill/>
          <a:ln w="9525">
            <a:noFill/>
            <a:miter lim="800000"/>
            <a:headEnd/>
            <a:tailEnd/>
          </a:ln>
        </p:spPr>
      </p:pic>
      <p:pic>
        <p:nvPicPr>
          <p:cNvPr id="40970" name="Picture 10" descr="a"/>
          <p:cNvPicPr>
            <a:picLocks noChangeAspect="1" noChangeArrowheads="1"/>
          </p:cNvPicPr>
          <p:nvPr/>
        </p:nvPicPr>
        <p:blipFill>
          <a:blip r:embed="rId5"/>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الثالث</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الإنشائي</a:t>
            </a:r>
          </a:p>
        </p:txBody>
      </p:sp>
      <p:sp>
        <p:nvSpPr>
          <p:cNvPr id="12" name="Rectangle 11"/>
          <p:cNvSpPr/>
          <p:nvPr/>
        </p:nvSpPr>
        <p:spPr>
          <a:xfrm>
            <a:off x="1828800" y="1905000"/>
            <a:ext cx="6934200" cy="36933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en-US" dirty="0"/>
              <a:t>3</a:t>
            </a:r>
            <a:r>
              <a:rPr lang="ar-SA" dirty="0"/>
              <a:t>-  الأعمدة  </a:t>
            </a:r>
            <a:r>
              <a:rPr lang="en-US" dirty="0"/>
              <a:t>Column</a:t>
            </a:r>
            <a:r>
              <a:rPr lang="ar-SA" dirty="0"/>
              <a:t>:</a:t>
            </a:r>
            <a:endParaRPr lang="en-US" dirty="0"/>
          </a:p>
        </p:txBody>
      </p:sp>
      <p:sp>
        <p:nvSpPr>
          <p:cNvPr id="13" name="Rectangle 12"/>
          <p:cNvSpPr/>
          <p:nvPr/>
        </p:nvSpPr>
        <p:spPr>
          <a:xfrm>
            <a:off x="42672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3.4</a:t>
            </a:r>
            <a:r>
              <a:rPr lang="ar-SA" sz="2400" b="1" i="1" dirty="0">
                <a:ln w="11430"/>
                <a:effectLst>
                  <a:outerShdw blurRad="50800" dist="39000" dir="5460000" algn="tl">
                    <a:srgbClr val="000000">
                      <a:alpha val="38000"/>
                    </a:srgbClr>
                  </a:outerShdw>
                </a:effectLst>
              </a:rPr>
              <a:t> العناصر الإنشائية المكونة للمبنى :</a:t>
            </a:r>
          </a:p>
        </p:txBody>
      </p:sp>
      <p:sp>
        <p:nvSpPr>
          <p:cNvPr id="40976" name="Text Box 6"/>
          <p:cNvSpPr txBox="1">
            <a:spLocks noChangeArrowheads="1"/>
          </p:cNvSpPr>
          <p:nvPr/>
        </p:nvSpPr>
        <p:spPr bwMode="auto">
          <a:xfrm>
            <a:off x="4343400" y="4418013"/>
            <a:ext cx="4572000" cy="366712"/>
          </a:xfrm>
          <a:prstGeom prst="rect">
            <a:avLst/>
          </a:prstGeom>
          <a:noFill/>
          <a:ln w="19050" algn="ctr">
            <a:noFill/>
            <a:miter lim="800000"/>
            <a:headEnd/>
            <a:tailEnd/>
          </a:ln>
        </p:spPr>
        <p:txBody>
          <a:bodyPr>
            <a:spAutoFit/>
          </a:bodyPr>
          <a:lstStyle/>
          <a:p>
            <a:pPr marL="342900" indent="-342900" algn="r" rtl="1">
              <a:spcBef>
                <a:spcPct val="50000"/>
              </a:spcBef>
            </a:pPr>
            <a:r>
              <a:rPr lang="en-US" b="1"/>
              <a:t>4</a:t>
            </a:r>
            <a:r>
              <a:rPr lang="ar-SA" b="1"/>
              <a:t>- أساسات   </a:t>
            </a:r>
            <a:r>
              <a:rPr lang="en-US" b="1"/>
              <a:t>Foundation</a:t>
            </a:r>
            <a:endParaRPr lang="ar-SA" b="1"/>
          </a:p>
        </p:txBody>
      </p:sp>
      <p:pic>
        <p:nvPicPr>
          <p:cNvPr id="40977" name="Picture 7" descr="footi_final"/>
          <p:cNvPicPr>
            <a:picLocks noChangeAspect="1" noChangeArrowheads="1"/>
          </p:cNvPicPr>
          <p:nvPr/>
        </p:nvPicPr>
        <p:blipFill>
          <a:blip r:embed="rId6">
            <a:clrChange>
              <a:clrFrom>
                <a:srgbClr val="FFFFFF"/>
              </a:clrFrom>
              <a:clrTo>
                <a:srgbClr val="FFFFFF">
                  <a:alpha val="0"/>
                </a:srgbClr>
              </a:clrTo>
            </a:clrChange>
          </a:blip>
          <a:srcRect l="8398" t="1439" r="22188"/>
          <a:stretch>
            <a:fillRect/>
          </a:stretch>
        </p:blipFill>
        <p:spPr bwMode="auto">
          <a:xfrm>
            <a:off x="2743200" y="3884613"/>
            <a:ext cx="3200400" cy="29733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1987"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1988"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1989"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1990"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1991"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1992"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الثالث</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الإنشائي</a:t>
            </a:r>
          </a:p>
        </p:txBody>
      </p:sp>
      <p:sp>
        <p:nvSpPr>
          <p:cNvPr id="13" name="Rectangle 12"/>
          <p:cNvSpPr/>
          <p:nvPr/>
        </p:nvSpPr>
        <p:spPr>
          <a:xfrm>
            <a:off x="42672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3.4</a:t>
            </a:r>
            <a:r>
              <a:rPr lang="ar-SA" sz="2400" b="1" i="1" dirty="0">
                <a:ln w="11430"/>
                <a:effectLst>
                  <a:outerShdw blurRad="50800" dist="39000" dir="5460000" algn="tl">
                    <a:srgbClr val="000000">
                      <a:alpha val="38000"/>
                    </a:srgbClr>
                  </a:outerShdw>
                </a:effectLst>
              </a:rPr>
              <a:t> العناصر الإنشائية المكونة للمبنى :</a:t>
            </a:r>
          </a:p>
        </p:txBody>
      </p:sp>
      <p:pic>
        <p:nvPicPr>
          <p:cNvPr id="41997" name="Picture 3" descr="F:\المشروع\3D\5555.jpg"/>
          <p:cNvPicPr>
            <a:picLocks noChangeAspect="1" noChangeArrowheads="1"/>
          </p:cNvPicPr>
          <p:nvPr/>
        </p:nvPicPr>
        <p:blipFill>
          <a:blip r:embed="rId4"/>
          <a:srcRect/>
          <a:stretch>
            <a:fillRect/>
          </a:stretch>
        </p:blipFill>
        <p:spPr bwMode="auto">
          <a:xfrm>
            <a:off x="1981200" y="3886200"/>
            <a:ext cx="3962400" cy="2971800"/>
          </a:xfrm>
          <a:prstGeom prst="rect">
            <a:avLst/>
          </a:prstGeom>
          <a:noFill/>
          <a:ln w="9525">
            <a:noFill/>
            <a:miter lim="800000"/>
            <a:headEnd/>
            <a:tailEnd/>
          </a:ln>
        </p:spPr>
      </p:pic>
      <p:sp>
        <p:nvSpPr>
          <p:cNvPr id="18" name="Rectangle 17"/>
          <p:cNvSpPr/>
          <p:nvPr/>
        </p:nvSpPr>
        <p:spPr>
          <a:xfrm>
            <a:off x="1905000" y="1905000"/>
            <a:ext cx="6934200" cy="369332"/>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gn="r" rtl="1">
              <a:spcBef>
                <a:spcPct val="50000"/>
              </a:spcBef>
              <a:defRPr/>
            </a:pPr>
            <a:r>
              <a:rPr lang="en-US" dirty="0"/>
              <a:t>5</a:t>
            </a:r>
            <a:r>
              <a:rPr lang="ar-SA" dirty="0"/>
              <a:t>- الجدران الحاملة </a:t>
            </a:r>
            <a:r>
              <a:rPr lang="en-US" dirty="0"/>
              <a:t>Shear-Wall </a:t>
            </a:r>
            <a:endParaRPr lang="ar-SA" dirty="0"/>
          </a:p>
        </p:txBody>
      </p:sp>
      <p:pic>
        <p:nvPicPr>
          <p:cNvPr id="41999" name="Picture 9" descr="Shear wall"/>
          <p:cNvPicPr>
            <a:picLocks noChangeAspect="1" noChangeArrowheads="1"/>
          </p:cNvPicPr>
          <p:nvPr/>
        </p:nvPicPr>
        <p:blipFill>
          <a:blip r:embed="rId5">
            <a:clrChange>
              <a:clrFrom>
                <a:srgbClr val="FFFFFF"/>
              </a:clrFrom>
              <a:clrTo>
                <a:srgbClr val="FFFFFF">
                  <a:alpha val="0"/>
                </a:srgbClr>
              </a:clrTo>
            </a:clrChange>
          </a:blip>
          <a:srcRect l="10413" r="27045" b="4910"/>
          <a:stretch>
            <a:fillRect/>
          </a:stretch>
        </p:blipFill>
        <p:spPr bwMode="auto">
          <a:xfrm>
            <a:off x="5638800" y="2743200"/>
            <a:ext cx="2459038" cy="25130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3011"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3012"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3013"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3014"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3015"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3016"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7150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الثالث</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الإنشائي</a:t>
            </a:r>
          </a:p>
        </p:txBody>
      </p:sp>
      <p:sp>
        <p:nvSpPr>
          <p:cNvPr id="13" name="Rectangle 12"/>
          <p:cNvSpPr/>
          <p:nvPr/>
        </p:nvSpPr>
        <p:spPr>
          <a:xfrm>
            <a:off x="42672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3.4</a:t>
            </a:r>
            <a:r>
              <a:rPr lang="ar-SA" sz="2400" b="1" i="1" dirty="0">
                <a:ln w="11430"/>
                <a:effectLst>
                  <a:outerShdw blurRad="50800" dist="39000" dir="5460000" algn="tl">
                    <a:srgbClr val="000000">
                      <a:alpha val="38000"/>
                    </a:srgbClr>
                  </a:outerShdw>
                </a:effectLst>
              </a:rPr>
              <a:t> العناصر الإنشائية المكونة للمبنى :</a:t>
            </a:r>
          </a:p>
        </p:txBody>
      </p:sp>
      <p:sp>
        <p:nvSpPr>
          <p:cNvPr id="43021" name="Text Box 8"/>
          <p:cNvSpPr txBox="1">
            <a:spLocks noChangeArrowheads="1"/>
          </p:cNvSpPr>
          <p:nvPr/>
        </p:nvSpPr>
        <p:spPr bwMode="auto">
          <a:xfrm>
            <a:off x="4114800" y="1905000"/>
            <a:ext cx="4572000" cy="366713"/>
          </a:xfrm>
          <a:prstGeom prst="rect">
            <a:avLst/>
          </a:prstGeom>
          <a:noFill/>
          <a:ln w="19050" algn="ctr">
            <a:noFill/>
            <a:miter lim="800000"/>
            <a:headEnd/>
            <a:tailEnd/>
          </a:ln>
        </p:spPr>
        <p:txBody>
          <a:bodyPr>
            <a:spAutoFit/>
          </a:bodyPr>
          <a:lstStyle/>
          <a:p>
            <a:pPr marL="342900" indent="-342900" algn="r" rtl="1">
              <a:spcBef>
                <a:spcPct val="50000"/>
              </a:spcBef>
            </a:pPr>
            <a:r>
              <a:rPr lang="en-US" b="1"/>
              <a:t>6</a:t>
            </a:r>
            <a:r>
              <a:rPr lang="ar-SA" b="1"/>
              <a:t>- أدراج   </a:t>
            </a:r>
            <a:r>
              <a:rPr lang="en-US" b="1"/>
              <a:t>Stairs</a:t>
            </a:r>
            <a:endParaRPr lang="ar-SA" b="1"/>
          </a:p>
        </p:txBody>
      </p:sp>
      <p:pic>
        <p:nvPicPr>
          <p:cNvPr id="43022" name="Picture 9" descr="Staircase_final"/>
          <p:cNvPicPr>
            <a:picLocks noChangeAspect="1" noChangeArrowheads="1"/>
          </p:cNvPicPr>
          <p:nvPr/>
        </p:nvPicPr>
        <p:blipFill>
          <a:blip r:embed="rId4">
            <a:clrChange>
              <a:clrFrom>
                <a:srgbClr val="FFFFFF"/>
              </a:clrFrom>
              <a:clrTo>
                <a:srgbClr val="FFFFFF">
                  <a:alpha val="0"/>
                </a:srgbClr>
              </a:clrTo>
            </a:clrChange>
          </a:blip>
          <a:srcRect l="7951" r="4819" b="8214"/>
          <a:stretch>
            <a:fillRect/>
          </a:stretch>
        </p:blipFill>
        <p:spPr bwMode="auto">
          <a:xfrm>
            <a:off x="2590800" y="2917825"/>
            <a:ext cx="3886200" cy="25685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4035"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4036"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4037"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4038"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4039"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4040"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2235200" cy="461963"/>
          </a:xfrm>
          <a:prstGeom prst="rect">
            <a:avLst/>
          </a:prstGeom>
          <a:noFill/>
          <a:ln w="19050" algn="ctr">
            <a:noFill/>
            <a:miter lim="800000"/>
            <a:headEnd/>
            <a:tailEnd/>
          </a:ln>
          <a:effectLst/>
        </p:spPr>
        <p:txBody>
          <a:bodyPr wrap="none">
            <a:spAutoFit/>
          </a:bodyPr>
          <a:lstStyle/>
          <a:p>
            <a:pPr algn="ctr">
              <a:spcBef>
                <a:spcPct val="50000"/>
              </a:spcBef>
              <a:defRPr/>
            </a:pPr>
            <a:r>
              <a:rPr lang="en-US" sz="2400" b="1" i="1" dirty="0">
                <a:ln w="11430"/>
                <a:effectLst>
                  <a:outerShdw blurRad="50800" dist="39000" dir="5460000" algn="tl">
                    <a:srgbClr val="000000">
                      <a:alpha val="38000"/>
                    </a:srgbClr>
                  </a:outerShdw>
                </a:effectLst>
              </a:rPr>
              <a:t>Introduction :</a:t>
            </a:r>
            <a:r>
              <a:rPr lang="en-US" sz="2000" b="1" dirty="0"/>
              <a:t> </a:t>
            </a:r>
          </a:p>
        </p:txBody>
      </p:sp>
      <p:sp>
        <p:nvSpPr>
          <p:cNvPr id="44045" name="Text Box 6"/>
          <p:cNvSpPr txBox="1">
            <a:spLocks noChangeArrowheads="1"/>
          </p:cNvSpPr>
          <p:nvPr/>
        </p:nvSpPr>
        <p:spPr bwMode="auto">
          <a:xfrm>
            <a:off x="1600200" y="1600200"/>
            <a:ext cx="7315200" cy="784830"/>
          </a:xfrm>
          <a:prstGeom prst="rect">
            <a:avLst/>
          </a:prstGeom>
          <a:noFill/>
          <a:ln w="19050" algn="ctr">
            <a:noFill/>
            <a:miter lim="800000"/>
            <a:headEnd/>
            <a:tailEnd/>
          </a:ln>
        </p:spPr>
        <p:txBody>
          <a:bodyPr>
            <a:spAutoFit/>
          </a:bodyPr>
          <a:lstStyle/>
          <a:p>
            <a:pPr marL="342900" indent="-342900" rtl="1">
              <a:spcBef>
                <a:spcPct val="50000"/>
              </a:spcBef>
            </a:pPr>
            <a:r>
              <a:rPr lang="en-US" b="1" dirty="0"/>
              <a:t>Used programs :</a:t>
            </a:r>
          </a:p>
          <a:p>
            <a:pPr marL="342900" indent="-342900" rtl="1">
              <a:spcBef>
                <a:spcPct val="50000"/>
              </a:spcBef>
            </a:pPr>
            <a:r>
              <a:rPr lang="en-US" b="1" dirty="0"/>
              <a:t>AutoCad.2007 ,  ATIR  , </a:t>
            </a:r>
            <a:r>
              <a:rPr lang="en-US" b="1" dirty="0" err="1" smtClean="0"/>
              <a:t>Etabs</a:t>
            </a:r>
            <a:r>
              <a:rPr lang="en-US" b="1" dirty="0" smtClean="0"/>
              <a:t>, Safe 12.3, Sap 12.                       </a:t>
            </a:r>
            <a:endParaRPr lang="ar-SA" b="1" dirty="0"/>
          </a:p>
        </p:txBody>
      </p:sp>
      <p:sp>
        <p:nvSpPr>
          <p:cNvPr id="44046" name="Text Box 6"/>
          <p:cNvSpPr txBox="1">
            <a:spLocks noChangeArrowheads="1"/>
          </p:cNvSpPr>
          <p:nvPr/>
        </p:nvSpPr>
        <p:spPr bwMode="auto">
          <a:xfrm>
            <a:off x="1676400" y="2416175"/>
            <a:ext cx="7315200" cy="779463"/>
          </a:xfrm>
          <a:prstGeom prst="rect">
            <a:avLst/>
          </a:prstGeom>
          <a:noFill/>
          <a:ln w="19050" algn="ctr">
            <a:noFill/>
            <a:miter lim="800000"/>
            <a:headEnd/>
            <a:tailEnd/>
          </a:ln>
        </p:spPr>
        <p:txBody>
          <a:bodyPr>
            <a:spAutoFit/>
          </a:bodyPr>
          <a:lstStyle/>
          <a:p>
            <a:pPr marL="342900" indent="-342900" rtl="1">
              <a:spcBef>
                <a:spcPct val="50000"/>
              </a:spcBef>
            </a:pPr>
            <a:r>
              <a:rPr lang="en-US" b="1"/>
              <a:t>Used Codes :</a:t>
            </a:r>
          </a:p>
          <a:p>
            <a:pPr marL="342900" indent="-342900" rtl="1">
              <a:spcBef>
                <a:spcPct val="50000"/>
              </a:spcBef>
            </a:pPr>
            <a:r>
              <a:rPr lang="en-US" b="1"/>
              <a:t>         ACI-318 2002             Jordan’s Code                     UBC</a:t>
            </a:r>
            <a:endParaRPr lang="ar-SA" b="1"/>
          </a:p>
        </p:txBody>
      </p:sp>
      <p:sp>
        <p:nvSpPr>
          <p:cNvPr id="44047" name="Text Box 6"/>
          <p:cNvSpPr txBox="1">
            <a:spLocks noChangeArrowheads="1"/>
          </p:cNvSpPr>
          <p:nvPr/>
        </p:nvSpPr>
        <p:spPr bwMode="auto">
          <a:xfrm>
            <a:off x="1600200" y="3352800"/>
            <a:ext cx="7315200" cy="1616075"/>
          </a:xfrm>
          <a:prstGeom prst="rect">
            <a:avLst/>
          </a:prstGeom>
          <a:noFill/>
          <a:ln w="19050" algn="ctr">
            <a:noFill/>
            <a:miter lim="800000"/>
            <a:headEnd/>
            <a:tailEnd/>
          </a:ln>
        </p:spPr>
        <p:txBody>
          <a:bodyPr>
            <a:spAutoFit/>
          </a:bodyPr>
          <a:lstStyle/>
          <a:p>
            <a:pPr marL="342900" indent="-342900" rtl="1">
              <a:spcBef>
                <a:spcPct val="50000"/>
              </a:spcBef>
            </a:pPr>
            <a:r>
              <a:rPr lang="ar-JO" b="1" dirty="0"/>
              <a:t>      </a:t>
            </a:r>
            <a:r>
              <a:rPr lang="en-US" b="1" dirty="0"/>
              <a:t>Compressive strength of concrete </a:t>
            </a:r>
            <a:r>
              <a:rPr lang="en-US" b="1" dirty="0" err="1"/>
              <a:t>fc</a:t>
            </a:r>
            <a:r>
              <a:rPr lang="en-US" b="1" dirty="0"/>
              <a:t>=24 </a:t>
            </a:r>
            <a:r>
              <a:rPr lang="en-US" b="1" dirty="0" err="1"/>
              <a:t>Mpa</a:t>
            </a:r>
            <a:r>
              <a:rPr lang="ar-JO" b="1" dirty="0"/>
              <a:t>- </a:t>
            </a:r>
            <a:endParaRPr lang="en-US" b="1" dirty="0"/>
          </a:p>
          <a:p>
            <a:pPr marL="342900" indent="-342900" rtl="1">
              <a:spcBef>
                <a:spcPct val="50000"/>
              </a:spcBef>
            </a:pPr>
            <a:r>
              <a:rPr lang="en-US" b="1" dirty="0"/>
              <a:t> </a:t>
            </a:r>
            <a:r>
              <a:rPr lang="en-ZW" b="1" dirty="0"/>
              <a:t>-</a:t>
            </a:r>
            <a:r>
              <a:rPr lang="en-US" b="1" dirty="0"/>
              <a:t>Yield strength of steel  </a:t>
            </a:r>
            <a:r>
              <a:rPr lang="en-US" b="1" dirty="0" err="1" smtClean="0"/>
              <a:t>fy</a:t>
            </a:r>
            <a:r>
              <a:rPr lang="en-US" b="1" dirty="0" smtClean="0"/>
              <a:t>=420 </a:t>
            </a:r>
            <a:r>
              <a:rPr lang="en-US" b="1" dirty="0" err="1"/>
              <a:t>Mpa</a:t>
            </a:r>
            <a:endParaRPr lang="en-US" b="1" dirty="0"/>
          </a:p>
          <a:p>
            <a:pPr marL="342900" indent="-342900" rtl="1">
              <a:spcBef>
                <a:spcPct val="50000"/>
              </a:spcBef>
            </a:pPr>
            <a:r>
              <a:rPr lang="en-US" b="1" dirty="0"/>
              <a:t>Form Jordan’s code :           </a:t>
            </a:r>
          </a:p>
          <a:p>
            <a:pPr marL="342900" indent="-342900" rtl="1">
              <a:spcBef>
                <a:spcPct val="50000"/>
              </a:spcBef>
            </a:pPr>
            <a:r>
              <a:rPr lang="en-US" b="1" dirty="0"/>
              <a:t>Live Load = 5.0 KN/m</a:t>
            </a:r>
            <a:r>
              <a:rPr lang="en-US" b="1" baseline="30000" dirty="0"/>
              <a:t>2</a:t>
            </a:r>
            <a:endParaRPr lang="ar-SA" b="1" dirty="0"/>
          </a:p>
        </p:txBody>
      </p:sp>
      <p:sp>
        <p:nvSpPr>
          <p:cNvPr id="17" name="Rectangle 15"/>
          <p:cNvSpPr>
            <a:spLocks noChangeArrowheads="1"/>
          </p:cNvSpPr>
          <p:nvPr/>
        </p:nvSpPr>
        <p:spPr bwMode="auto">
          <a:xfrm>
            <a:off x="1943100" y="5029200"/>
            <a:ext cx="5108575" cy="461963"/>
          </a:xfrm>
          <a:prstGeom prst="rect">
            <a:avLst/>
          </a:prstGeom>
          <a:noFill/>
          <a:ln w="19050" algn="ctr">
            <a:noFill/>
            <a:miter lim="800000"/>
            <a:headEnd/>
            <a:tailEnd/>
          </a:ln>
          <a:effectLst/>
        </p:spPr>
        <p:txBody>
          <a:bodyPr wrap="none">
            <a:spAutoFit/>
          </a:bodyPr>
          <a:lstStyle/>
          <a:p>
            <a:pPr algn="ctr">
              <a:spcBef>
                <a:spcPct val="50000"/>
              </a:spcBef>
              <a:defRPr/>
            </a:pPr>
            <a:r>
              <a:rPr lang="en-US" sz="2400" b="1" i="1" dirty="0">
                <a:ln w="11430"/>
                <a:effectLst>
                  <a:outerShdw blurRad="50800" dist="39000" dir="5460000" algn="tl">
                    <a:srgbClr val="000000">
                      <a:alpha val="38000"/>
                    </a:srgbClr>
                  </a:outerShdw>
                </a:effectLst>
              </a:rPr>
              <a:t>Determination of slab thickness : </a:t>
            </a:r>
          </a:p>
        </p:txBody>
      </p:sp>
      <p:sp>
        <p:nvSpPr>
          <p:cNvPr id="44049" name="Text Box 6"/>
          <p:cNvSpPr txBox="1">
            <a:spLocks noChangeArrowheads="1"/>
          </p:cNvSpPr>
          <p:nvPr/>
        </p:nvSpPr>
        <p:spPr bwMode="auto">
          <a:xfrm>
            <a:off x="1600200" y="5638800"/>
            <a:ext cx="7315200" cy="784225"/>
          </a:xfrm>
          <a:prstGeom prst="rect">
            <a:avLst/>
          </a:prstGeom>
          <a:noFill/>
          <a:ln w="19050" algn="ctr">
            <a:noFill/>
            <a:miter lim="800000"/>
            <a:headEnd/>
            <a:tailEnd/>
          </a:ln>
        </p:spPr>
        <p:txBody>
          <a:bodyPr>
            <a:spAutoFit/>
          </a:bodyPr>
          <a:lstStyle/>
          <a:p>
            <a:pPr marL="342900" indent="-342900" rtl="1">
              <a:spcBef>
                <a:spcPct val="50000"/>
              </a:spcBef>
            </a:pPr>
            <a:r>
              <a:rPr lang="en-US" b="1" dirty="0"/>
              <a:t>Thickness of basement slab is </a:t>
            </a:r>
            <a:r>
              <a:rPr lang="en-US" b="1" dirty="0" smtClean="0"/>
              <a:t>32 </a:t>
            </a:r>
            <a:r>
              <a:rPr lang="en-US" b="1" dirty="0"/>
              <a:t>cm </a:t>
            </a:r>
          </a:p>
          <a:p>
            <a:pPr marL="342900" indent="-342900" rtl="1">
              <a:spcBef>
                <a:spcPct val="50000"/>
              </a:spcBef>
            </a:pPr>
            <a:r>
              <a:rPr lang="en-US" b="1" dirty="0"/>
              <a:t>according to the equations  ……………………….. (ACI-318.2008) </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505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5060"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5061"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5062"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5063"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5064"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2" name="Rectangle 15"/>
          <p:cNvSpPr>
            <a:spLocks noChangeArrowheads="1"/>
          </p:cNvSpPr>
          <p:nvPr/>
        </p:nvSpPr>
        <p:spPr bwMode="auto">
          <a:xfrm>
            <a:off x="1600200" y="1066800"/>
            <a:ext cx="4662488" cy="461963"/>
          </a:xfrm>
          <a:prstGeom prst="rect">
            <a:avLst/>
          </a:prstGeom>
          <a:noFill/>
          <a:ln w="19050" algn="ctr">
            <a:noFill/>
            <a:miter lim="800000"/>
            <a:headEnd/>
            <a:tailEnd/>
          </a:ln>
          <a:effectLst/>
        </p:spPr>
        <p:txBody>
          <a:bodyPr wrap="none">
            <a:spAutoFit/>
          </a:bodyPr>
          <a:lstStyle/>
          <a:p>
            <a:pPr>
              <a:defRPr/>
            </a:pPr>
            <a:r>
              <a:rPr lang="en-US" sz="2400" b="1" i="1" dirty="0">
                <a:ln w="11430"/>
                <a:effectLst>
                  <a:outerShdw blurRad="50800" dist="39000" dir="5460000" algn="tl">
                    <a:srgbClr val="000000">
                      <a:alpha val="38000"/>
                    </a:srgbClr>
                  </a:outerShdw>
                </a:effectLst>
              </a:rPr>
              <a:t>Load calculation (Dead &amp; Live)</a:t>
            </a:r>
          </a:p>
        </p:txBody>
      </p:sp>
      <p:sp>
        <p:nvSpPr>
          <p:cNvPr id="23" name="Rectangle 15"/>
          <p:cNvSpPr>
            <a:spLocks noChangeArrowheads="1"/>
          </p:cNvSpPr>
          <p:nvPr/>
        </p:nvSpPr>
        <p:spPr bwMode="auto">
          <a:xfrm>
            <a:off x="3736975" y="1452563"/>
            <a:ext cx="3425825" cy="461962"/>
          </a:xfrm>
          <a:prstGeom prst="rect">
            <a:avLst/>
          </a:prstGeom>
          <a:noFill/>
          <a:ln w="19050" algn="ctr">
            <a:noFill/>
            <a:miter lim="800000"/>
            <a:headEnd/>
            <a:tailEnd/>
          </a:ln>
          <a:effectLst/>
        </p:spPr>
        <p:txBody>
          <a:bodyPr wrap="none">
            <a:spAutoFit/>
          </a:bodyPr>
          <a:lstStyle/>
          <a:p>
            <a:pPr algn="ctr">
              <a:defRPr/>
            </a:pPr>
            <a:r>
              <a:rPr lang="en-US" sz="2400" b="1" i="1" dirty="0">
                <a:ln w="11430"/>
                <a:effectLst>
                  <a:outerShdw blurRad="50800" dist="39000" dir="5460000" algn="tl">
                    <a:srgbClr val="000000">
                      <a:alpha val="38000"/>
                    </a:srgbClr>
                  </a:outerShdw>
                </a:effectLst>
              </a:rPr>
              <a:t>One - way ribbed slab </a:t>
            </a:r>
          </a:p>
        </p:txBody>
      </p:sp>
      <p:graphicFrame>
        <p:nvGraphicFramePr>
          <p:cNvPr id="24" name="Table 23"/>
          <p:cNvGraphicFramePr>
            <a:graphicFrameLocks noGrp="1"/>
          </p:cNvGraphicFramePr>
          <p:nvPr/>
        </p:nvGraphicFramePr>
        <p:xfrm>
          <a:off x="1752600" y="1909763"/>
          <a:ext cx="7010400" cy="3656016"/>
        </p:xfrm>
        <a:graphic>
          <a:graphicData uri="http://schemas.openxmlformats.org/drawingml/2006/table">
            <a:tbl>
              <a:tblPr rtl="1"/>
              <a:tblGrid>
                <a:gridCol w="2108200"/>
                <a:gridCol w="1839912"/>
                <a:gridCol w="277813"/>
                <a:gridCol w="2122487"/>
                <a:gridCol w="661988"/>
              </a:tblGrid>
              <a:tr h="319088">
                <a:tc gridSpan="3">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Calculation</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Parts of Rib</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No.</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465138">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0.12*0.24*25  =  0.72 KN/m</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Rib</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609600">
                <a:tc gridSpan="3">
                  <a:txBody>
                    <a:bodyPr/>
                    <a:lstStyle/>
                    <a:p>
                      <a:pPr marL="0" marR="0" lvl="0" indent="0" algn="l" defTabSz="914400" rtl="1" eaLnBrk="1" fontAlgn="base" latinLnBrk="0" hangingPunct="1">
                        <a:lnSpc>
                          <a:spcPct val="150000"/>
                        </a:lnSpc>
                        <a:spcBef>
                          <a:spcPts val="600"/>
                        </a:spcBef>
                        <a:spcAft>
                          <a:spcPct val="0"/>
                        </a:spcAft>
                        <a:buClrTx/>
                        <a:buSzTx/>
                        <a:buFontTx/>
                        <a:buNone/>
                        <a:tabLst/>
                      </a:pPr>
                      <a:r>
                        <a:rPr kumimoji="0" lang="ar-SA" sz="12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KN/m </a:t>
                      </a:r>
                      <a:r>
                        <a:rPr kumimoji="0" lang="ar-SA" sz="12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1.04</a:t>
                      </a:r>
                      <a:r>
                        <a:rPr kumimoji="0" lang="ar-SA" sz="1200" b="1" i="0" u="none" strike="noStrike" cap="none" normalizeH="0" baseline="0" dirty="0" smtClean="0">
                          <a:ln>
                            <a:noFill/>
                          </a:ln>
                          <a:solidFill>
                            <a:schemeClr val="tx1"/>
                          </a:solidFill>
                          <a:effectLst/>
                          <a:latin typeface="Times New Roman" pitchFamily="18" charset="0"/>
                          <a:cs typeface="Times New Roman" pitchFamily="18" charset="0"/>
                        </a:rPr>
                        <a:t>  =  </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0.08*0.52*25</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Top Slab</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2</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465138">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0.03*0.52*23     =   0.359  KN/m</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Tiles</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465138">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0.24*0.4*9       =  0.864        KN/m</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Block</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4</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465138">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0.12*0. 52*16 = 0.998      KN/m</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Sand Fill</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5</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465138">
                <a:tc gridSpan="3">
                  <a:txBody>
                    <a:bodyPr/>
                    <a:lstStyle/>
                    <a:p>
                      <a:pPr marL="0" marR="0" lvl="0" indent="0" algn="l"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0.04*0. 52*22    = 0. 458      KN/m + 1.5*0.52 = 0.78 </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Kn</a:t>
                      </a: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/m</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defRPr/>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Plaster &amp; </a:t>
                      </a:r>
                      <a:r>
                        <a:rPr kumimoji="0" lang="en-US" sz="1200" b="1" i="0" u="none" strike="noStrike" cap="none" normalizeH="0" baseline="0" dirty="0" err="1" smtClean="0">
                          <a:ln>
                            <a:noFill/>
                          </a:ln>
                          <a:solidFill>
                            <a:schemeClr val="tx1"/>
                          </a:solidFill>
                          <a:effectLst/>
                          <a:latin typeface="Times New Roman" pitchFamily="18" charset="0"/>
                          <a:cs typeface="Times New Roman" pitchFamily="18" charset="0"/>
                        </a:rPr>
                        <a:t>Mortar&amp;Partition</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6</a:t>
                      </a:r>
                      <a:endParaRPr kumimoji="0" lang="en-US" sz="1200" b="0"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99"/>
                    </a:solidFill>
                  </a:tcPr>
                </a:tc>
              </a:tr>
              <a:tr h="401638">
                <a:tc>
                  <a:txBody>
                    <a:bodyPr/>
                    <a:lstStyle/>
                    <a:p>
                      <a:pPr marL="0" marR="0" lvl="0" indent="0" algn="ctr" defTabSz="914400" rtl="1"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KN/m</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99FF"/>
                    </a:solidFill>
                  </a:tcPr>
                </a:tc>
                <a:tc>
                  <a:txBody>
                    <a:bodyPr/>
                    <a:lstStyle/>
                    <a:p>
                      <a:pPr marL="0" marR="0" lvl="0" indent="0" algn="ctr" defTabSz="914400" rtl="0" eaLnBrk="1" fontAlgn="base" latinLnBrk="0" hangingPunct="1">
                        <a:lnSpc>
                          <a:spcPct val="150000"/>
                        </a:lnSpc>
                        <a:spcBef>
                          <a:spcPts val="60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5.24</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68580" marR="68580"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99FF"/>
                    </a:solidFill>
                  </a:tcPr>
                </a:tc>
                <a:tc gridSpan="3">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45110"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ctr" rtl="1" eaLnBrk="0" hangingPunct="0"/>
            <a:endParaRPr lang="en-US"/>
          </a:p>
        </p:txBody>
      </p:sp>
      <p:sp>
        <p:nvSpPr>
          <p:cNvPr id="45111" name="Text Box 6"/>
          <p:cNvSpPr txBox="1">
            <a:spLocks noChangeArrowheads="1"/>
          </p:cNvSpPr>
          <p:nvPr/>
        </p:nvSpPr>
        <p:spPr bwMode="auto">
          <a:xfrm>
            <a:off x="1676400" y="5629275"/>
            <a:ext cx="7315200" cy="923925"/>
          </a:xfrm>
          <a:prstGeom prst="rect">
            <a:avLst/>
          </a:prstGeom>
          <a:noFill/>
          <a:ln w="19050" algn="ctr">
            <a:noFill/>
            <a:miter lim="800000"/>
            <a:headEnd/>
            <a:tailEnd/>
          </a:ln>
        </p:spPr>
        <p:txBody>
          <a:bodyPr>
            <a:spAutoFit/>
          </a:bodyPr>
          <a:lstStyle/>
          <a:p>
            <a:r>
              <a:rPr lang="en-US" b="1" dirty="0"/>
              <a:t>Live load = 5 * 0.52 = 2.6 KN/m of rib </a:t>
            </a:r>
          </a:p>
          <a:p>
            <a:r>
              <a:rPr lang="en-US" b="1" dirty="0"/>
              <a:t>Factored dead Load = 1.2* </a:t>
            </a:r>
            <a:r>
              <a:rPr lang="en-US" b="1" dirty="0" smtClean="0"/>
              <a:t>5.24 </a:t>
            </a:r>
            <a:r>
              <a:rPr lang="en-US" b="1" dirty="0"/>
              <a:t>= </a:t>
            </a:r>
            <a:r>
              <a:rPr lang="en-US" b="1" dirty="0" smtClean="0"/>
              <a:t>6.29 </a:t>
            </a:r>
            <a:r>
              <a:rPr lang="en-US" b="1" dirty="0"/>
              <a:t>KN/m</a:t>
            </a:r>
          </a:p>
          <a:p>
            <a:r>
              <a:rPr lang="en-US" b="1" dirty="0"/>
              <a:t>Factored live Load   = 1.6 * 2.6 = 4.16 KN/m</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6083"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6084"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6085"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6086"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6087"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6088"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8" name="Rectangle 15"/>
          <p:cNvSpPr>
            <a:spLocks noChangeArrowheads="1"/>
          </p:cNvSpPr>
          <p:nvPr/>
        </p:nvSpPr>
        <p:spPr bwMode="auto">
          <a:xfrm>
            <a:off x="1571604" y="1071546"/>
            <a:ext cx="4662488" cy="461963"/>
          </a:xfrm>
          <a:prstGeom prst="rect">
            <a:avLst/>
          </a:prstGeom>
          <a:noFill/>
          <a:ln w="19050" algn="ctr">
            <a:noFill/>
            <a:miter lim="800000"/>
            <a:headEnd/>
            <a:tailEnd/>
          </a:ln>
          <a:effectLst/>
        </p:spPr>
        <p:txBody>
          <a:bodyPr wrap="none">
            <a:spAutoFit/>
          </a:bodyPr>
          <a:lstStyle/>
          <a:p>
            <a:pPr>
              <a:defRPr/>
            </a:pPr>
            <a:r>
              <a:rPr lang="en-US" sz="2400" b="1" i="1" dirty="0">
                <a:ln w="11430"/>
                <a:effectLst>
                  <a:outerShdw blurRad="50800" dist="39000" dir="5460000" algn="tl">
                    <a:srgbClr val="000000">
                      <a:alpha val="38000"/>
                    </a:srgbClr>
                  </a:outerShdw>
                </a:effectLst>
              </a:rPr>
              <a:t>Load calculation (Dead &amp; Live)</a:t>
            </a:r>
          </a:p>
        </p:txBody>
      </p:sp>
      <p:sp>
        <p:nvSpPr>
          <p:cNvPr id="19" name="Rectangle 15"/>
          <p:cNvSpPr>
            <a:spLocks noChangeArrowheads="1"/>
          </p:cNvSpPr>
          <p:nvPr/>
        </p:nvSpPr>
        <p:spPr bwMode="auto">
          <a:xfrm>
            <a:off x="3714744" y="1500174"/>
            <a:ext cx="3440113" cy="461963"/>
          </a:xfrm>
          <a:prstGeom prst="rect">
            <a:avLst/>
          </a:prstGeom>
          <a:noFill/>
          <a:ln w="19050" algn="ctr">
            <a:noFill/>
            <a:miter lim="800000"/>
            <a:headEnd/>
            <a:tailEnd/>
          </a:ln>
          <a:effectLst/>
        </p:spPr>
        <p:txBody>
          <a:bodyPr wrap="none">
            <a:spAutoFit/>
          </a:bodyPr>
          <a:lstStyle/>
          <a:p>
            <a:pPr algn="ctr">
              <a:defRPr/>
            </a:pPr>
            <a:r>
              <a:rPr lang="en-US" sz="2400" b="1" i="1" dirty="0">
                <a:ln w="11430"/>
                <a:effectLst>
                  <a:outerShdw blurRad="50800" dist="39000" dir="5460000" algn="tl">
                    <a:srgbClr val="000000">
                      <a:alpha val="38000"/>
                    </a:srgbClr>
                  </a:outerShdw>
                </a:effectLst>
              </a:rPr>
              <a:t>Two - way ribbed slab </a:t>
            </a:r>
          </a:p>
        </p:txBody>
      </p:sp>
      <p:graphicFrame>
        <p:nvGraphicFramePr>
          <p:cNvPr id="23" name="Table 22"/>
          <p:cNvGraphicFramePr>
            <a:graphicFrameLocks noGrp="1"/>
          </p:cNvGraphicFramePr>
          <p:nvPr/>
        </p:nvGraphicFramePr>
        <p:xfrm>
          <a:off x="2000232" y="1928802"/>
          <a:ext cx="6477001" cy="3682365"/>
        </p:xfrm>
        <a:graphic>
          <a:graphicData uri="http://schemas.openxmlformats.org/drawingml/2006/table">
            <a:tbl>
              <a:tblPr rtl="1"/>
              <a:tblGrid>
                <a:gridCol w="1735014"/>
                <a:gridCol w="1704344"/>
                <a:gridCol w="267536"/>
                <a:gridCol w="2145765"/>
                <a:gridCol w="624342"/>
              </a:tblGrid>
              <a:tr h="447675">
                <a:tc gridSpan="3">
                  <a:txBody>
                    <a:bodyPr/>
                    <a:lstStyle/>
                    <a:p>
                      <a:pPr marL="0" marR="0" algn="ctr" rtl="1">
                        <a:lnSpc>
                          <a:spcPct val="150000"/>
                        </a:lnSpc>
                        <a:spcBef>
                          <a:spcPts val="600"/>
                        </a:spcBef>
                        <a:spcAft>
                          <a:spcPts val="0"/>
                        </a:spcAft>
                      </a:pPr>
                      <a:r>
                        <a:rPr lang="en-US" sz="1200" b="1" dirty="0">
                          <a:latin typeface="Times New Roman"/>
                          <a:ea typeface="Times New Roman"/>
                          <a:cs typeface="Arial"/>
                        </a:rPr>
                        <a:t>Calculation</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hMerge="1">
                  <a:txBody>
                    <a:bodyPr/>
                    <a:lstStyle/>
                    <a:p>
                      <a:endParaRPr lang="en-US"/>
                    </a:p>
                  </a:txBody>
                  <a:tcPr/>
                </a:tc>
                <a:tc hMerge="1">
                  <a:txBody>
                    <a:bodyPr/>
                    <a:lstStyle/>
                    <a:p>
                      <a:endParaRPr lang="en-US"/>
                    </a:p>
                  </a:txBody>
                  <a:tcPr/>
                </a:tc>
                <a:tc>
                  <a:txBody>
                    <a:bodyPr/>
                    <a:lstStyle/>
                    <a:p>
                      <a:pPr marL="0" marR="0" algn="ctr" rtl="1">
                        <a:lnSpc>
                          <a:spcPct val="150000"/>
                        </a:lnSpc>
                        <a:spcBef>
                          <a:spcPts val="600"/>
                        </a:spcBef>
                        <a:spcAft>
                          <a:spcPts val="0"/>
                        </a:spcAft>
                      </a:pPr>
                      <a:r>
                        <a:rPr lang="en-US" sz="1200" b="1" dirty="0">
                          <a:latin typeface="Times New Roman"/>
                          <a:ea typeface="Times New Roman"/>
                          <a:cs typeface="Arial"/>
                        </a:rPr>
                        <a:t>Parts of Rib</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marL="0" marR="0" algn="ctr" rtl="1">
                        <a:lnSpc>
                          <a:spcPct val="150000"/>
                        </a:lnSpc>
                        <a:spcBef>
                          <a:spcPts val="600"/>
                        </a:spcBef>
                        <a:spcAft>
                          <a:spcPts val="0"/>
                        </a:spcAft>
                      </a:pPr>
                      <a:r>
                        <a:rPr lang="en-US" sz="1200" b="1" dirty="0">
                          <a:latin typeface="Times New Roman"/>
                          <a:ea typeface="Times New Roman"/>
                          <a:cs typeface="Arial"/>
                        </a:rPr>
                        <a:t>No.</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47675">
                <a:tc gridSpan="3">
                  <a:txBody>
                    <a:bodyPr/>
                    <a:lstStyle/>
                    <a:p>
                      <a:pPr marL="0" marR="0" algn="l" rtl="0">
                        <a:lnSpc>
                          <a:spcPct val="150000"/>
                        </a:lnSpc>
                        <a:spcBef>
                          <a:spcPts val="600"/>
                        </a:spcBef>
                        <a:spcAft>
                          <a:spcPts val="0"/>
                        </a:spcAft>
                      </a:pPr>
                      <a:r>
                        <a:rPr lang="en-US" sz="1200" b="1" dirty="0" smtClean="0">
                          <a:latin typeface="Times New Roman"/>
                          <a:ea typeface="Times New Roman"/>
                          <a:cs typeface="Arial"/>
                        </a:rPr>
                        <a:t>0.12*0.24*(0.52+0.4)*25= 0.662</a:t>
                      </a:r>
                      <a:r>
                        <a:rPr lang="en-US" sz="1200" b="1" baseline="0" dirty="0" smtClean="0">
                          <a:latin typeface="Times New Roman"/>
                          <a:ea typeface="Times New Roman"/>
                          <a:cs typeface="Arial"/>
                        </a:rPr>
                        <a:t> </a:t>
                      </a:r>
                      <a:r>
                        <a:rPr lang="en-US" sz="1200" b="1" dirty="0" smtClean="0">
                          <a:latin typeface="Times New Roman"/>
                          <a:ea typeface="Times New Roman"/>
                          <a:cs typeface="Arial"/>
                        </a:rPr>
                        <a:t>KN/unit</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tc>
                <a:tc>
                  <a:txBody>
                    <a:bodyPr/>
                    <a:lstStyle/>
                    <a:p>
                      <a:pPr marL="0" marR="0" algn="ctr" rtl="1">
                        <a:lnSpc>
                          <a:spcPct val="150000"/>
                        </a:lnSpc>
                        <a:spcBef>
                          <a:spcPts val="600"/>
                        </a:spcBef>
                        <a:spcAft>
                          <a:spcPts val="0"/>
                        </a:spcAft>
                      </a:pPr>
                      <a:r>
                        <a:rPr lang="en-US" sz="1200" b="1">
                          <a:latin typeface="Times New Roman"/>
                          <a:ea typeface="Times New Roman"/>
                          <a:cs typeface="Arial"/>
                        </a:rPr>
                        <a:t>Rib</a:t>
                      </a:r>
                      <a:endParaRPr lang="en-US" sz="120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600"/>
                        </a:spcBef>
                        <a:spcAft>
                          <a:spcPts val="0"/>
                        </a:spcAft>
                      </a:pPr>
                      <a:r>
                        <a:rPr lang="en-US" sz="1200" b="1">
                          <a:latin typeface="Times New Roman"/>
                          <a:ea typeface="Times New Roman"/>
                          <a:cs typeface="Arial"/>
                        </a:rPr>
                        <a:t>1</a:t>
                      </a:r>
                      <a:endParaRPr lang="en-US" sz="120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47675">
                <a:tc gridSpan="3">
                  <a:txBody>
                    <a:bodyPr/>
                    <a:lstStyle/>
                    <a:p>
                      <a:pPr marL="0" marR="0" algn="l" rtl="0">
                        <a:lnSpc>
                          <a:spcPct val="150000"/>
                        </a:lnSpc>
                        <a:spcBef>
                          <a:spcPts val="600"/>
                        </a:spcBef>
                        <a:spcAft>
                          <a:spcPts val="0"/>
                        </a:spcAft>
                      </a:pPr>
                      <a:r>
                        <a:rPr lang="en-US" sz="1200" b="1" dirty="0" smtClean="0">
                          <a:latin typeface="Times New Roman"/>
                          <a:ea typeface="Times New Roman"/>
                          <a:cs typeface="Arial"/>
                        </a:rPr>
                        <a:t>0.08*0.55*0.55*25         =  0.541  KN/unit</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rtl="1">
                        <a:lnSpc>
                          <a:spcPct val="150000"/>
                        </a:lnSpc>
                        <a:spcBef>
                          <a:spcPts val="600"/>
                        </a:spcBef>
                        <a:spcAft>
                          <a:spcPts val="0"/>
                        </a:spcAft>
                      </a:pPr>
                      <a:r>
                        <a:rPr lang="en-US" sz="1200" b="1">
                          <a:latin typeface="Times New Roman"/>
                          <a:ea typeface="Times New Roman"/>
                          <a:cs typeface="Arial"/>
                        </a:rPr>
                        <a:t>Top Slab</a:t>
                      </a:r>
                      <a:endParaRPr lang="en-US" sz="120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600"/>
                        </a:spcBef>
                        <a:spcAft>
                          <a:spcPts val="0"/>
                        </a:spcAft>
                      </a:pPr>
                      <a:r>
                        <a:rPr lang="en-US" sz="1200" b="1">
                          <a:latin typeface="Times New Roman"/>
                          <a:ea typeface="Times New Roman"/>
                          <a:cs typeface="Arial"/>
                        </a:rPr>
                        <a:t>2</a:t>
                      </a:r>
                      <a:endParaRPr lang="en-US" sz="120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47675">
                <a:tc gridSpan="3">
                  <a:txBody>
                    <a:bodyPr/>
                    <a:lstStyle/>
                    <a:p>
                      <a:pPr marL="0" marR="0" algn="l" rtl="0">
                        <a:lnSpc>
                          <a:spcPct val="150000"/>
                        </a:lnSpc>
                        <a:spcBef>
                          <a:spcPts val="600"/>
                        </a:spcBef>
                        <a:spcAft>
                          <a:spcPts val="0"/>
                        </a:spcAft>
                      </a:pPr>
                      <a:r>
                        <a:rPr lang="en-US" sz="1200" b="1" dirty="0" smtClean="0">
                          <a:latin typeface="Times New Roman"/>
                          <a:ea typeface="Times New Roman"/>
                          <a:cs typeface="Arial"/>
                        </a:rPr>
                        <a:t>0.03*0.55*0.55*23            </a:t>
                      </a:r>
                      <a:r>
                        <a:rPr lang="en-US" sz="1200" b="1" dirty="0">
                          <a:latin typeface="Times New Roman"/>
                          <a:ea typeface="Times New Roman"/>
                          <a:cs typeface="Arial"/>
                        </a:rPr>
                        <a:t>=  </a:t>
                      </a:r>
                      <a:r>
                        <a:rPr lang="en-US" sz="1200" b="1" dirty="0" smtClean="0">
                          <a:latin typeface="Times New Roman"/>
                          <a:ea typeface="Times New Roman"/>
                          <a:cs typeface="Arial"/>
                        </a:rPr>
                        <a:t>0.187  </a:t>
                      </a:r>
                      <a:r>
                        <a:rPr lang="en-US" sz="1200" b="1" dirty="0">
                          <a:latin typeface="Times New Roman"/>
                          <a:ea typeface="Times New Roman"/>
                          <a:cs typeface="Arial"/>
                        </a:rPr>
                        <a:t>KN/unit</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rtl="1">
                        <a:lnSpc>
                          <a:spcPct val="150000"/>
                        </a:lnSpc>
                        <a:spcBef>
                          <a:spcPts val="600"/>
                        </a:spcBef>
                        <a:spcAft>
                          <a:spcPts val="0"/>
                        </a:spcAft>
                      </a:pPr>
                      <a:r>
                        <a:rPr lang="en-US" sz="1200" b="1" dirty="0" smtClean="0">
                          <a:latin typeface="Times New Roman"/>
                          <a:ea typeface="Times New Roman"/>
                          <a:cs typeface="Arial"/>
                        </a:rPr>
                        <a:t>Tiles</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50000"/>
                        </a:lnSpc>
                        <a:spcBef>
                          <a:spcPts val="600"/>
                        </a:spcBef>
                        <a:spcAft>
                          <a:spcPts val="0"/>
                        </a:spcAft>
                      </a:pPr>
                      <a:r>
                        <a:rPr lang="en-US" sz="1200" b="1" dirty="0">
                          <a:latin typeface="Times New Roman"/>
                          <a:ea typeface="Times New Roman"/>
                          <a:cs typeface="Arial"/>
                        </a:rPr>
                        <a:t>3</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47675">
                <a:tc gridSpan="3">
                  <a:txBody>
                    <a:bodyPr/>
                    <a:lstStyle/>
                    <a:p>
                      <a:pPr marL="0" marR="0" algn="l" rtl="0">
                        <a:lnSpc>
                          <a:spcPct val="150000"/>
                        </a:lnSpc>
                        <a:spcBef>
                          <a:spcPts val="600"/>
                        </a:spcBef>
                        <a:spcAft>
                          <a:spcPts val="0"/>
                        </a:spcAft>
                      </a:pPr>
                      <a:r>
                        <a:rPr lang="en-US" sz="1200" b="1" dirty="0" smtClean="0">
                          <a:latin typeface="Times New Roman"/>
                          <a:ea typeface="Times New Roman"/>
                          <a:cs typeface="Arial"/>
                        </a:rPr>
                        <a:t>0.24*0.4*0.4*9                </a:t>
                      </a:r>
                      <a:r>
                        <a:rPr lang="en-US" sz="1200" b="1" dirty="0">
                          <a:latin typeface="Times New Roman"/>
                          <a:ea typeface="Times New Roman"/>
                          <a:cs typeface="Arial"/>
                        </a:rPr>
                        <a:t>=  </a:t>
                      </a:r>
                      <a:r>
                        <a:rPr lang="en-US" sz="1200" b="1" dirty="0" smtClean="0">
                          <a:latin typeface="Times New Roman"/>
                          <a:ea typeface="Times New Roman"/>
                          <a:cs typeface="Arial"/>
                        </a:rPr>
                        <a:t>0.346 </a:t>
                      </a:r>
                      <a:r>
                        <a:rPr lang="en-US" sz="1200" b="1" dirty="0">
                          <a:latin typeface="Times New Roman"/>
                          <a:ea typeface="Times New Roman"/>
                          <a:cs typeface="Arial"/>
                        </a:rPr>
                        <a:t>KN/unit</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rtl="1">
                        <a:lnSpc>
                          <a:spcPct val="150000"/>
                        </a:lnSpc>
                        <a:spcBef>
                          <a:spcPts val="600"/>
                        </a:spcBef>
                        <a:spcAft>
                          <a:spcPts val="0"/>
                        </a:spcAft>
                      </a:pPr>
                      <a:r>
                        <a:rPr lang="en-US" sz="1200" b="1">
                          <a:latin typeface="Times New Roman"/>
                          <a:ea typeface="Times New Roman"/>
                          <a:cs typeface="Arial"/>
                        </a:rPr>
                        <a:t>Block</a:t>
                      </a:r>
                      <a:endParaRPr lang="en-US" sz="120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600"/>
                        </a:spcBef>
                        <a:spcAft>
                          <a:spcPts val="0"/>
                        </a:spcAft>
                      </a:pPr>
                      <a:r>
                        <a:rPr lang="en-US" sz="1200" b="1">
                          <a:latin typeface="Times New Roman"/>
                          <a:ea typeface="Times New Roman"/>
                          <a:cs typeface="Arial"/>
                        </a:rPr>
                        <a:t>4</a:t>
                      </a:r>
                      <a:endParaRPr lang="en-US" sz="120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47675">
                <a:tc gridSpan="3">
                  <a:txBody>
                    <a:bodyPr/>
                    <a:lstStyle/>
                    <a:p>
                      <a:pPr marL="0" marR="0" algn="l" rtl="0">
                        <a:lnSpc>
                          <a:spcPct val="150000"/>
                        </a:lnSpc>
                        <a:spcBef>
                          <a:spcPts val="600"/>
                        </a:spcBef>
                        <a:spcAft>
                          <a:spcPts val="0"/>
                        </a:spcAft>
                      </a:pPr>
                      <a:r>
                        <a:rPr lang="en-US" sz="1200" b="1" dirty="0" smtClean="0">
                          <a:latin typeface="Times New Roman"/>
                          <a:ea typeface="Times New Roman"/>
                          <a:cs typeface="Arial"/>
                        </a:rPr>
                        <a:t>0.07*0</a:t>
                      </a:r>
                      <a:r>
                        <a:rPr lang="en-US" sz="1200" b="1" dirty="0">
                          <a:latin typeface="Times New Roman"/>
                          <a:ea typeface="Times New Roman"/>
                          <a:cs typeface="Arial"/>
                        </a:rPr>
                        <a:t>. </a:t>
                      </a:r>
                      <a:r>
                        <a:rPr lang="en-US" sz="1200" b="1" dirty="0" smtClean="0">
                          <a:latin typeface="Times New Roman"/>
                          <a:ea typeface="Times New Roman"/>
                          <a:cs typeface="Arial"/>
                        </a:rPr>
                        <a:t>55*0.55*16        </a:t>
                      </a:r>
                      <a:r>
                        <a:rPr lang="en-US" sz="1200" b="1" dirty="0">
                          <a:latin typeface="Times New Roman"/>
                          <a:ea typeface="Times New Roman"/>
                          <a:cs typeface="Arial"/>
                        </a:rPr>
                        <a:t>=  </a:t>
                      </a:r>
                      <a:r>
                        <a:rPr lang="en-US" sz="1200" b="1" dirty="0" smtClean="0">
                          <a:latin typeface="Times New Roman"/>
                          <a:ea typeface="Times New Roman"/>
                          <a:cs typeface="Arial"/>
                        </a:rPr>
                        <a:t>0.303  </a:t>
                      </a:r>
                      <a:r>
                        <a:rPr lang="en-US" sz="1200" b="1" dirty="0">
                          <a:latin typeface="Times New Roman"/>
                          <a:ea typeface="Times New Roman"/>
                          <a:cs typeface="Arial"/>
                        </a:rPr>
                        <a:t>KN/unit</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rtl="1">
                        <a:lnSpc>
                          <a:spcPct val="150000"/>
                        </a:lnSpc>
                        <a:spcBef>
                          <a:spcPts val="600"/>
                        </a:spcBef>
                        <a:spcAft>
                          <a:spcPts val="0"/>
                        </a:spcAft>
                      </a:pPr>
                      <a:r>
                        <a:rPr lang="en-US" sz="1200" b="1">
                          <a:latin typeface="Times New Roman"/>
                          <a:ea typeface="Times New Roman"/>
                          <a:cs typeface="Arial"/>
                        </a:rPr>
                        <a:t>Sand Fill</a:t>
                      </a:r>
                      <a:endParaRPr lang="en-US" sz="120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600"/>
                        </a:spcBef>
                        <a:spcAft>
                          <a:spcPts val="0"/>
                        </a:spcAft>
                      </a:pPr>
                      <a:r>
                        <a:rPr lang="en-US" sz="1200" b="1" dirty="0">
                          <a:latin typeface="Times New Roman"/>
                          <a:ea typeface="Times New Roman"/>
                          <a:cs typeface="Arial"/>
                        </a:rPr>
                        <a:t>5</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47675">
                <a:tc gridSpan="3">
                  <a:txBody>
                    <a:bodyPr/>
                    <a:lstStyle/>
                    <a:p>
                      <a:pPr marL="0" marR="0" algn="l" rtl="0">
                        <a:lnSpc>
                          <a:spcPct val="150000"/>
                        </a:lnSpc>
                        <a:spcBef>
                          <a:spcPts val="600"/>
                        </a:spcBef>
                        <a:spcAft>
                          <a:spcPts val="0"/>
                        </a:spcAft>
                      </a:pPr>
                      <a:r>
                        <a:rPr lang="en-US" sz="1200" b="1" dirty="0" smtClean="0">
                          <a:latin typeface="Times New Roman"/>
                          <a:ea typeface="Times New Roman"/>
                          <a:cs typeface="Arial"/>
                        </a:rPr>
                        <a:t>0.04*0</a:t>
                      </a:r>
                      <a:r>
                        <a:rPr lang="en-US" sz="1200" b="1" dirty="0">
                          <a:latin typeface="Times New Roman"/>
                          <a:ea typeface="Times New Roman"/>
                          <a:cs typeface="Arial"/>
                        </a:rPr>
                        <a:t>. </a:t>
                      </a:r>
                      <a:r>
                        <a:rPr lang="en-US" sz="1200" b="1" dirty="0" smtClean="0">
                          <a:latin typeface="Times New Roman"/>
                          <a:ea typeface="Times New Roman"/>
                          <a:cs typeface="Arial"/>
                        </a:rPr>
                        <a:t>55*0.55*22 </a:t>
                      </a:r>
                      <a:r>
                        <a:rPr lang="en-US" sz="1200" b="1" dirty="0">
                          <a:latin typeface="Times New Roman"/>
                          <a:ea typeface="Times New Roman"/>
                          <a:cs typeface="Arial"/>
                        </a:rPr>
                        <a:t>=  </a:t>
                      </a:r>
                      <a:r>
                        <a:rPr lang="en-US" sz="1200" b="1" dirty="0" smtClean="0">
                          <a:latin typeface="Times New Roman"/>
                          <a:ea typeface="Times New Roman"/>
                          <a:cs typeface="Arial"/>
                        </a:rPr>
                        <a:t>0.238 KN/unit   1.5*.52*.52=0.406  KN/unit</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marL="0" marR="0" algn="ctr" rtl="1">
                        <a:lnSpc>
                          <a:spcPct val="150000"/>
                        </a:lnSpc>
                        <a:spcBef>
                          <a:spcPts val="600"/>
                        </a:spcBef>
                        <a:spcAft>
                          <a:spcPts val="0"/>
                        </a:spcAft>
                      </a:pPr>
                      <a:r>
                        <a:rPr lang="en-US" sz="1200" b="1" dirty="0" smtClean="0">
                          <a:latin typeface="Times New Roman"/>
                          <a:ea typeface="Times New Roman"/>
                          <a:cs typeface="Arial"/>
                        </a:rPr>
                        <a:t>Plaster </a:t>
                      </a:r>
                      <a:r>
                        <a:rPr lang="en-US" sz="1200" b="1" dirty="0">
                          <a:latin typeface="Times New Roman"/>
                          <a:ea typeface="Times New Roman"/>
                          <a:cs typeface="Arial"/>
                        </a:rPr>
                        <a:t>&amp; </a:t>
                      </a:r>
                      <a:r>
                        <a:rPr lang="en-US" sz="1200" b="1" dirty="0" err="1" smtClean="0">
                          <a:latin typeface="Times New Roman"/>
                          <a:ea typeface="Times New Roman"/>
                          <a:cs typeface="Arial"/>
                        </a:rPr>
                        <a:t>Mortar&amp;Partition</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600"/>
                        </a:spcBef>
                        <a:spcAft>
                          <a:spcPts val="0"/>
                        </a:spcAft>
                      </a:pPr>
                      <a:r>
                        <a:rPr lang="en-US" sz="1200" b="1" dirty="0">
                          <a:latin typeface="Times New Roman"/>
                          <a:ea typeface="Times New Roman"/>
                          <a:cs typeface="Arial"/>
                        </a:rPr>
                        <a:t>6</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47675">
                <a:tc>
                  <a:txBody>
                    <a:bodyPr/>
                    <a:lstStyle/>
                    <a:p>
                      <a:pPr marL="0" marR="0" algn="ctr" rtl="1">
                        <a:lnSpc>
                          <a:spcPct val="150000"/>
                        </a:lnSpc>
                        <a:spcBef>
                          <a:spcPts val="600"/>
                        </a:spcBef>
                        <a:spcAft>
                          <a:spcPts val="0"/>
                        </a:spcAft>
                      </a:pPr>
                      <a:r>
                        <a:rPr lang="en-US" sz="1200" b="1" dirty="0">
                          <a:latin typeface="Times New Roman"/>
                          <a:ea typeface="Times New Roman"/>
                          <a:cs typeface="Arial"/>
                        </a:rPr>
                        <a:t>KN/unit</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tc>
                  <a:txBody>
                    <a:bodyPr/>
                    <a:lstStyle/>
                    <a:p>
                      <a:pPr marL="0" marR="0" algn="ctr" rtl="0">
                        <a:lnSpc>
                          <a:spcPct val="150000"/>
                        </a:lnSpc>
                        <a:spcBef>
                          <a:spcPts val="600"/>
                        </a:spcBef>
                        <a:spcAft>
                          <a:spcPts val="0"/>
                        </a:spcAft>
                      </a:pPr>
                      <a:r>
                        <a:rPr lang="en-US" sz="1200" b="1" dirty="0" smtClean="0">
                          <a:latin typeface="Times New Roman"/>
                          <a:ea typeface="Times New Roman"/>
                          <a:cs typeface="Arial"/>
                        </a:rPr>
                        <a:t>2.674</a:t>
                      </a:r>
                      <a:endParaRPr lang="en-US" sz="1200" dirty="0">
                        <a:latin typeface="Times New Roman"/>
                        <a:ea typeface="Times New Roman"/>
                        <a:cs typeface="Arial"/>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tc gridSpan="3">
                  <a:txBody>
                    <a:bodyPr/>
                    <a:lstStyle/>
                    <a:p>
                      <a:pPr marL="0" marR="0" algn="r" rtl="1">
                        <a:spcBef>
                          <a:spcPts val="0"/>
                        </a:spcBef>
                        <a:spcAft>
                          <a:spcPts val="0"/>
                        </a:spcAft>
                      </a:pPr>
                      <a:r>
                        <a:rPr lang="en-US" sz="1200" dirty="0" smtClean="0">
                          <a:latin typeface="Times New Roman"/>
                          <a:ea typeface="Times New Roman"/>
                          <a:cs typeface="Arial"/>
                        </a:rPr>
                        <a:t> </a:t>
                      </a:r>
                      <a:endParaRPr lang="en-US" sz="1200" dirty="0">
                        <a:latin typeface="Times New Roman"/>
                        <a:ea typeface="Times New Roman"/>
                        <a:cs typeface="Arial"/>
                      </a:endParaRPr>
                    </a:p>
                  </a:txBody>
                  <a:tcPr marL="0" marR="0" marT="0" marB="0" anchor="ct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bl>
          </a:graphicData>
        </a:graphic>
      </p:graphicFrame>
      <p:sp>
        <p:nvSpPr>
          <p:cNvPr id="46135" name="Text Box 6"/>
          <p:cNvSpPr txBox="1">
            <a:spLocks noChangeArrowheads="1"/>
          </p:cNvSpPr>
          <p:nvPr/>
        </p:nvSpPr>
        <p:spPr bwMode="auto">
          <a:xfrm>
            <a:off x="7162800" y="5943600"/>
            <a:ext cx="2209800" cy="369888"/>
          </a:xfrm>
          <a:prstGeom prst="rect">
            <a:avLst/>
          </a:prstGeom>
          <a:noFill/>
          <a:ln w="19050" algn="ctr">
            <a:noFill/>
            <a:miter lim="800000"/>
            <a:headEnd/>
            <a:tailEnd/>
          </a:ln>
        </p:spPr>
        <p:txBody>
          <a:bodyPr>
            <a:spAutoFit/>
          </a:bodyPr>
          <a:lstStyle/>
          <a:p>
            <a:r>
              <a:rPr lang="en-US" b="1"/>
              <a:t>Unit = 0.52*0.52</a:t>
            </a:r>
          </a:p>
        </p:txBody>
      </p:sp>
      <p:sp>
        <p:nvSpPr>
          <p:cNvPr id="46136" name="Text Box 6"/>
          <p:cNvSpPr txBox="1">
            <a:spLocks noChangeArrowheads="1"/>
          </p:cNvSpPr>
          <p:nvPr/>
        </p:nvSpPr>
        <p:spPr bwMode="auto">
          <a:xfrm>
            <a:off x="1524000" y="5562600"/>
            <a:ext cx="7315200" cy="1200150"/>
          </a:xfrm>
          <a:prstGeom prst="rect">
            <a:avLst/>
          </a:prstGeom>
          <a:noFill/>
          <a:ln w="19050" algn="ctr">
            <a:noFill/>
            <a:miter lim="800000"/>
            <a:headEnd/>
            <a:tailEnd/>
          </a:ln>
        </p:spPr>
        <p:txBody>
          <a:bodyPr>
            <a:spAutoFit/>
          </a:bodyPr>
          <a:lstStyle/>
          <a:p>
            <a:r>
              <a:rPr lang="en-US" b="1" dirty="0"/>
              <a:t>Dead load total = </a:t>
            </a:r>
            <a:r>
              <a:rPr lang="en-US" b="1" dirty="0" smtClean="0"/>
              <a:t>2.674/(0.52*0.52) </a:t>
            </a:r>
            <a:r>
              <a:rPr lang="en-US" b="1" dirty="0"/>
              <a:t>= </a:t>
            </a:r>
            <a:r>
              <a:rPr lang="en-US" b="1" dirty="0" smtClean="0"/>
              <a:t>9.89 </a:t>
            </a:r>
            <a:r>
              <a:rPr lang="en-US" b="1" dirty="0"/>
              <a:t>KN/ m2.</a:t>
            </a:r>
          </a:p>
          <a:p>
            <a:r>
              <a:rPr lang="en-US" b="1" dirty="0"/>
              <a:t>Live load = 5 KN/m2.</a:t>
            </a:r>
          </a:p>
          <a:p>
            <a:r>
              <a:rPr lang="en-US" b="1" dirty="0"/>
              <a:t>Factored dead Load = 1.2* </a:t>
            </a:r>
            <a:r>
              <a:rPr lang="en-US" b="1" dirty="0" smtClean="0"/>
              <a:t>9.89 = 11.87  </a:t>
            </a:r>
            <a:r>
              <a:rPr lang="en-US" b="1" dirty="0"/>
              <a:t>KN/m2.</a:t>
            </a:r>
          </a:p>
          <a:p>
            <a:pPr rtl="1"/>
            <a:r>
              <a:rPr lang="en-US" b="1" dirty="0"/>
              <a:t>Factored live Load   = 1.6 * 5 =   8         KN/m2</a:t>
            </a:r>
            <a:r>
              <a:rPr lang="en-US" dirty="0"/>
              <a:t>.</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7107"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7108"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7109"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7110"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7111"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7112"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461963"/>
          </a:xfrm>
          <a:prstGeom prst="rect">
            <a:avLst/>
          </a:prstGeom>
          <a:noFill/>
          <a:ln w="19050" algn="ctr">
            <a:noFill/>
            <a:miter lim="800000"/>
            <a:headEnd/>
            <a:tailEnd/>
          </a:ln>
          <a:effectLst/>
        </p:spPr>
        <p:txBody>
          <a:bodyPr>
            <a:spAutoFit/>
          </a:bodyPr>
          <a:lstStyle/>
          <a:p>
            <a:pPr algn="ctr">
              <a:spcBef>
                <a:spcPct val="50000"/>
              </a:spcBef>
              <a:defRPr/>
            </a:pPr>
            <a:r>
              <a:rPr lang="en-US" sz="2400" b="1" i="1" dirty="0">
                <a:ln w="11430"/>
                <a:effectLst>
                  <a:outerShdw blurRad="50800" dist="39000" dir="5460000" algn="tl">
                    <a:srgbClr val="000000">
                      <a:alpha val="38000"/>
                    </a:srgbClr>
                  </a:outerShdw>
                </a:effectLst>
              </a:rPr>
              <a:t>Design of Topping :</a:t>
            </a:r>
            <a:r>
              <a:rPr lang="en-US" sz="2000" b="1" dirty="0"/>
              <a:t> </a:t>
            </a:r>
          </a:p>
        </p:txBody>
      </p:sp>
      <p:sp>
        <p:nvSpPr>
          <p:cNvPr id="22" name="Rectangle 15"/>
          <p:cNvSpPr>
            <a:spLocks noChangeArrowheads="1"/>
          </p:cNvSpPr>
          <p:nvPr/>
        </p:nvSpPr>
        <p:spPr bwMode="auto">
          <a:xfrm>
            <a:off x="1905000" y="1535113"/>
            <a:ext cx="6629400" cy="369887"/>
          </a:xfrm>
          <a:prstGeom prst="rect">
            <a:avLst/>
          </a:prstGeom>
          <a:noFill/>
          <a:ln w="19050" algn="ctr">
            <a:noFill/>
            <a:miter lim="800000"/>
            <a:headEnd/>
            <a:tailEnd/>
          </a:ln>
          <a:effectLst/>
        </p:spPr>
        <p:txBody>
          <a:bodyPr>
            <a:spAutoFit/>
          </a:bodyPr>
          <a:lstStyle/>
          <a:p>
            <a:pPr algn="ctr">
              <a:spcBef>
                <a:spcPct val="50000"/>
              </a:spcBef>
              <a:defRPr/>
            </a:pPr>
            <a:r>
              <a:rPr lang="en-US" b="1" i="1" dirty="0">
                <a:ln w="11430"/>
                <a:effectLst>
                  <a:outerShdw blurRad="50800" dist="39000" dir="5460000" algn="tl">
                    <a:srgbClr val="000000">
                      <a:alpha val="38000"/>
                    </a:srgbClr>
                  </a:outerShdw>
                </a:effectLst>
              </a:rPr>
              <a:t>Design of Topping  for one way ribbed slab :</a:t>
            </a:r>
            <a:r>
              <a:rPr lang="en-US" b="1" dirty="0"/>
              <a:t> </a:t>
            </a:r>
          </a:p>
        </p:txBody>
      </p:sp>
      <p:sp>
        <p:nvSpPr>
          <p:cNvPr id="47118" name="Rectangle 7"/>
          <p:cNvSpPr>
            <a:spLocks noChangeArrowheads="1"/>
          </p:cNvSpPr>
          <p:nvPr/>
        </p:nvSpPr>
        <p:spPr bwMode="auto">
          <a:xfrm>
            <a:off x="1828800" y="1905000"/>
            <a:ext cx="7162800" cy="1508105"/>
          </a:xfrm>
          <a:prstGeom prst="rect">
            <a:avLst/>
          </a:prstGeom>
          <a:noFill/>
          <a:ln w="19050" algn="ctr">
            <a:noFill/>
            <a:miter lim="800000"/>
            <a:headEnd/>
            <a:tailEnd/>
          </a:ln>
        </p:spPr>
        <p:txBody>
          <a:bodyPr anchor="ctr">
            <a:spAutoFit/>
          </a:bodyPr>
          <a:lstStyle/>
          <a:p>
            <a:pPr rtl="1"/>
            <a:r>
              <a:rPr lang="en-US" b="1" dirty="0"/>
              <a:t>No structural reinforcement is needed. </a:t>
            </a:r>
          </a:p>
          <a:p>
            <a:pPr rtl="1"/>
            <a:r>
              <a:rPr lang="en-US" b="1" dirty="0"/>
              <a:t>Therefore, shrinkage and temperature reinforcement must be </a:t>
            </a:r>
          </a:p>
          <a:p>
            <a:pPr rtl="1"/>
            <a:r>
              <a:rPr lang="en-US" b="1" dirty="0"/>
              <a:t>provided.</a:t>
            </a:r>
          </a:p>
          <a:p>
            <a:pPr rtl="1"/>
            <a:r>
              <a:rPr lang="en-US" b="1" dirty="0"/>
              <a:t>As = </a:t>
            </a:r>
            <a:r>
              <a:rPr lang="en-US" b="1" dirty="0">
                <a:sym typeface="UniversalMath1 BT" pitchFamily="18" charset="2"/>
              </a:rPr>
              <a:t></a:t>
            </a:r>
            <a:r>
              <a:rPr lang="en-US" b="1" dirty="0"/>
              <a:t> * b * h = 0.0018 * 100 * 8 = 1.44</a:t>
            </a:r>
            <a:r>
              <a:rPr lang="en-US" b="1" dirty="0">
                <a:sym typeface="UniversalMath1 BT" pitchFamily="18" charset="2"/>
              </a:rPr>
              <a:t> cm2 /1m </a:t>
            </a:r>
          </a:p>
          <a:p>
            <a:pPr rtl="1"/>
            <a:r>
              <a:rPr lang="en-US" b="1" dirty="0"/>
              <a:t>Use 1</a:t>
            </a:r>
            <a:r>
              <a:rPr lang="en-US" b="1" dirty="0">
                <a:sym typeface="UniversalMath1 BT" pitchFamily="18" charset="2"/>
              </a:rPr>
              <a:t></a:t>
            </a:r>
            <a:r>
              <a:rPr lang="en-US" b="1" dirty="0"/>
              <a:t> 8 / </a:t>
            </a:r>
            <a:r>
              <a:rPr lang="en-US" b="1" dirty="0" smtClean="0"/>
              <a:t>30 </a:t>
            </a:r>
            <a:r>
              <a:rPr lang="en-US" b="1" dirty="0"/>
              <a:t>cm </a:t>
            </a:r>
            <a:r>
              <a:rPr lang="en-US" b="1" dirty="0" smtClean="0"/>
              <a:t>(3</a:t>
            </a:r>
            <a:r>
              <a:rPr lang="en-US" b="1" dirty="0" smtClean="0">
                <a:sym typeface="UniversalMath1 BT" pitchFamily="18" charset="2"/>
              </a:rPr>
              <a:t></a:t>
            </a:r>
            <a:r>
              <a:rPr lang="en-US" b="1" dirty="0"/>
              <a:t>8 / 1m), </a:t>
            </a:r>
            <a:r>
              <a:rPr lang="en-US" b="1" dirty="0" smtClean="0"/>
              <a:t>In </a:t>
            </a:r>
            <a:r>
              <a:rPr lang="en-US" b="1" dirty="0"/>
              <a:t>both directions</a:t>
            </a:r>
            <a:r>
              <a:rPr lang="en-US" sz="2000" i="1" dirty="0">
                <a:solidFill>
                  <a:srgbClr val="000099"/>
                </a:solidFill>
                <a:latin typeface="Times New Roman" pitchFamily="18" charset="0"/>
              </a:rPr>
              <a:t>.</a:t>
            </a:r>
            <a:endParaRPr lang="en-US" dirty="0"/>
          </a:p>
        </p:txBody>
      </p:sp>
      <p:sp>
        <p:nvSpPr>
          <p:cNvPr id="47119" name="Rectangle 12"/>
          <p:cNvSpPr>
            <a:spLocks noChangeArrowheads="1"/>
          </p:cNvSpPr>
          <p:nvPr/>
        </p:nvSpPr>
        <p:spPr bwMode="auto">
          <a:xfrm>
            <a:off x="1828800" y="4214813"/>
            <a:ext cx="7162800" cy="1785104"/>
          </a:xfrm>
          <a:prstGeom prst="rect">
            <a:avLst/>
          </a:prstGeom>
          <a:noFill/>
          <a:ln w="19050" algn="ctr">
            <a:noFill/>
            <a:miter lim="800000"/>
            <a:headEnd/>
            <a:tailEnd/>
          </a:ln>
        </p:spPr>
        <p:txBody>
          <a:bodyPr anchor="ctr">
            <a:spAutoFit/>
          </a:bodyPr>
          <a:lstStyle/>
          <a:p>
            <a:pPr rtl="1"/>
            <a:r>
              <a:rPr lang="en-US" sz="2000" i="1" dirty="0">
                <a:solidFill>
                  <a:srgbClr val="000099"/>
                </a:solidFill>
                <a:latin typeface="Times New Roman" pitchFamily="18" charset="0"/>
              </a:rPr>
              <a:t>  </a:t>
            </a:r>
            <a:r>
              <a:rPr lang="en-US" b="1" dirty="0"/>
              <a:t>  </a:t>
            </a:r>
            <a:r>
              <a:rPr lang="en-US" b="1" dirty="0" smtClean="0"/>
              <a:t>Therefore</a:t>
            </a:r>
            <a:r>
              <a:rPr lang="en-US" b="1" dirty="0"/>
              <a:t>, only </a:t>
            </a:r>
            <a:r>
              <a:rPr lang="en-US" b="1" dirty="0" smtClean="0"/>
              <a:t>shrinkage </a:t>
            </a:r>
            <a:r>
              <a:rPr lang="en-US" b="1" dirty="0"/>
              <a:t>and temperature reinforcement needs to be    </a:t>
            </a:r>
          </a:p>
          <a:p>
            <a:pPr rtl="1"/>
            <a:r>
              <a:rPr lang="en-US" b="1" dirty="0"/>
              <a:t>provided, with the same design as before.</a:t>
            </a:r>
          </a:p>
          <a:p>
            <a:pPr rtl="1"/>
            <a:endParaRPr lang="en-US" b="1" dirty="0"/>
          </a:p>
          <a:p>
            <a:pPr rtl="1"/>
            <a:r>
              <a:rPr lang="en-US" b="1" dirty="0"/>
              <a:t>   Use 1</a:t>
            </a:r>
            <a:r>
              <a:rPr lang="en-US" b="1" dirty="0">
                <a:sym typeface="UniversalMath1 BT" pitchFamily="18" charset="2"/>
              </a:rPr>
              <a:t></a:t>
            </a:r>
            <a:r>
              <a:rPr lang="en-US" b="1" dirty="0"/>
              <a:t> 8 / </a:t>
            </a:r>
            <a:r>
              <a:rPr lang="en-US" b="1" dirty="0" smtClean="0"/>
              <a:t>30 </a:t>
            </a:r>
            <a:r>
              <a:rPr lang="en-US" b="1" dirty="0"/>
              <a:t>cm </a:t>
            </a:r>
            <a:r>
              <a:rPr lang="en-US" b="1" dirty="0" smtClean="0"/>
              <a:t>(3</a:t>
            </a:r>
            <a:r>
              <a:rPr lang="en-US" b="1" dirty="0" smtClean="0">
                <a:sym typeface="UniversalMath1 BT" pitchFamily="18" charset="2"/>
              </a:rPr>
              <a:t></a:t>
            </a:r>
            <a:r>
              <a:rPr lang="en-US" b="1" dirty="0"/>
              <a:t>8 / 1m), </a:t>
            </a:r>
            <a:r>
              <a:rPr lang="en-US" b="1" dirty="0" smtClean="0"/>
              <a:t>In </a:t>
            </a:r>
            <a:r>
              <a:rPr lang="en-US" b="1" dirty="0"/>
              <a:t>both directions.</a:t>
            </a:r>
            <a:r>
              <a:rPr lang="de-DE" b="1" dirty="0"/>
              <a:t> </a:t>
            </a:r>
            <a:endParaRPr lang="en-US" b="1" dirty="0"/>
          </a:p>
          <a:p>
            <a:pPr algn="ctr"/>
            <a:endParaRPr lang="en-US" dirty="0"/>
          </a:p>
        </p:txBody>
      </p:sp>
      <p:sp>
        <p:nvSpPr>
          <p:cNvPr id="26" name="Rectangle 15"/>
          <p:cNvSpPr>
            <a:spLocks noChangeArrowheads="1"/>
          </p:cNvSpPr>
          <p:nvPr/>
        </p:nvSpPr>
        <p:spPr bwMode="auto">
          <a:xfrm>
            <a:off x="1905000" y="3821113"/>
            <a:ext cx="6629400" cy="369887"/>
          </a:xfrm>
          <a:prstGeom prst="rect">
            <a:avLst/>
          </a:prstGeom>
          <a:noFill/>
          <a:ln w="19050" algn="ctr">
            <a:noFill/>
            <a:miter lim="800000"/>
            <a:headEnd/>
            <a:tailEnd/>
          </a:ln>
          <a:effectLst/>
        </p:spPr>
        <p:txBody>
          <a:bodyPr>
            <a:spAutoFit/>
          </a:bodyPr>
          <a:lstStyle/>
          <a:p>
            <a:pPr algn="ctr">
              <a:spcBef>
                <a:spcPct val="50000"/>
              </a:spcBef>
              <a:defRPr/>
            </a:pPr>
            <a:r>
              <a:rPr lang="en-US" b="1" i="1" dirty="0">
                <a:ln w="11430"/>
                <a:effectLst>
                  <a:outerShdw blurRad="50800" dist="39000" dir="5460000" algn="tl">
                    <a:srgbClr val="000000">
                      <a:alpha val="38000"/>
                    </a:srgbClr>
                  </a:outerShdw>
                </a:effectLst>
              </a:rPr>
              <a:t>Design of Topping  for Two way ribbed slab :</a:t>
            </a:r>
            <a:r>
              <a:rPr lang="en-US" b="1" dirty="0"/>
              <a:t>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0" name="Picture 7"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17411" name="Picture 8"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17412" name="Picture 9" descr="a"/>
          <p:cNvPicPr>
            <a:picLocks noChangeAspect="1" noChangeArrowheads="1"/>
          </p:cNvPicPr>
          <p:nvPr/>
        </p:nvPicPr>
        <p:blipFill>
          <a:blip r:embed="rId3"/>
          <a:srcRect/>
          <a:stretch>
            <a:fillRect/>
          </a:stretch>
        </p:blipFill>
        <p:spPr bwMode="auto">
          <a:xfrm>
            <a:off x="457200" y="990600"/>
            <a:ext cx="990600" cy="381000"/>
          </a:xfrm>
          <a:prstGeom prst="rect">
            <a:avLst/>
          </a:prstGeom>
          <a:noFill/>
          <a:ln w="9525">
            <a:noFill/>
            <a:miter lim="800000"/>
            <a:headEnd/>
            <a:tailEnd/>
          </a:ln>
        </p:spPr>
      </p:pic>
      <p:pic>
        <p:nvPicPr>
          <p:cNvPr id="17413" name="Picture 10"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17414" name="Picture 11"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17415" name="Picture 12"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10" name="Left Arrow 9"/>
          <p:cNvSpPr/>
          <p:nvPr/>
        </p:nvSpPr>
        <p:spPr bwMode="auto">
          <a:xfrm>
            <a:off x="7848600" y="1295400"/>
            <a:ext cx="1143000" cy="762000"/>
          </a:xfrm>
          <a:prstGeom prst="leftArrow">
            <a:avLst/>
          </a:prstGeom>
          <a:solidFill>
            <a:schemeClr val="accent1"/>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threePt" dir="t"/>
          </a:scene3d>
          <a:sp3d>
            <a:bevelT w="152400" h="50800" prst="softRound"/>
          </a:sp3d>
        </p:spPr>
        <p:txBody>
          <a:bodyPr/>
          <a:lstStyle/>
          <a:p>
            <a:pPr algn="ctr" rtl="1">
              <a:defRPr/>
            </a:pPr>
            <a:endParaRPr lang="en-US">
              <a:latin typeface="Arial" charset="0"/>
              <a:cs typeface="Arial" charset="0"/>
            </a:endParaRPr>
          </a:p>
        </p:txBody>
      </p:sp>
      <p:sp>
        <p:nvSpPr>
          <p:cNvPr id="12" name="Rectangle 11"/>
          <p:cNvSpPr/>
          <p:nvPr/>
        </p:nvSpPr>
        <p:spPr>
          <a:xfrm>
            <a:off x="1295400" y="533400"/>
            <a:ext cx="77724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600" b="1" dirty="0">
                <a:ln w="11430"/>
                <a:effectLst>
                  <a:outerShdw blurRad="50800" dist="39000" dir="5460000" algn="tl">
                    <a:srgbClr val="000000">
                      <a:alpha val="38000"/>
                    </a:srgbClr>
                  </a:outerShdw>
                </a:effectLst>
              </a:rPr>
              <a:t>محتويات المشروع</a:t>
            </a:r>
          </a:p>
        </p:txBody>
      </p:sp>
      <p:sp>
        <p:nvSpPr>
          <p:cNvPr id="13" name="Rectangle 12"/>
          <p:cNvSpPr/>
          <p:nvPr/>
        </p:nvSpPr>
        <p:spPr>
          <a:xfrm>
            <a:off x="2895600" y="1371600"/>
            <a:ext cx="77724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600" b="1" dirty="0">
                <a:ln w="11430"/>
                <a:effectLst>
                  <a:outerShdw blurRad="50800" dist="39000" dir="5460000" algn="tl">
                    <a:srgbClr val="000000">
                      <a:alpha val="38000"/>
                    </a:srgbClr>
                  </a:outerShdw>
                </a:effectLst>
              </a:rPr>
              <a:t>المقدمة .</a:t>
            </a:r>
          </a:p>
        </p:txBody>
      </p:sp>
      <p:sp>
        <p:nvSpPr>
          <p:cNvPr id="14" name="Rectangle 13"/>
          <p:cNvSpPr/>
          <p:nvPr/>
        </p:nvSpPr>
        <p:spPr>
          <a:xfrm>
            <a:off x="2209800" y="2362200"/>
            <a:ext cx="77724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600" b="1" dirty="0">
                <a:ln w="11430"/>
                <a:effectLst>
                  <a:outerShdw blurRad="50800" dist="39000" dir="5460000" algn="tl">
                    <a:srgbClr val="000000">
                      <a:alpha val="38000"/>
                    </a:srgbClr>
                  </a:outerShdw>
                </a:effectLst>
              </a:rPr>
              <a:t>الوصف المعماري .</a:t>
            </a:r>
          </a:p>
        </p:txBody>
      </p:sp>
      <p:sp>
        <p:nvSpPr>
          <p:cNvPr id="15" name="Rectangle 14"/>
          <p:cNvSpPr/>
          <p:nvPr/>
        </p:nvSpPr>
        <p:spPr>
          <a:xfrm>
            <a:off x="2286000" y="3352800"/>
            <a:ext cx="77724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600" b="1" dirty="0">
                <a:ln w="11430"/>
                <a:effectLst>
                  <a:outerShdw blurRad="50800" dist="39000" dir="5460000" algn="tl">
                    <a:srgbClr val="000000">
                      <a:alpha val="38000"/>
                    </a:srgbClr>
                  </a:outerShdw>
                </a:effectLst>
              </a:rPr>
              <a:t>الوصف الإنشائي .</a:t>
            </a:r>
          </a:p>
        </p:txBody>
      </p:sp>
      <p:sp>
        <p:nvSpPr>
          <p:cNvPr id="16" name="Rectangle 15"/>
          <p:cNvSpPr/>
          <p:nvPr/>
        </p:nvSpPr>
        <p:spPr>
          <a:xfrm>
            <a:off x="1143000" y="4267200"/>
            <a:ext cx="77724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600" b="1" dirty="0">
                <a:ln w="11430"/>
                <a:effectLst>
                  <a:outerShdw blurRad="50800" dist="39000" dir="5460000" algn="tl">
                    <a:srgbClr val="000000">
                      <a:alpha val="38000"/>
                    </a:srgbClr>
                  </a:outerShdw>
                </a:effectLst>
              </a:rPr>
              <a:t>تحليل وتصميم</a:t>
            </a:r>
            <a:r>
              <a:rPr lang="en-US" sz="3600" b="1" dirty="0">
                <a:ln w="11430"/>
                <a:effectLst>
                  <a:outerShdw blurRad="50800" dist="39000" dir="5460000" algn="tl">
                    <a:srgbClr val="000000">
                      <a:alpha val="38000"/>
                    </a:srgbClr>
                  </a:outerShdw>
                </a:effectLst>
              </a:rPr>
              <a:t> </a:t>
            </a:r>
            <a:r>
              <a:rPr lang="ar-SA" sz="3600" b="1" dirty="0">
                <a:ln w="11430"/>
                <a:effectLst>
                  <a:outerShdw blurRad="50800" dist="39000" dir="5460000" algn="tl">
                    <a:srgbClr val="000000">
                      <a:alpha val="38000"/>
                    </a:srgbClr>
                  </a:outerShdw>
                </a:effectLst>
              </a:rPr>
              <a:t>العناصر الانشائية .</a:t>
            </a:r>
          </a:p>
        </p:txBody>
      </p:sp>
      <p:sp>
        <p:nvSpPr>
          <p:cNvPr id="17" name="Left Arrow 16"/>
          <p:cNvSpPr/>
          <p:nvPr/>
        </p:nvSpPr>
        <p:spPr bwMode="auto">
          <a:xfrm>
            <a:off x="7848600" y="3276600"/>
            <a:ext cx="1143000" cy="762000"/>
          </a:xfrm>
          <a:prstGeom prst="leftArrow">
            <a:avLst/>
          </a:prstGeom>
          <a:solidFill>
            <a:schemeClr val="accent1"/>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threePt" dir="t"/>
          </a:scene3d>
          <a:sp3d>
            <a:bevelT w="152400" h="50800" prst="softRound"/>
          </a:sp3d>
        </p:spPr>
        <p:txBody>
          <a:bodyPr/>
          <a:lstStyle/>
          <a:p>
            <a:pPr algn="ctr" rtl="1">
              <a:defRPr/>
            </a:pPr>
            <a:endParaRPr lang="en-US">
              <a:latin typeface="Arial" charset="0"/>
              <a:cs typeface="Arial" charset="0"/>
            </a:endParaRPr>
          </a:p>
        </p:txBody>
      </p:sp>
      <p:sp>
        <p:nvSpPr>
          <p:cNvPr id="18" name="Left Arrow 17"/>
          <p:cNvSpPr/>
          <p:nvPr/>
        </p:nvSpPr>
        <p:spPr bwMode="auto">
          <a:xfrm>
            <a:off x="7848600" y="2286000"/>
            <a:ext cx="1143000" cy="762000"/>
          </a:xfrm>
          <a:prstGeom prst="leftArrow">
            <a:avLst/>
          </a:prstGeom>
          <a:solidFill>
            <a:schemeClr val="accent1"/>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threePt" dir="t"/>
          </a:scene3d>
          <a:sp3d>
            <a:bevelT w="152400" h="50800" prst="softRound"/>
          </a:sp3d>
        </p:spPr>
        <p:txBody>
          <a:bodyPr/>
          <a:lstStyle/>
          <a:p>
            <a:pPr algn="ctr" rtl="1">
              <a:defRPr/>
            </a:pPr>
            <a:endParaRPr lang="en-US">
              <a:latin typeface="Arial" charset="0"/>
              <a:cs typeface="Arial" charset="0"/>
            </a:endParaRPr>
          </a:p>
        </p:txBody>
      </p:sp>
      <p:sp>
        <p:nvSpPr>
          <p:cNvPr id="19" name="Left Arrow 18"/>
          <p:cNvSpPr/>
          <p:nvPr/>
        </p:nvSpPr>
        <p:spPr bwMode="auto">
          <a:xfrm>
            <a:off x="7848600" y="4267200"/>
            <a:ext cx="1143000" cy="762000"/>
          </a:xfrm>
          <a:prstGeom prst="leftArrow">
            <a:avLst/>
          </a:prstGeom>
          <a:solidFill>
            <a:schemeClr val="accent1"/>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threePt" dir="t"/>
          </a:scene3d>
          <a:sp3d>
            <a:bevelT w="152400" h="50800" prst="softRound"/>
          </a:sp3d>
        </p:spPr>
        <p:txBody>
          <a:bodyPr/>
          <a:lstStyle/>
          <a:p>
            <a:pPr algn="ctr" rtl="1">
              <a:defRPr/>
            </a:pPr>
            <a:endParaRPr lang="en-US">
              <a:latin typeface="Arial" charset="0"/>
              <a:cs typeface="Arial" charset="0"/>
            </a:endParaRPr>
          </a:p>
        </p:txBody>
      </p:sp>
      <p:sp>
        <p:nvSpPr>
          <p:cNvPr id="20" name="Rectangle 19"/>
          <p:cNvSpPr/>
          <p:nvPr/>
        </p:nvSpPr>
        <p:spPr>
          <a:xfrm>
            <a:off x="6934200" y="1447800"/>
            <a:ext cx="3048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000" b="1" dirty="0">
                <a:ln w="11430"/>
                <a:solidFill>
                  <a:srgbClr val="C00000"/>
                </a:solidFill>
                <a:effectLst>
                  <a:outerShdw blurRad="50800" dist="39000" dir="5460000" algn="tl">
                    <a:srgbClr val="000000">
                      <a:alpha val="38000"/>
                    </a:srgbClr>
                  </a:outerShdw>
                </a:effectLst>
              </a:rPr>
              <a:t>الفصل الاول</a:t>
            </a:r>
          </a:p>
        </p:txBody>
      </p:sp>
      <p:sp>
        <p:nvSpPr>
          <p:cNvPr id="21" name="Rectangle 20"/>
          <p:cNvSpPr/>
          <p:nvPr/>
        </p:nvSpPr>
        <p:spPr>
          <a:xfrm>
            <a:off x="6934200" y="2438400"/>
            <a:ext cx="3048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000" b="1" dirty="0">
                <a:ln w="11430"/>
                <a:solidFill>
                  <a:srgbClr val="C00000"/>
                </a:solidFill>
                <a:effectLst>
                  <a:outerShdw blurRad="50800" dist="39000" dir="5460000" algn="tl">
                    <a:srgbClr val="000000">
                      <a:alpha val="38000"/>
                    </a:srgbClr>
                  </a:outerShdw>
                </a:effectLst>
              </a:rPr>
              <a:t>الفصل الثاني</a:t>
            </a:r>
          </a:p>
        </p:txBody>
      </p:sp>
      <p:sp>
        <p:nvSpPr>
          <p:cNvPr id="22" name="Rectangle 21"/>
          <p:cNvSpPr/>
          <p:nvPr/>
        </p:nvSpPr>
        <p:spPr>
          <a:xfrm>
            <a:off x="6934200" y="3429000"/>
            <a:ext cx="3048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000" b="1" dirty="0">
                <a:ln w="11430"/>
                <a:solidFill>
                  <a:srgbClr val="C00000"/>
                </a:solidFill>
                <a:effectLst>
                  <a:outerShdw blurRad="50800" dist="39000" dir="5460000" algn="tl">
                    <a:srgbClr val="000000">
                      <a:alpha val="38000"/>
                    </a:srgbClr>
                  </a:outerShdw>
                </a:effectLst>
              </a:rPr>
              <a:t>الفصل الثالث</a:t>
            </a:r>
          </a:p>
        </p:txBody>
      </p:sp>
      <p:sp>
        <p:nvSpPr>
          <p:cNvPr id="23" name="Rectangle 22"/>
          <p:cNvSpPr/>
          <p:nvPr/>
        </p:nvSpPr>
        <p:spPr>
          <a:xfrm>
            <a:off x="6934200" y="4419600"/>
            <a:ext cx="3048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000" b="1" dirty="0">
                <a:ln w="11430"/>
                <a:solidFill>
                  <a:srgbClr val="C00000"/>
                </a:solidFill>
                <a:effectLst>
                  <a:outerShdw blurRad="50800" dist="39000" dir="5460000" algn="tl">
                    <a:srgbClr val="000000">
                      <a:alpha val="38000"/>
                    </a:srgbClr>
                  </a:outerShdw>
                </a:effectLst>
              </a:rPr>
              <a:t>الفصل الرابع</a:t>
            </a:r>
          </a:p>
        </p:txBody>
      </p:sp>
      <p:sp>
        <p:nvSpPr>
          <p:cNvPr id="24" name="Left Arrow 23"/>
          <p:cNvSpPr/>
          <p:nvPr/>
        </p:nvSpPr>
        <p:spPr bwMode="auto">
          <a:xfrm>
            <a:off x="7848600" y="5181600"/>
            <a:ext cx="1143000" cy="762000"/>
          </a:xfrm>
          <a:prstGeom prst="leftArrow">
            <a:avLst/>
          </a:prstGeom>
          <a:solidFill>
            <a:schemeClr val="accent1"/>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threePt" dir="t"/>
          </a:scene3d>
          <a:sp3d>
            <a:bevelT w="152400" h="50800" prst="softRound"/>
          </a:sp3d>
        </p:spPr>
        <p:txBody>
          <a:bodyPr/>
          <a:lstStyle/>
          <a:p>
            <a:pPr algn="ctr" rtl="1">
              <a:defRPr/>
            </a:pPr>
            <a:endParaRPr lang="en-US">
              <a:latin typeface="Arial" charset="0"/>
              <a:cs typeface="Arial" charset="0"/>
            </a:endParaRPr>
          </a:p>
        </p:txBody>
      </p:sp>
      <p:sp>
        <p:nvSpPr>
          <p:cNvPr id="25" name="Rectangle 24"/>
          <p:cNvSpPr/>
          <p:nvPr/>
        </p:nvSpPr>
        <p:spPr>
          <a:xfrm>
            <a:off x="6934200" y="5334000"/>
            <a:ext cx="30480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000" b="1" dirty="0">
                <a:ln w="11430"/>
                <a:solidFill>
                  <a:srgbClr val="C00000"/>
                </a:solidFill>
                <a:effectLst>
                  <a:outerShdw blurRad="50800" dist="39000" dir="5460000" algn="tl">
                    <a:srgbClr val="000000">
                      <a:alpha val="38000"/>
                    </a:srgbClr>
                  </a:outerShdw>
                </a:effectLst>
              </a:rPr>
              <a:t>الفصل الخامس</a:t>
            </a:r>
          </a:p>
        </p:txBody>
      </p:sp>
      <p:sp>
        <p:nvSpPr>
          <p:cNvPr id="26" name="Rectangle 25"/>
          <p:cNvSpPr/>
          <p:nvPr/>
        </p:nvSpPr>
        <p:spPr>
          <a:xfrm>
            <a:off x="2286000" y="5144869"/>
            <a:ext cx="7772400" cy="64633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600" b="1" dirty="0">
                <a:ln w="11430"/>
                <a:effectLst>
                  <a:outerShdw blurRad="50800" dist="39000" dir="5460000" algn="tl">
                    <a:srgbClr val="000000">
                      <a:alpha val="38000"/>
                    </a:srgbClr>
                  </a:outerShdw>
                </a:effectLst>
              </a:rPr>
              <a:t>النتائج والتوصيات.</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8131"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8132"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8133"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8134"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8135"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8136"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Rib ( 20) :-</a:t>
            </a:r>
          </a:p>
        </p:txBody>
      </p:sp>
      <p:pic>
        <p:nvPicPr>
          <p:cNvPr id="63489" name="Picture 1"/>
          <p:cNvPicPr>
            <a:picLocks noChangeAspect="1" noChangeArrowheads="1"/>
          </p:cNvPicPr>
          <p:nvPr/>
        </p:nvPicPr>
        <p:blipFill>
          <a:blip r:embed="rId4"/>
          <a:srcRect/>
          <a:stretch>
            <a:fillRect/>
          </a:stretch>
        </p:blipFill>
        <p:spPr bwMode="auto">
          <a:xfrm>
            <a:off x="1643043" y="1857364"/>
            <a:ext cx="7143800" cy="454670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49155"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49156"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49157"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49158"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49159"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49160"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Rib ( 20) :-</a:t>
            </a:r>
          </a:p>
        </p:txBody>
      </p:sp>
      <p:pic>
        <p:nvPicPr>
          <p:cNvPr id="62465" name="Picture 1"/>
          <p:cNvPicPr>
            <a:picLocks noChangeAspect="1" noChangeArrowheads="1"/>
          </p:cNvPicPr>
          <p:nvPr/>
        </p:nvPicPr>
        <p:blipFill>
          <a:blip r:embed="rId4"/>
          <a:srcRect/>
          <a:stretch>
            <a:fillRect/>
          </a:stretch>
        </p:blipFill>
        <p:spPr bwMode="auto">
          <a:xfrm>
            <a:off x="2357422" y="1785926"/>
            <a:ext cx="5715040" cy="479107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017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0180"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50181"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0182"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0183"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0184"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Rib ( </a:t>
            </a:r>
            <a:r>
              <a:rPr lang="en-US" sz="2400" b="1" i="1" dirty="0" smtClean="0">
                <a:ln w="11430"/>
                <a:effectLst>
                  <a:outerShdw blurRad="50800" dist="39000" dir="5460000" algn="tl">
                    <a:srgbClr val="000000">
                      <a:alpha val="38000"/>
                    </a:srgbClr>
                  </a:outerShdw>
                </a:effectLst>
              </a:rPr>
              <a:t>09) </a:t>
            </a:r>
            <a:r>
              <a:rPr lang="en-US" sz="2400" b="1" i="1" dirty="0">
                <a:ln w="11430"/>
                <a:effectLst>
                  <a:outerShdw blurRad="50800" dist="39000" dir="5460000" algn="tl">
                    <a:srgbClr val="000000">
                      <a:alpha val="38000"/>
                    </a:srgbClr>
                  </a:outerShdw>
                </a:effectLst>
              </a:rPr>
              <a:t>:-</a:t>
            </a:r>
          </a:p>
        </p:txBody>
      </p:sp>
      <p:grpSp>
        <p:nvGrpSpPr>
          <p:cNvPr id="17" name="Group 1"/>
          <p:cNvGrpSpPr>
            <a:grpSpLocks/>
          </p:cNvGrpSpPr>
          <p:nvPr/>
        </p:nvGrpSpPr>
        <p:grpSpPr bwMode="auto">
          <a:xfrm>
            <a:off x="1643042" y="1928802"/>
            <a:ext cx="6858048" cy="1357322"/>
            <a:chOff x="281" y="590"/>
            <a:chExt cx="10296" cy="1968"/>
          </a:xfrm>
        </p:grpSpPr>
        <p:sp>
          <p:nvSpPr>
            <p:cNvPr id="18" name="Line 2"/>
            <p:cNvSpPr>
              <a:spLocks noChangeShapeType="1"/>
            </p:cNvSpPr>
            <p:nvPr/>
          </p:nvSpPr>
          <p:spPr bwMode="auto">
            <a:xfrm flipV="1">
              <a:off x="178" y="197"/>
              <a:ext cx="0" cy="2952"/>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 name="Line 3"/>
            <p:cNvSpPr>
              <a:spLocks noChangeShapeType="1"/>
            </p:cNvSpPr>
            <p:nvPr/>
          </p:nvSpPr>
          <p:spPr bwMode="auto">
            <a:xfrm>
              <a:off x="178" y="197"/>
              <a:ext cx="1059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0" name="Line 4"/>
            <p:cNvSpPr>
              <a:spLocks noChangeShapeType="1"/>
            </p:cNvSpPr>
            <p:nvPr/>
          </p:nvSpPr>
          <p:spPr bwMode="auto">
            <a:xfrm>
              <a:off x="10774" y="197"/>
              <a:ext cx="0" cy="2952"/>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2" name="Line 5"/>
            <p:cNvSpPr>
              <a:spLocks noChangeShapeType="1"/>
            </p:cNvSpPr>
            <p:nvPr/>
          </p:nvSpPr>
          <p:spPr bwMode="auto">
            <a:xfrm>
              <a:off x="178" y="3149"/>
              <a:ext cx="1059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3" name="Text Box 6"/>
            <p:cNvSpPr txBox="1">
              <a:spLocks noChangeArrowheads="1"/>
            </p:cNvSpPr>
            <p:nvPr/>
          </p:nvSpPr>
          <p:spPr bwMode="auto">
            <a:xfrm>
              <a:off x="281" y="-21"/>
              <a:ext cx="251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Moments:   spans  1 to  2</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24" name="Line 7"/>
            <p:cNvSpPr>
              <a:spLocks noChangeShapeType="1"/>
            </p:cNvSpPr>
            <p:nvPr/>
          </p:nvSpPr>
          <p:spPr bwMode="auto">
            <a:xfrm>
              <a:off x="653"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5" name="Line 8"/>
            <p:cNvSpPr>
              <a:spLocks noChangeShapeType="1"/>
            </p:cNvSpPr>
            <p:nvPr/>
          </p:nvSpPr>
          <p:spPr bwMode="auto">
            <a:xfrm>
              <a:off x="653" y="1574"/>
              <a:ext cx="3986"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6" name="Line 9"/>
            <p:cNvSpPr>
              <a:spLocks noChangeShapeType="1"/>
            </p:cNvSpPr>
            <p:nvPr/>
          </p:nvSpPr>
          <p:spPr bwMode="auto">
            <a:xfrm>
              <a:off x="895"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7" name="Line 10"/>
            <p:cNvSpPr>
              <a:spLocks noChangeShapeType="1"/>
            </p:cNvSpPr>
            <p:nvPr/>
          </p:nvSpPr>
          <p:spPr bwMode="auto">
            <a:xfrm>
              <a:off x="4250"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8" name="Line 11"/>
            <p:cNvSpPr>
              <a:spLocks noChangeShapeType="1"/>
            </p:cNvSpPr>
            <p:nvPr/>
          </p:nvSpPr>
          <p:spPr bwMode="auto">
            <a:xfrm>
              <a:off x="4639"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9" name="Line 12"/>
            <p:cNvSpPr>
              <a:spLocks noChangeShapeType="1"/>
            </p:cNvSpPr>
            <p:nvPr/>
          </p:nvSpPr>
          <p:spPr bwMode="auto">
            <a:xfrm>
              <a:off x="4639" y="1574"/>
              <a:ext cx="5659"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0" name="Line 13"/>
            <p:cNvSpPr>
              <a:spLocks noChangeShapeType="1"/>
            </p:cNvSpPr>
            <p:nvPr/>
          </p:nvSpPr>
          <p:spPr bwMode="auto">
            <a:xfrm>
              <a:off x="10298"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1" name="Line 14"/>
            <p:cNvSpPr>
              <a:spLocks noChangeShapeType="1"/>
            </p:cNvSpPr>
            <p:nvPr/>
          </p:nvSpPr>
          <p:spPr bwMode="auto">
            <a:xfrm>
              <a:off x="5028"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2" name="Line 15"/>
            <p:cNvSpPr>
              <a:spLocks noChangeShapeType="1"/>
            </p:cNvSpPr>
            <p:nvPr/>
          </p:nvSpPr>
          <p:spPr bwMode="auto">
            <a:xfrm>
              <a:off x="10056"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3" name="Line 16"/>
            <p:cNvSpPr>
              <a:spLocks noChangeShapeType="1"/>
            </p:cNvSpPr>
            <p:nvPr/>
          </p:nvSpPr>
          <p:spPr bwMode="auto">
            <a:xfrm>
              <a:off x="653"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4" name="Line 17"/>
            <p:cNvSpPr>
              <a:spLocks noChangeShapeType="1"/>
            </p:cNvSpPr>
            <p:nvPr/>
          </p:nvSpPr>
          <p:spPr bwMode="auto">
            <a:xfrm>
              <a:off x="653" y="1574"/>
              <a:ext cx="199" cy="8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5" name="Line 18"/>
            <p:cNvSpPr>
              <a:spLocks noChangeShapeType="1"/>
            </p:cNvSpPr>
            <p:nvPr/>
          </p:nvSpPr>
          <p:spPr bwMode="auto">
            <a:xfrm>
              <a:off x="852" y="1656"/>
              <a:ext cx="43" cy="1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6" name="Line 19"/>
            <p:cNvSpPr>
              <a:spLocks noChangeShapeType="1"/>
            </p:cNvSpPr>
            <p:nvPr/>
          </p:nvSpPr>
          <p:spPr bwMode="auto">
            <a:xfrm>
              <a:off x="895" y="1673"/>
              <a:ext cx="156" cy="55"/>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7" name="Line 20"/>
            <p:cNvSpPr>
              <a:spLocks noChangeShapeType="1"/>
            </p:cNvSpPr>
            <p:nvPr/>
          </p:nvSpPr>
          <p:spPr bwMode="auto">
            <a:xfrm>
              <a:off x="1051" y="1728"/>
              <a:ext cx="199"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8" name="Line 21"/>
            <p:cNvSpPr>
              <a:spLocks noChangeShapeType="1"/>
            </p:cNvSpPr>
            <p:nvPr/>
          </p:nvSpPr>
          <p:spPr bwMode="auto">
            <a:xfrm>
              <a:off x="1250" y="1786"/>
              <a:ext cx="200" cy="45"/>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39" name="Line 22"/>
            <p:cNvSpPr>
              <a:spLocks noChangeShapeType="1"/>
            </p:cNvSpPr>
            <p:nvPr/>
          </p:nvSpPr>
          <p:spPr bwMode="auto">
            <a:xfrm>
              <a:off x="1450" y="1831"/>
              <a:ext cx="199" cy="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0" name="Line 23"/>
            <p:cNvSpPr>
              <a:spLocks noChangeShapeType="1"/>
            </p:cNvSpPr>
            <p:nvPr/>
          </p:nvSpPr>
          <p:spPr bwMode="auto">
            <a:xfrm>
              <a:off x="1649" y="1862"/>
              <a:ext cx="199" cy="2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1" name="Line 24"/>
            <p:cNvSpPr>
              <a:spLocks noChangeShapeType="1"/>
            </p:cNvSpPr>
            <p:nvPr/>
          </p:nvSpPr>
          <p:spPr bwMode="auto">
            <a:xfrm>
              <a:off x="1848" y="1884"/>
              <a:ext cx="199" cy="1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2" name="Line 25"/>
            <p:cNvSpPr>
              <a:spLocks noChangeShapeType="1"/>
            </p:cNvSpPr>
            <p:nvPr/>
          </p:nvSpPr>
          <p:spPr bwMode="auto">
            <a:xfrm flipV="1">
              <a:off x="2047" y="1889"/>
              <a:ext cx="199" cy="5"/>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3" name="Line 26"/>
            <p:cNvSpPr>
              <a:spLocks noChangeShapeType="1"/>
            </p:cNvSpPr>
            <p:nvPr/>
          </p:nvSpPr>
          <p:spPr bwMode="auto">
            <a:xfrm flipV="1">
              <a:off x="2246" y="1872"/>
              <a:ext cx="200" cy="1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4" name="Line 27"/>
            <p:cNvSpPr>
              <a:spLocks noChangeShapeType="1"/>
            </p:cNvSpPr>
            <p:nvPr/>
          </p:nvSpPr>
          <p:spPr bwMode="auto">
            <a:xfrm flipV="1">
              <a:off x="2446" y="1843"/>
              <a:ext cx="199" cy="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5" name="Line 28"/>
            <p:cNvSpPr>
              <a:spLocks noChangeShapeType="1"/>
            </p:cNvSpPr>
            <p:nvPr/>
          </p:nvSpPr>
          <p:spPr bwMode="auto">
            <a:xfrm flipV="1">
              <a:off x="2645" y="1802"/>
              <a:ext cx="199" cy="4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6" name="Line 29"/>
            <p:cNvSpPr>
              <a:spLocks noChangeShapeType="1"/>
            </p:cNvSpPr>
            <p:nvPr/>
          </p:nvSpPr>
          <p:spPr bwMode="auto">
            <a:xfrm flipV="1">
              <a:off x="2844" y="1750"/>
              <a:ext cx="199" cy="5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7" name="Line 30"/>
            <p:cNvSpPr>
              <a:spLocks noChangeShapeType="1"/>
            </p:cNvSpPr>
            <p:nvPr/>
          </p:nvSpPr>
          <p:spPr bwMode="auto">
            <a:xfrm flipV="1">
              <a:off x="3043" y="1685"/>
              <a:ext cx="199" cy="65"/>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8" name="Line 31"/>
            <p:cNvSpPr>
              <a:spLocks noChangeShapeType="1"/>
            </p:cNvSpPr>
            <p:nvPr/>
          </p:nvSpPr>
          <p:spPr bwMode="auto">
            <a:xfrm flipV="1">
              <a:off x="3242" y="1606"/>
              <a:ext cx="202" cy="7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49" name="Line 32"/>
            <p:cNvSpPr>
              <a:spLocks noChangeShapeType="1"/>
            </p:cNvSpPr>
            <p:nvPr/>
          </p:nvSpPr>
          <p:spPr bwMode="auto">
            <a:xfrm flipV="1">
              <a:off x="3444" y="1574"/>
              <a:ext cx="70" cy="3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0" name="Line 33"/>
            <p:cNvSpPr>
              <a:spLocks noChangeShapeType="1"/>
            </p:cNvSpPr>
            <p:nvPr/>
          </p:nvSpPr>
          <p:spPr bwMode="auto">
            <a:xfrm>
              <a:off x="5647" y="1574"/>
              <a:ext cx="125" cy="8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1" name="Line 34"/>
            <p:cNvSpPr>
              <a:spLocks noChangeShapeType="1"/>
            </p:cNvSpPr>
            <p:nvPr/>
          </p:nvSpPr>
          <p:spPr bwMode="auto">
            <a:xfrm>
              <a:off x="5772" y="1663"/>
              <a:ext cx="281" cy="18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2" name="Line 35"/>
            <p:cNvSpPr>
              <a:spLocks noChangeShapeType="1"/>
            </p:cNvSpPr>
            <p:nvPr/>
          </p:nvSpPr>
          <p:spPr bwMode="auto">
            <a:xfrm>
              <a:off x="6053" y="1846"/>
              <a:ext cx="283" cy="15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3" name="Line 36"/>
            <p:cNvSpPr>
              <a:spLocks noChangeShapeType="1"/>
            </p:cNvSpPr>
            <p:nvPr/>
          </p:nvSpPr>
          <p:spPr bwMode="auto">
            <a:xfrm>
              <a:off x="6336" y="2002"/>
              <a:ext cx="283" cy="1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4" name="Line 37"/>
            <p:cNvSpPr>
              <a:spLocks noChangeShapeType="1"/>
            </p:cNvSpPr>
            <p:nvPr/>
          </p:nvSpPr>
          <p:spPr bwMode="auto">
            <a:xfrm>
              <a:off x="6619" y="2131"/>
              <a:ext cx="283" cy="10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5" name="Line 38"/>
            <p:cNvSpPr>
              <a:spLocks noChangeShapeType="1"/>
            </p:cNvSpPr>
            <p:nvPr/>
          </p:nvSpPr>
          <p:spPr bwMode="auto">
            <a:xfrm>
              <a:off x="6902" y="2237"/>
              <a:ext cx="284"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6" name="Line 39"/>
            <p:cNvSpPr>
              <a:spLocks noChangeShapeType="1"/>
            </p:cNvSpPr>
            <p:nvPr/>
          </p:nvSpPr>
          <p:spPr bwMode="auto">
            <a:xfrm>
              <a:off x="7186" y="2318"/>
              <a:ext cx="283"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7" name="Line 40"/>
            <p:cNvSpPr>
              <a:spLocks noChangeShapeType="1"/>
            </p:cNvSpPr>
            <p:nvPr/>
          </p:nvSpPr>
          <p:spPr bwMode="auto">
            <a:xfrm>
              <a:off x="7469" y="2376"/>
              <a:ext cx="283" cy="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8" name="Line 41"/>
            <p:cNvSpPr>
              <a:spLocks noChangeShapeType="1"/>
            </p:cNvSpPr>
            <p:nvPr/>
          </p:nvSpPr>
          <p:spPr bwMode="auto">
            <a:xfrm>
              <a:off x="7752" y="2407"/>
              <a:ext cx="283" cy="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59" name="Line 42"/>
            <p:cNvSpPr>
              <a:spLocks noChangeShapeType="1"/>
            </p:cNvSpPr>
            <p:nvPr/>
          </p:nvSpPr>
          <p:spPr bwMode="auto">
            <a:xfrm flipV="1">
              <a:off x="8035" y="2395"/>
              <a:ext cx="283" cy="1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0" name="Line 43"/>
            <p:cNvSpPr>
              <a:spLocks noChangeShapeType="1"/>
            </p:cNvSpPr>
            <p:nvPr/>
          </p:nvSpPr>
          <p:spPr bwMode="auto">
            <a:xfrm flipV="1">
              <a:off x="8318" y="2354"/>
              <a:ext cx="284" cy="4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1" name="Line 44"/>
            <p:cNvSpPr>
              <a:spLocks noChangeShapeType="1"/>
            </p:cNvSpPr>
            <p:nvPr/>
          </p:nvSpPr>
          <p:spPr bwMode="auto">
            <a:xfrm flipV="1">
              <a:off x="8602" y="2285"/>
              <a:ext cx="283" cy="6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2" name="Line 45"/>
            <p:cNvSpPr>
              <a:spLocks noChangeShapeType="1"/>
            </p:cNvSpPr>
            <p:nvPr/>
          </p:nvSpPr>
          <p:spPr bwMode="auto">
            <a:xfrm flipV="1">
              <a:off x="8885" y="2194"/>
              <a:ext cx="283"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3" name="Line 46"/>
            <p:cNvSpPr>
              <a:spLocks noChangeShapeType="1"/>
            </p:cNvSpPr>
            <p:nvPr/>
          </p:nvSpPr>
          <p:spPr bwMode="auto">
            <a:xfrm flipV="1">
              <a:off x="9168" y="2076"/>
              <a:ext cx="283" cy="11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4" name="Line 47"/>
            <p:cNvSpPr>
              <a:spLocks noChangeShapeType="1"/>
            </p:cNvSpPr>
            <p:nvPr/>
          </p:nvSpPr>
          <p:spPr bwMode="auto">
            <a:xfrm flipV="1">
              <a:off x="9451" y="1934"/>
              <a:ext cx="283" cy="14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5" name="Line 48"/>
            <p:cNvSpPr>
              <a:spLocks noChangeShapeType="1"/>
            </p:cNvSpPr>
            <p:nvPr/>
          </p:nvSpPr>
          <p:spPr bwMode="auto">
            <a:xfrm flipV="1">
              <a:off x="9734" y="1766"/>
              <a:ext cx="281" cy="16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6" name="Line 49"/>
            <p:cNvSpPr>
              <a:spLocks noChangeShapeType="1"/>
            </p:cNvSpPr>
            <p:nvPr/>
          </p:nvSpPr>
          <p:spPr bwMode="auto">
            <a:xfrm flipV="1">
              <a:off x="10015" y="1740"/>
              <a:ext cx="41" cy="2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7" name="Line 50"/>
            <p:cNvSpPr>
              <a:spLocks noChangeShapeType="1"/>
            </p:cNvSpPr>
            <p:nvPr/>
          </p:nvSpPr>
          <p:spPr bwMode="auto">
            <a:xfrm flipV="1">
              <a:off x="10056" y="1574"/>
              <a:ext cx="242" cy="16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8" name="Line 51"/>
            <p:cNvSpPr>
              <a:spLocks noChangeShapeType="1"/>
            </p:cNvSpPr>
            <p:nvPr/>
          </p:nvSpPr>
          <p:spPr bwMode="auto">
            <a:xfrm>
              <a:off x="10298"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69" name="Line 52"/>
            <p:cNvSpPr>
              <a:spLocks noChangeShapeType="1"/>
            </p:cNvSpPr>
            <p:nvPr/>
          </p:nvSpPr>
          <p:spPr bwMode="auto">
            <a:xfrm>
              <a:off x="653"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0" name="Line 53"/>
            <p:cNvSpPr>
              <a:spLocks noChangeShapeType="1"/>
            </p:cNvSpPr>
            <p:nvPr/>
          </p:nvSpPr>
          <p:spPr bwMode="auto">
            <a:xfrm>
              <a:off x="653"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1" name="Line 54"/>
            <p:cNvSpPr>
              <a:spLocks noChangeShapeType="1"/>
            </p:cNvSpPr>
            <p:nvPr/>
          </p:nvSpPr>
          <p:spPr bwMode="auto">
            <a:xfrm flipV="1">
              <a:off x="2266" y="1546"/>
              <a:ext cx="180" cy="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2" name="Line 55"/>
            <p:cNvSpPr>
              <a:spLocks noChangeShapeType="1"/>
            </p:cNvSpPr>
            <p:nvPr/>
          </p:nvSpPr>
          <p:spPr bwMode="auto">
            <a:xfrm flipV="1">
              <a:off x="2446" y="1505"/>
              <a:ext cx="199" cy="4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3" name="Line 56"/>
            <p:cNvSpPr>
              <a:spLocks noChangeShapeType="1"/>
            </p:cNvSpPr>
            <p:nvPr/>
          </p:nvSpPr>
          <p:spPr bwMode="auto">
            <a:xfrm flipV="1">
              <a:off x="2645" y="1457"/>
              <a:ext cx="199" cy="4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4" name="Line 57"/>
            <p:cNvSpPr>
              <a:spLocks noChangeShapeType="1"/>
            </p:cNvSpPr>
            <p:nvPr/>
          </p:nvSpPr>
          <p:spPr bwMode="auto">
            <a:xfrm flipV="1">
              <a:off x="2844" y="1402"/>
              <a:ext cx="199" cy="55"/>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5" name="Line 58"/>
            <p:cNvSpPr>
              <a:spLocks noChangeShapeType="1"/>
            </p:cNvSpPr>
            <p:nvPr/>
          </p:nvSpPr>
          <p:spPr bwMode="auto">
            <a:xfrm flipV="1">
              <a:off x="3043" y="1339"/>
              <a:ext cx="199" cy="6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6" name="Line 59"/>
            <p:cNvSpPr>
              <a:spLocks noChangeShapeType="1"/>
            </p:cNvSpPr>
            <p:nvPr/>
          </p:nvSpPr>
          <p:spPr bwMode="auto">
            <a:xfrm flipV="1">
              <a:off x="3242" y="1267"/>
              <a:ext cx="202" cy="7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7" name="Line 60"/>
            <p:cNvSpPr>
              <a:spLocks noChangeShapeType="1"/>
            </p:cNvSpPr>
            <p:nvPr/>
          </p:nvSpPr>
          <p:spPr bwMode="auto">
            <a:xfrm flipV="1">
              <a:off x="3444" y="1190"/>
              <a:ext cx="199" cy="7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8" name="Line 61"/>
            <p:cNvSpPr>
              <a:spLocks noChangeShapeType="1"/>
            </p:cNvSpPr>
            <p:nvPr/>
          </p:nvSpPr>
          <p:spPr bwMode="auto">
            <a:xfrm flipV="1">
              <a:off x="3643" y="1106"/>
              <a:ext cx="199" cy="8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9" name="Line 62"/>
            <p:cNvSpPr>
              <a:spLocks noChangeShapeType="1"/>
            </p:cNvSpPr>
            <p:nvPr/>
          </p:nvSpPr>
          <p:spPr bwMode="auto">
            <a:xfrm flipV="1">
              <a:off x="3842" y="1013"/>
              <a:ext cx="200" cy="9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0" name="Line 63"/>
            <p:cNvSpPr>
              <a:spLocks noChangeShapeType="1"/>
            </p:cNvSpPr>
            <p:nvPr/>
          </p:nvSpPr>
          <p:spPr bwMode="auto">
            <a:xfrm flipV="1">
              <a:off x="4042" y="910"/>
              <a:ext cx="199" cy="10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1" name="Line 64"/>
            <p:cNvSpPr>
              <a:spLocks noChangeShapeType="1"/>
            </p:cNvSpPr>
            <p:nvPr/>
          </p:nvSpPr>
          <p:spPr bwMode="auto">
            <a:xfrm flipV="1">
              <a:off x="4241" y="902"/>
              <a:ext cx="9" cy="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2" name="Line 65"/>
            <p:cNvSpPr>
              <a:spLocks noChangeShapeType="1"/>
            </p:cNvSpPr>
            <p:nvPr/>
          </p:nvSpPr>
          <p:spPr bwMode="auto">
            <a:xfrm flipV="1">
              <a:off x="4250" y="756"/>
              <a:ext cx="190" cy="14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3" name="Line 66"/>
            <p:cNvSpPr>
              <a:spLocks noChangeShapeType="1"/>
            </p:cNvSpPr>
            <p:nvPr/>
          </p:nvSpPr>
          <p:spPr bwMode="auto">
            <a:xfrm flipV="1">
              <a:off x="4440" y="590"/>
              <a:ext cx="199" cy="16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4" name="Line 67"/>
            <p:cNvSpPr>
              <a:spLocks noChangeShapeType="1"/>
            </p:cNvSpPr>
            <p:nvPr/>
          </p:nvSpPr>
          <p:spPr bwMode="auto">
            <a:xfrm>
              <a:off x="4639" y="590"/>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5" name="Line 68"/>
            <p:cNvSpPr>
              <a:spLocks noChangeShapeType="1"/>
            </p:cNvSpPr>
            <p:nvPr/>
          </p:nvSpPr>
          <p:spPr bwMode="auto">
            <a:xfrm>
              <a:off x="4639" y="590"/>
              <a:ext cx="283" cy="28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6" name="Line 69"/>
            <p:cNvSpPr>
              <a:spLocks noChangeShapeType="1"/>
            </p:cNvSpPr>
            <p:nvPr/>
          </p:nvSpPr>
          <p:spPr bwMode="auto">
            <a:xfrm>
              <a:off x="4922" y="876"/>
              <a:ext cx="106" cy="10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7" name="Line 70"/>
            <p:cNvSpPr>
              <a:spLocks noChangeShapeType="1"/>
            </p:cNvSpPr>
            <p:nvPr/>
          </p:nvSpPr>
          <p:spPr bwMode="auto">
            <a:xfrm>
              <a:off x="5028" y="977"/>
              <a:ext cx="178" cy="1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8" name="Line 71"/>
            <p:cNvSpPr>
              <a:spLocks noChangeShapeType="1"/>
            </p:cNvSpPr>
            <p:nvPr/>
          </p:nvSpPr>
          <p:spPr bwMode="auto">
            <a:xfrm>
              <a:off x="5206" y="1135"/>
              <a:ext cx="283" cy="2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89" name="Line 72"/>
            <p:cNvSpPr>
              <a:spLocks noChangeShapeType="1"/>
            </p:cNvSpPr>
            <p:nvPr/>
          </p:nvSpPr>
          <p:spPr bwMode="auto">
            <a:xfrm>
              <a:off x="5489" y="1366"/>
              <a:ext cx="283" cy="13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90" name="Line 73"/>
            <p:cNvSpPr>
              <a:spLocks noChangeShapeType="1"/>
            </p:cNvSpPr>
            <p:nvPr/>
          </p:nvSpPr>
          <p:spPr bwMode="auto">
            <a:xfrm>
              <a:off x="5772" y="1498"/>
              <a:ext cx="182" cy="7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91" name="Line 74"/>
            <p:cNvSpPr>
              <a:spLocks noChangeShapeType="1"/>
            </p:cNvSpPr>
            <p:nvPr/>
          </p:nvSpPr>
          <p:spPr bwMode="auto">
            <a:xfrm>
              <a:off x="10298"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92" name="Line 75"/>
            <p:cNvSpPr>
              <a:spLocks noChangeShapeType="1"/>
            </p:cNvSpPr>
            <p:nvPr/>
          </p:nvSpPr>
          <p:spPr bwMode="auto">
            <a:xfrm>
              <a:off x="10298"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93" name="Text Box 76"/>
            <p:cNvSpPr txBox="1">
              <a:spLocks noChangeArrowheads="1"/>
            </p:cNvSpPr>
            <p:nvPr/>
          </p:nvSpPr>
          <p:spPr bwMode="auto">
            <a:xfrm>
              <a:off x="4447" y="245"/>
              <a:ext cx="384"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-35.</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94" name="Text Box 77"/>
            <p:cNvSpPr txBox="1">
              <a:spLocks noChangeArrowheads="1"/>
            </p:cNvSpPr>
            <p:nvPr/>
          </p:nvSpPr>
          <p:spPr bwMode="auto">
            <a:xfrm>
              <a:off x="1834" y="2002"/>
              <a:ext cx="429"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11.3</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95" name="Text Box 78"/>
            <p:cNvSpPr txBox="1">
              <a:spLocks noChangeArrowheads="1"/>
            </p:cNvSpPr>
            <p:nvPr/>
          </p:nvSpPr>
          <p:spPr bwMode="auto">
            <a:xfrm>
              <a:off x="7822" y="2525"/>
              <a:ext cx="429"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29.9</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96" name="Line 79"/>
            <p:cNvSpPr>
              <a:spLocks noChangeShapeType="1"/>
            </p:cNvSpPr>
            <p:nvPr/>
          </p:nvSpPr>
          <p:spPr bwMode="auto">
            <a:xfrm flipV="1">
              <a:off x="2268" y="1241"/>
              <a:ext cx="0" cy="15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97" name="Line 80"/>
            <p:cNvSpPr>
              <a:spLocks noChangeShapeType="1"/>
            </p:cNvSpPr>
            <p:nvPr/>
          </p:nvSpPr>
          <p:spPr bwMode="auto">
            <a:xfrm>
              <a:off x="2268" y="1318"/>
              <a:ext cx="2371"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98" name="Line 81"/>
            <p:cNvSpPr>
              <a:spLocks noChangeShapeType="1"/>
            </p:cNvSpPr>
            <p:nvPr/>
          </p:nvSpPr>
          <p:spPr bwMode="auto">
            <a:xfrm flipV="1">
              <a:off x="4639" y="1207"/>
              <a:ext cx="0" cy="22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99" name="Text Box 82"/>
            <p:cNvSpPr txBox="1">
              <a:spLocks noChangeArrowheads="1"/>
            </p:cNvSpPr>
            <p:nvPr/>
          </p:nvSpPr>
          <p:spPr bwMode="auto">
            <a:xfrm>
              <a:off x="4190" y="1080"/>
              <a:ext cx="430"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2.44</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00" name="Line 83"/>
            <p:cNvSpPr>
              <a:spLocks noChangeShapeType="1"/>
            </p:cNvSpPr>
            <p:nvPr/>
          </p:nvSpPr>
          <p:spPr bwMode="auto">
            <a:xfrm flipV="1">
              <a:off x="4639" y="1207"/>
              <a:ext cx="0" cy="22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01" name="Line 84"/>
            <p:cNvSpPr>
              <a:spLocks noChangeShapeType="1"/>
            </p:cNvSpPr>
            <p:nvPr/>
          </p:nvSpPr>
          <p:spPr bwMode="auto">
            <a:xfrm>
              <a:off x="4639" y="1318"/>
              <a:ext cx="1315"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02" name="Line 85"/>
            <p:cNvSpPr>
              <a:spLocks noChangeShapeType="1"/>
            </p:cNvSpPr>
            <p:nvPr/>
          </p:nvSpPr>
          <p:spPr bwMode="auto">
            <a:xfrm flipV="1">
              <a:off x="5954" y="1241"/>
              <a:ext cx="0" cy="15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03" name="Text Box 86"/>
            <p:cNvSpPr txBox="1">
              <a:spLocks noChangeArrowheads="1"/>
            </p:cNvSpPr>
            <p:nvPr/>
          </p:nvSpPr>
          <p:spPr bwMode="auto">
            <a:xfrm>
              <a:off x="4658" y="1097"/>
              <a:ext cx="43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1.35</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04" name="Line 87"/>
            <p:cNvSpPr>
              <a:spLocks noChangeShapeType="1"/>
            </p:cNvSpPr>
            <p:nvPr/>
          </p:nvSpPr>
          <p:spPr bwMode="auto">
            <a:xfrm flipV="1">
              <a:off x="3516" y="1752"/>
              <a:ext cx="0" cy="15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05" name="Line 88"/>
            <p:cNvSpPr>
              <a:spLocks noChangeShapeType="1"/>
            </p:cNvSpPr>
            <p:nvPr/>
          </p:nvSpPr>
          <p:spPr bwMode="auto">
            <a:xfrm>
              <a:off x="3516" y="1831"/>
              <a:ext cx="1123"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06" name="Line 89"/>
            <p:cNvSpPr>
              <a:spLocks noChangeShapeType="1"/>
            </p:cNvSpPr>
            <p:nvPr/>
          </p:nvSpPr>
          <p:spPr bwMode="auto">
            <a:xfrm flipV="1">
              <a:off x="4639" y="1721"/>
              <a:ext cx="0" cy="22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07" name="Text Box 90"/>
            <p:cNvSpPr txBox="1">
              <a:spLocks noChangeArrowheads="1"/>
            </p:cNvSpPr>
            <p:nvPr/>
          </p:nvSpPr>
          <p:spPr bwMode="auto">
            <a:xfrm>
              <a:off x="4190" y="1594"/>
              <a:ext cx="43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1.16</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08" name="Line 91"/>
            <p:cNvSpPr>
              <a:spLocks noChangeShapeType="1"/>
            </p:cNvSpPr>
            <p:nvPr/>
          </p:nvSpPr>
          <p:spPr bwMode="auto">
            <a:xfrm flipV="1">
              <a:off x="4639" y="1721"/>
              <a:ext cx="0" cy="22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09" name="Line 92"/>
            <p:cNvSpPr>
              <a:spLocks noChangeShapeType="1"/>
            </p:cNvSpPr>
            <p:nvPr/>
          </p:nvSpPr>
          <p:spPr bwMode="auto">
            <a:xfrm>
              <a:off x="4639" y="1831"/>
              <a:ext cx="1008"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10" name="Line 93"/>
            <p:cNvSpPr>
              <a:spLocks noChangeShapeType="1"/>
            </p:cNvSpPr>
            <p:nvPr/>
          </p:nvSpPr>
          <p:spPr bwMode="auto">
            <a:xfrm flipV="1">
              <a:off x="5647" y="1752"/>
              <a:ext cx="0" cy="15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11" name="Text Box 94"/>
            <p:cNvSpPr txBox="1">
              <a:spLocks noChangeArrowheads="1"/>
            </p:cNvSpPr>
            <p:nvPr/>
          </p:nvSpPr>
          <p:spPr bwMode="auto">
            <a:xfrm>
              <a:off x="4658" y="1608"/>
              <a:ext cx="430"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1.04</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12" name="Line 95"/>
            <p:cNvSpPr>
              <a:spLocks noChangeShapeType="1"/>
            </p:cNvSpPr>
            <p:nvPr/>
          </p:nvSpPr>
          <p:spPr bwMode="auto">
            <a:xfrm flipV="1">
              <a:off x="653"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13" name="Line 96"/>
            <p:cNvSpPr>
              <a:spLocks noChangeShapeType="1"/>
            </p:cNvSpPr>
            <p:nvPr/>
          </p:nvSpPr>
          <p:spPr bwMode="auto">
            <a:xfrm>
              <a:off x="653" y="2952"/>
              <a:ext cx="398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14" name="Line 97"/>
            <p:cNvSpPr>
              <a:spLocks noChangeShapeType="1"/>
            </p:cNvSpPr>
            <p:nvPr/>
          </p:nvSpPr>
          <p:spPr bwMode="auto">
            <a:xfrm flipV="1">
              <a:off x="4639"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15" name="Line 98"/>
            <p:cNvSpPr>
              <a:spLocks noChangeShapeType="1"/>
            </p:cNvSpPr>
            <p:nvPr/>
          </p:nvSpPr>
          <p:spPr bwMode="auto">
            <a:xfrm flipV="1">
              <a:off x="2047" y="2873"/>
              <a:ext cx="0" cy="1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16" name="Text Box 99"/>
            <p:cNvSpPr txBox="1">
              <a:spLocks noChangeArrowheads="1"/>
            </p:cNvSpPr>
            <p:nvPr/>
          </p:nvSpPr>
          <p:spPr bwMode="auto">
            <a:xfrm>
              <a:off x="1135" y="2714"/>
              <a:ext cx="430"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1.43</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17" name="Text Box 100"/>
            <p:cNvSpPr txBox="1">
              <a:spLocks noChangeArrowheads="1"/>
            </p:cNvSpPr>
            <p:nvPr/>
          </p:nvSpPr>
          <p:spPr bwMode="auto">
            <a:xfrm>
              <a:off x="3130" y="2729"/>
              <a:ext cx="429"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2.66</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18" name="Line 101"/>
            <p:cNvSpPr>
              <a:spLocks noChangeShapeType="1"/>
            </p:cNvSpPr>
            <p:nvPr/>
          </p:nvSpPr>
          <p:spPr bwMode="auto">
            <a:xfrm flipV="1">
              <a:off x="4639"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19" name="Line 102"/>
            <p:cNvSpPr>
              <a:spLocks noChangeShapeType="1"/>
            </p:cNvSpPr>
            <p:nvPr/>
          </p:nvSpPr>
          <p:spPr bwMode="auto">
            <a:xfrm>
              <a:off x="4639" y="2952"/>
              <a:ext cx="5659"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20" name="Line 103"/>
            <p:cNvSpPr>
              <a:spLocks noChangeShapeType="1"/>
            </p:cNvSpPr>
            <p:nvPr/>
          </p:nvSpPr>
          <p:spPr bwMode="auto">
            <a:xfrm flipV="1">
              <a:off x="10298"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21" name="Line 104"/>
            <p:cNvSpPr>
              <a:spLocks noChangeShapeType="1"/>
            </p:cNvSpPr>
            <p:nvPr/>
          </p:nvSpPr>
          <p:spPr bwMode="auto">
            <a:xfrm flipV="1">
              <a:off x="10298"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22" name="Line 105"/>
            <p:cNvSpPr>
              <a:spLocks noChangeShapeType="1"/>
            </p:cNvSpPr>
            <p:nvPr/>
          </p:nvSpPr>
          <p:spPr bwMode="auto">
            <a:xfrm flipV="1">
              <a:off x="8035" y="2873"/>
              <a:ext cx="0" cy="1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23" name="Text Box 106"/>
            <p:cNvSpPr txBox="1">
              <a:spLocks noChangeArrowheads="1"/>
            </p:cNvSpPr>
            <p:nvPr/>
          </p:nvSpPr>
          <p:spPr bwMode="auto">
            <a:xfrm>
              <a:off x="6122" y="2714"/>
              <a:ext cx="430"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3.49</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24" name="Text Box 107"/>
            <p:cNvSpPr txBox="1">
              <a:spLocks noChangeArrowheads="1"/>
            </p:cNvSpPr>
            <p:nvPr/>
          </p:nvSpPr>
          <p:spPr bwMode="auto">
            <a:xfrm>
              <a:off x="8954" y="2729"/>
              <a:ext cx="43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2.33</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grpSp>
      <p:grpSp>
        <p:nvGrpSpPr>
          <p:cNvPr id="125" name="Group 108"/>
          <p:cNvGrpSpPr>
            <a:grpSpLocks/>
          </p:cNvGrpSpPr>
          <p:nvPr/>
        </p:nvGrpSpPr>
        <p:grpSpPr bwMode="auto">
          <a:xfrm>
            <a:off x="1571604" y="4615395"/>
            <a:ext cx="6858047" cy="1178978"/>
            <a:chOff x="281" y="590"/>
            <a:chExt cx="10296" cy="1968"/>
          </a:xfrm>
        </p:grpSpPr>
        <p:sp>
          <p:nvSpPr>
            <p:cNvPr id="126" name="Line 109"/>
            <p:cNvSpPr>
              <a:spLocks noChangeShapeType="1"/>
            </p:cNvSpPr>
            <p:nvPr/>
          </p:nvSpPr>
          <p:spPr bwMode="auto">
            <a:xfrm flipV="1">
              <a:off x="178" y="197"/>
              <a:ext cx="0" cy="2755"/>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27" name="Line 110"/>
            <p:cNvSpPr>
              <a:spLocks noChangeShapeType="1"/>
            </p:cNvSpPr>
            <p:nvPr/>
          </p:nvSpPr>
          <p:spPr bwMode="auto">
            <a:xfrm>
              <a:off x="178" y="197"/>
              <a:ext cx="1059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28" name="Line 111"/>
            <p:cNvSpPr>
              <a:spLocks noChangeShapeType="1"/>
            </p:cNvSpPr>
            <p:nvPr/>
          </p:nvSpPr>
          <p:spPr bwMode="auto">
            <a:xfrm>
              <a:off x="10774" y="197"/>
              <a:ext cx="0" cy="2755"/>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29" name="Line 112"/>
            <p:cNvSpPr>
              <a:spLocks noChangeShapeType="1"/>
            </p:cNvSpPr>
            <p:nvPr/>
          </p:nvSpPr>
          <p:spPr bwMode="auto">
            <a:xfrm>
              <a:off x="178" y="2952"/>
              <a:ext cx="10596"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0" name="Text Box 113"/>
            <p:cNvSpPr txBox="1">
              <a:spLocks noChangeArrowheads="1"/>
            </p:cNvSpPr>
            <p:nvPr/>
          </p:nvSpPr>
          <p:spPr bwMode="auto">
            <a:xfrm>
              <a:off x="281" y="-21"/>
              <a:ext cx="653"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Shear </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31" name="Line 114"/>
            <p:cNvSpPr>
              <a:spLocks noChangeShapeType="1"/>
            </p:cNvSpPr>
            <p:nvPr/>
          </p:nvSpPr>
          <p:spPr bwMode="auto">
            <a:xfrm>
              <a:off x="653"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2" name="Line 115"/>
            <p:cNvSpPr>
              <a:spLocks noChangeShapeType="1"/>
            </p:cNvSpPr>
            <p:nvPr/>
          </p:nvSpPr>
          <p:spPr bwMode="auto">
            <a:xfrm>
              <a:off x="653" y="1574"/>
              <a:ext cx="3986"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3" name="Line 116"/>
            <p:cNvSpPr>
              <a:spLocks noChangeShapeType="1"/>
            </p:cNvSpPr>
            <p:nvPr/>
          </p:nvSpPr>
          <p:spPr bwMode="auto">
            <a:xfrm>
              <a:off x="895"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4" name="Line 117"/>
            <p:cNvSpPr>
              <a:spLocks noChangeShapeType="1"/>
            </p:cNvSpPr>
            <p:nvPr/>
          </p:nvSpPr>
          <p:spPr bwMode="auto">
            <a:xfrm>
              <a:off x="4250"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5" name="Line 118"/>
            <p:cNvSpPr>
              <a:spLocks noChangeShapeType="1"/>
            </p:cNvSpPr>
            <p:nvPr/>
          </p:nvSpPr>
          <p:spPr bwMode="auto">
            <a:xfrm>
              <a:off x="4639"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6" name="Line 119"/>
            <p:cNvSpPr>
              <a:spLocks noChangeShapeType="1"/>
            </p:cNvSpPr>
            <p:nvPr/>
          </p:nvSpPr>
          <p:spPr bwMode="auto">
            <a:xfrm>
              <a:off x="4639" y="1574"/>
              <a:ext cx="5659"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7" name="Line 120"/>
            <p:cNvSpPr>
              <a:spLocks noChangeShapeType="1"/>
            </p:cNvSpPr>
            <p:nvPr/>
          </p:nvSpPr>
          <p:spPr bwMode="auto">
            <a:xfrm>
              <a:off x="10298"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8" name="Line 121"/>
            <p:cNvSpPr>
              <a:spLocks noChangeShapeType="1"/>
            </p:cNvSpPr>
            <p:nvPr/>
          </p:nvSpPr>
          <p:spPr bwMode="auto">
            <a:xfrm>
              <a:off x="5028"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39" name="Line 122"/>
            <p:cNvSpPr>
              <a:spLocks noChangeShapeType="1"/>
            </p:cNvSpPr>
            <p:nvPr/>
          </p:nvSpPr>
          <p:spPr bwMode="auto">
            <a:xfrm>
              <a:off x="10056"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0" name="Line 123"/>
            <p:cNvSpPr>
              <a:spLocks noChangeShapeType="1"/>
            </p:cNvSpPr>
            <p:nvPr/>
          </p:nvSpPr>
          <p:spPr bwMode="auto">
            <a:xfrm>
              <a:off x="653" y="1574"/>
              <a:ext cx="0" cy="41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1" name="Line 124"/>
            <p:cNvSpPr>
              <a:spLocks noChangeShapeType="1"/>
            </p:cNvSpPr>
            <p:nvPr/>
          </p:nvSpPr>
          <p:spPr bwMode="auto">
            <a:xfrm>
              <a:off x="653" y="1841"/>
              <a:ext cx="513"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2" name="Text Box 125"/>
            <p:cNvSpPr txBox="1">
              <a:spLocks noChangeArrowheads="1"/>
            </p:cNvSpPr>
            <p:nvPr/>
          </p:nvSpPr>
          <p:spPr bwMode="auto">
            <a:xfrm>
              <a:off x="1166" y="1841"/>
              <a:ext cx="308"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9.9</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43" name="Line 126"/>
            <p:cNvSpPr>
              <a:spLocks noChangeShapeType="1"/>
            </p:cNvSpPr>
            <p:nvPr/>
          </p:nvSpPr>
          <p:spPr bwMode="auto">
            <a:xfrm flipV="1">
              <a:off x="653" y="1932"/>
              <a:ext cx="199"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4" name="Line 127"/>
            <p:cNvSpPr>
              <a:spLocks noChangeShapeType="1"/>
            </p:cNvSpPr>
            <p:nvPr/>
          </p:nvSpPr>
          <p:spPr bwMode="auto">
            <a:xfrm flipV="1">
              <a:off x="852" y="1920"/>
              <a:ext cx="43" cy="1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5" name="Line 128"/>
            <p:cNvSpPr>
              <a:spLocks noChangeShapeType="1"/>
            </p:cNvSpPr>
            <p:nvPr/>
          </p:nvSpPr>
          <p:spPr bwMode="auto">
            <a:xfrm flipV="1">
              <a:off x="895" y="1874"/>
              <a:ext cx="156" cy="4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6" name="Line 129"/>
            <p:cNvSpPr>
              <a:spLocks noChangeShapeType="1"/>
            </p:cNvSpPr>
            <p:nvPr/>
          </p:nvSpPr>
          <p:spPr bwMode="auto">
            <a:xfrm flipV="1">
              <a:off x="1051" y="1817"/>
              <a:ext cx="199" cy="5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7" name="Line 130"/>
            <p:cNvSpPr>
              <a:spLocks noChangeShapeType="1"/>
            </p:cNvSpPr>
            <p:nvPr/>
          </p:nvSpPr>
          <p:spPr bwMode="auto">
            <a:xfrm flipV="1">
              <a:off x="1250" y="1759"/>
              <a:ext cx="200"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8" name="Line 131"/>
            <p:cNvSpPr>
              <a:spLocks noChangeShapeType="1"/>
            </p:cNvSpPr>
            <p:nvPr/>
          </p:nvSpPr>
          <p:spPr bwMode="auto">
            <a:xfrm flipV="1">
              <a:off x="1450" y="1702"/>
              <a:ext cx="199" cy="5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49" name="Line 132"/>
            <p:cNvSpPr>
              <a:spLocks noChangeShapeType="1"/>
            </p:cNvSpPr>
            <p:nvPr/>
          </p:nvSpPr>
          <p:spPr bwMode="auto">
            <a:xfrm flipV="1">
              <a:off x="1649" y="1644"/>
              <a:ext cx="199"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0" name="Line 133"/>
            <p:cNvSpPr>
              <a:spLocks noChangeShapeType="1"/>
            </p:cNvSpPr>
            <p:nvPr/>
          </p:nvSpPr>
          <p:spPr bwMode="auto">
            <a:xfrm flipV="1">
              <a:off x="1848" y="1586"/>
              <a:ext cx="199"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1" name="Line 134"/>
            <p:cNvSpPr>
              <a:spLocks noChangeShapeType="1"/>
            </p:cNvSpPr>
            <p:nvPr/>
          </p:nvSpPr>
          <p:spPr bwMode="auto">
            <a:xfrm flipV="1">
              <a:off x="2047" y="1574"/>
              <a:ext cx="39" cy="1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2" name="Line 135"/>
            <p:cNvSpPr>
              <a:spLocks noChangeShapeType="1"/>
            </p:cNvSpPr>
            <p:nvPr/>
          </p:nvSpPr>
          <p:spPr bwMode="auto">
            <a:xfrm>
              <a:off x="4639" y="1574"/>
              <a:ext cx="0" cy="98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3" name="Line 136"/>
            <p:cNvSpPr>
              <a:spLocks noChangeShapeType="1"/>
            </p:cNvSpPr>
            <p:nvPr/>
          </p:nvSpPr>
          <p:spPr bwMode="auto">
            <a:xfrm>
              <a:off x="4639" y="2366"/>
              <a:ext cx="663"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4" name="Text Box 137"/>
            <p:cNvSpPr txBox="1">
              <a:spLocks noChangeArrowheads="1"/>
            </p:cNvSpPr>
            <p:nvPr/>
          </p:nvSpPr>
          <p:spPr bwMode="auto">
            <a:xfrm>
              <a:off x="5302" y="2366"/>
              <a:ext cx="429"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29.3</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55" name="Line 138"/>
            <p:cNvSpPr>
              <a:spLocks noChangeShapeType="1"/>
            </p:cNvSpPr>
            <p:nvPr/>
          </p:nvSpPr>
          <p:spPr bwMode="auto">
            <a:xfrm flipV="1">
              <a:off x="4639" y="2477"/>
              <a:ext cx="283"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6" name="Line 139"/>
            <p:cNvSpPr>
              <a:spLocks noChangeShapeType="1"/>
            </p:cNvSpPr>
            <p:nvPr/>
          </p:nvSpPr>
          <p:spPr bwMode="auto">
            <a:xfrm flipV="1">
              <a:off x="4922" y="2446"/>
              <a:ext cx="106" cy="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7" name="Line 140"/>
            <p:cNvSpPr>
              <a:spLocks noChangeShapeType="1"/>
            </p:cNvSpPr>
            <p:nvPr/>
          </p:nvSpPr>
          <p:spPr bwMode="auto">
            <a:xfrm flipV="1">
              <a:off x="5028" y="2395"/>
              <a:ext cx="178" cy="5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8" name="Line 141"/>
            <p:cNvSpPr>
              <a:spLocks noChangeShapeType="1"/>
            </p:cNvSpPr>
            <p:nvPr/>
          </p:nvSpPr>
          <p:spPr bwMode="auto">
            <a:xfrm flipV="1">
              <a:off x="5206" y="2311"/>
              <a:ext cx="283" cy="8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59" name="Line 142"/>
            <p:cNvSpPr>
              <a:spLocks noChangeShapeType="1"/>
            </p:cNvSpPr>
            <p:nvPr/>
          </p:nvSpPr>
          <p:spPr bwMode="auto">
            <a:xfrm flipV="1">
              <a:off x="5489" y="2230"/>
              <a:ext cx="283"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0" name="Line 143"/>
            <p:cNvSpPr>
              <a:spLocks noChangeShapeType="1"/>
            </p:cNvSpPr>
            <p:nvPr/>
          </p:nvSpPr>
          <p:spPr bwMode="auto">
            <a:xfrm flipV="1">
              <a:off x="5772" y="2148"/>
              <a:ext cx="281" cy="8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1" name="Line 144"/>
            <p:cNvSpPr>
              <a:spLocks noChangeShapeType="1"/>
            </p:cNvSpPr>
            <p:nvPr/>
          </p:nvSpPr>
          <p:spPr bwMode="auto">
            <a:xfrm flipV="1">
              <a:off x="6053" y="2066"/>
              <a:ext cx="283" cy="8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2" name="Line 145"/>
            <p:cNvSpPr>
              <a:spLocks noChangeShapeType="1"/>
            </p:cNvSpPr>
            <p:nvPr/>
          </p:nvSpPr>
          <p:spPr bwMode="auto">
            <a:xfrm flipV="1">
              <a:off x="6336" y="1982"/>
              <a:ext cx="283" cy="8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3" name="Line 146"/>
            <p:cNvSpPr>
              <a:spLocks noChangeShapeType="1"/>
            </p:cNvSpPr>
            <p:nvPr/>
          </p:nvSpPr>
          <p:spPr bwMode="auto">
            <a:xfrm flipV="1">
              <a:off x="6619" y="1901"/>
              <a:ext cx="283"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4" name="Line 147"/>
            <p:cNvSpPr>
              <a:spLocks noChangeShapeType="1"/>
            </p:cNvSpPr>
            <p:nvPr/>
          </p:nvSpPr>
          <p:spPr bwMode="auto">
            <a:xfrm flipV="1">
              <a:off x="6902" y="1819"/>
              <a:ext cx="284" cy="8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5" name="Line 148"/>
            <p:cNvSpPr>
              <a:spLocks noChangeShapeType="1"/>
            </p:cNvSpPr>
            <p:nvPr/>
          </p:nvSpPr>
          <p:spPr bwMode="auto">
            <a:xfrm flipV="1">
              <a:off x="7186" y="1738"/>
              <a:ext cx="283"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6" name="Line 149"/>
            <p:cNvSpPr>
              <a:spLocks noChangeShapeType="1"/>
            </p:cNvSpPr>
            <p:nvPr/>
          </p:nvSpPr>
          <p:spPr bwMode="auto">
            <a:xfrm flipV="1">
              <a:off x="7469" y="1654"/>
              <a:ext cx="283" cy="8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7" name="Line 150"/>
            <p:cNvSpPr>
              <a:spLocks noChangeShapeType="1"/>
            </p:cNvSpPr>
            <p:nvPr/>
          </p:nvSpPr>
          <p:spPr bwMode="auto">
            <a:xfrm flipV="1">
              <a:off x="7752" y="1591"/>
              <a:ext cx="283" cy="6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8" name="Line 151"/>
            <p:cNvSpPr>
              <a:spLocks noChangeShapeType="1"/>
            </p:cNvSpPr>
            <p:nvPr/>
          </p:nvSpPr>
          <p:spPr bwMode="auto">
            <a:xfrm flipV="1">
              <a:off x="8035" y="1574"/>
              <a:ext cx="91" cy="1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69" name="Line 152"/>
            <p:cNvSpPr>
              <a:spLocks noChangeShapeType="1"/>
            </p:cNvSpPr>
            <p:nvPr/>
          </p:nvSpPr>
          <p:spPr bwMode="auto">
            <a:xfrm>
              <a:off x="8126" y="1574"/>
              <a:ext cx="2172"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0" name="Line 153"/>
            <p:cNvSpPr>
              <a:spLocks noChangeShapeType="1"/>
            </p:cNvSpPr>
            <p:nvPr/>
          </p:nvSpPr>
          <p:spPr bwMode="auto">
            <a:xfrm>
              <a:off x="653"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1" name="Line 154"/>
            <p:cNvSpPr>
              <a:spLocks noChangeShapeType="1"/>
            </p:cNvSpPr>
            <p:nvPr/>
          </p:nvSpPr>
          <p:spPr bwMode="auto">
            <a:xfrm flipV="1">
              <a:off x="1459" y="1541"/>
              <a:ext cx="190" cy="3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2" name="Line 155"/>
            <p:cNvSpPr>
              <a:spLocks noChangeShapeType="1"/>
            </p:cNvSpPr>
            <p:nvPr/>
          </p:nvSpPr>
          <p:spPr bwMode="auto">
            <a:xfrm flipV="1">
              <a:off x="1649" y="1507"/>
              <a:ext cx="199" cy="3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3" name="Line 156"/>
            <p:cNvSpPr>
              <a:spLocks noChangeShapeType="1"/>
            </p:cNvSpPr>
            <p:nvPr/>
          </p:nvSpPr>
          <p:spPr bwMode="auto">
            <a:xfrm flipV="1">
              <a:off x="1848" y="1471"/>
              <a:ext cx="199" cy="3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4" name="Line 157"/>
            <p:cNvSpPr>
              <a:spLocks noChangeShapeType="1"/>
            </p:cNvSpPr>
            <p:nvPr/>
          </p:nvSpPr>
          <p:spPr bwMode="auto">
            <a:xfrm flipV="1">
              <a:off x="2047" y="1438"/>
              <a:ext cx="199" cy="3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5" name="Line 158"/>
            <p:cNvSpPr>
              <a:spLocks noChangeShapeType="1"/>
            </p:cNvSpPr>
            <p:nvPr/>
          </p:nvSpPr>
          <p:spPr bwMode="auto">
            <a:xfrm flipV="1">
              <a:off x="2246" y="1402"/>
              <a:ext cx="200" cy="3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6" name="Line 159"/>
            <p:cNvSpPr>
              <a:spLocks noChangeShapeType="1"/>
            </p:cNvSpPr>
            <p:nvPr/>
          </p:nvSpPr>
          <p:spPr bwMode="auto">
            <a:xfrm flipV="1">
              <a:off x="2446" y="1344"/>
              <a:ext cx="199"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7" name="Line 160"/>
            <p:cNvSpPr>
              <a:spLocks noChangeShapeType="1"/>
            </p:cNvSpPr>
            <p:nvPr/>
          </p:nvSpPr>
          <p:spPr bwMode="auto">
            <a:xfrm flipV="1">
              <a:off x="2645" y="1286"/>
              <a:ext cx="199"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8" name="Line 161"/>
            <p:cNvSpPr>
              <a:spLocks noChangeShapeType="1"/>
            </p:cNvSpPr>
            <p:nvPr/>
          </p:nvSpPr>
          <p:spPr bwMode="auto">
            <a:xfrm flipV="1">
              <a:off x="2844" y="1229"/>
              <a:ext cx="199" cy="5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79" name="Line 162"/>
            <p:cNvSpPr>
              <a:spLocks noChangeShapeType="1"/>
            </p:cNvSpPr>
            <p:nvPr/>
          </p:nvSpPr>
          <p:spPr bwMode="auto">
            <a:xfrm flipV="1">
              <a:off x="3043" y="1169"/>
              <a:ext cx="199" cy="6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0" name="Line 163"/>
            <p:cNvSpPr>
              <a:spLocks noChangeShapeType="1"/>
            </p:cNvSpPr>
            <p:nvPr/>
          </p:nvSpPr>
          <p:spPr bwMode="auto">
            <a:xfrm flipV="1">
              <a:off x="3242" y="1111"/>
              <a:ext cx="202"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1" name="Line 164"/>
            <p:cNvSpPr>
              <a:spLocks noChangeShapeType="1"/>
            </p:cNvSpPr>
            <p:nvPr/>
          </p:nvSpPr>
          <p:spPr bwMode="auto">
            <a:xfrm flipV="1">
              <a:off x="3444" y="1054"/>
              <a:ext cx="199" cy="5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2" name="Line 165"/>
            <p:cNvSpPr>
              <a:spLocks noChangeShapeType="1"/>
            </p:cNvSpPr>
            <p:nvPr/>
          </p:nvSpPr>
          <p:spPr bwMode="auto">
            <a:xfrm flipV="1">
              <a:off x="3643" y="996"/>
              <a:ext cx="199"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3" name="Line 166"/>
            <p:cNvSpPr>
              <a:spLocks noChangeShapeType="1"/>
            </p:cNvSpPr>
            <p:nvPr/>
          </p:nvSpPr>
          <p:spPr bwMode="auto">
            <a:xfrm flipV="1">
              <a:off x="3842" y="938"/>
              <a:ext cx="200"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4" name="Line 167"/>
            <p:cNvSpPr>
              <a:spLocks noChangeShapeType="1"/>
            </p:cNvSpPr>
            <p:nvPr/>
          </p:nvSpPr>
          <p:spPr bwMode="auto">
            <a:xfrm flipV="1">
              <a:off x="4042" y="881"/>
              <a:ext cx="199" cy="5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5" name="Line 168"/>
            <p:cNvSpPr>
              <a:spLocks noChangeShapeType="1"/>
            </p:cNvSpPr>
            <p:nvPr/>
          </p:nvSpPr>
          <p:spPr bwMode="auto">
            <a:xfrm flipV="1">
              <a:off x="4241" y="878"/>
              <a:ext cx="9" cy="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6" name="Line 169"/>
            <p:cNvSpPr>
              <a:spLocks noChangeShapeType="1"/>
            </p:cNvSpPr>
            <p:nvPr/>
          </p:nvSpPr>
          <p:spPr bwMode="auto">
            <a:xfrm flipV="1">
              <a:off x="4250" y="823"/>
              <a:ext cx="190" cy="55"/>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7" name="Line 170"/>
            <p:cNvSpPr>
              <a:spLocks noChangeShapeType="1"/>
            </p:cNvSpPr>
            <p:nvPr/>
          </p:nvSpPr>
          <p:spPr bwMode="auto">
            <a:xfrm flipV="1">
              <a:off x="4440" y="766"/>
              <a:ext cx="199" cy="5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8" name="Line 171"/>
            <p:cNvSpPr>
              <a:spLocks noChangeShapeType="1"/>
            </p:cNvSpPr>
            <p:nvPr/>
          </p:nvSpPr>
          <p:spPr bwMode="auto">
            <a:xfrm>
              <a:off x="3977" y="958"/>
              <a:ext cx="662"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89" name="Text Box 172"/>
            <p:cNvSpPr txBox="1">
              <a:spLocks noChangeArrowheads="1"/>
            </p:cNvSpPr>
            <p:nvPr/>
          </p:nvSpPr>
          <p:spPr bwMode="auto">
            <a:xfrm>
              <a:off x="3470" y="720"/>
              <a:ext cx="507"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-22.9</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190" name="Line 173"/>
            <p:cNvSpPr>
              <a:spLocks noChangeShapeType="1"/>
            </p:cNvSpPr>
            <p:nvPr/>
          </p:nvSpPr>
          <p:spPr bwMode="auto">
            <a:xfrm>
              <a:off x="4639" y="766"/>
              <a:ext cx="0" cy="80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1" name="Line 174"/>
            <p:cNvSpPr>
              <a:spLocks noChangeShapeType="1"/>
            </p:cNvSpPr>
            <p:nvPr/>
          </p:nvSpPr>
          <p:spPr bwMode="auto">
            <a:xfrm flipV="1">
              <a:off x="7973" y="1555"/>
              <a:ext cx="62" cy="1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2" name="Line 175"/>
            <p:cNvSpPr>
              <a:spLocks noChangeShapeType="1"/>
            </p:cNvSpPr>
            <p:nvPr/>
          </p:nvSpPr>
          <p:spPr bwMode="auto">
            <a:xfrm flipV="1">
              <a:off x="8035" y="1474"/>
              <a:ext cx="283"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3" name="Line 176"/>
            <p:cNvSpPr>
              <a:spLocks noChangeShapeType="1"/>
            </p:cNvSpPr>
            <p:nvPr/>
          </p:nvSpPr>
          <p:spPr bwMode="auto">
            <a:xfrm flipV="1">
              <a:off x="8318" y="1392"/>
              <a:ext cx="284" cy="8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4" name="Line 177"/>
            <p:cNvSpPr>
              <a:spLocks noChangeShapeType="1"/>
            </p:cNvSpPr>
            <p:nvPr/>
          </p:nvSpPr>
          <p:spPr bwMode="auto">
            <a:xfrm flipV="1">
              <a:off x="8602" y="1310"/>
              <a:ext cx="283" cy="8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5" name="Line 178"/>
            <p:cNvSpPr>
              <a:spLocks noChangeShapeType="1"/>
            </p:cNvSpPr>
            <p:nvPr/>
          </p:nvSpPr>
          <p:spPr bwMode="auto">
            <a:xfrm flipV="1">
              <a:off x="8885" y="1226"/>
              <a:ext cx="283" cy="8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6" name="Line 179"/>
            <p:cNvSpPr>
              <a:spLocks noChangeShapeType="1"/>
            </p:cNvSpPr>
            <p:nvPr/>
          </p:nvSpPr>
          <p:spPr bwMode="auto">
            <a:xfrm flipV="1">
              <a:off x="9168" y="1145"/>
              <a:ext cx="283"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7" name="Line 180"/>
            <p:cNvSpPr>
              <a:spLocks noChangeShapeType="1"/>
            </p:cNvSpPr>
            <p:nvPr/>
          </p:nvSpPr>
          <p:spPr bwMode="auto">
            <a:xfrm flipV="1">
              <a:off x="9451" y="1063"/>
              <a:ext cx="283" cy="8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8" name="Line 181"/>
            <p:cNvSpPr>
              <a:spLocks noChangeShapeType="1"/>
            </p:cNvSpPr>
            <p:nvPr/>
          </p:nvSpPr>
          <p:spPr bwMode="auto">
            <a:xfrm flipV="1">
              <a:off x="9734" y="982"/>
              <a:ext cx="281" cy="8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199" name="Line 182"/>
            <p:cNvSpPr>
              <a:spLocks noChangeShapeType="1"/>
            </p:cNvSpPr>
            <p:nvPr/>
          </p:nvSpPr>
          <p:spPr bwMode="auto">
            <a:xfrm flipV="1">
              <a:off x="10015" y="970"/>
              <a:ext cx="41" cy="1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00" name="Line 183"/>
            <p:cNvSpPr>
              <a:spLocks noChangeShapeType="1"/>
            </p:cNvSpPr>
            <p:nvPr/>
          </p:nvSpPr>
          <p:spPr bwMode="auto">
            <a:xfrm flipV="1">
              <a:off x="10056" y="898"/>
              <a:ext cx="242" cy="7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01" name="Line 184"/>
            <p:cNvSpPr>
              <a:spLocks noChangeShapeType="1"/>
            </p:cNvSpPr>
            <p:nvPr/>
          </p:nvSpPr>
          <p:spPr bwMode="auto">
            <a:xfrm>
              <a:off x="9785" y="1049"/>
              <a:ext cx="513"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02" name="Text Box 185"/>
            <p:cNvSpPr txBox="1">
              <a:spLocks noChangeArrowheads="1"/>
            </p:cNvSpPr>
            <p:nvPr/>
          </p:nvSpPr>
          <p:spPr bwMode="auto">
            <a:xfrm>
              <a:off x="9278" y="811"/>
              <a:ext cx="507"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-19.5</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203" name="Line 186"/>
            <p:cNvSpPr>
              <a:spLocks noChangeShapeType="1"/>
            </p:cNvSpPr>
            <p:nvPr/>
          </p:nvSpPr>
          <p:spPr bwMode="auto">
            <a:xfrm>
              <a:off x="10298" y="898"/>
              <a:ext cx="0" cy="67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204" name="Text Box 187"/>
            <p:cNvSpPr txBox="1">
              <a:spLocks noChangeArrowheads="1"/>
            </p:cNvSpPr>
            <p:nvPr/>
          </p:nvSpPr>
          <p:spPr bwMode="auto">
            <a:xfrm>
              <a:off x="653" y="2023"/>
              <a:ext cx="429"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15.4</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205" name="Text Box 188"/>
            <p:cNvSpPr txBox="1">
              <a:spLocks noChangeArrowheads="1"/>
            </p:cNvSpPr>
            <p:nvPr/>
          </p:nvSpPr>
          <p:spPr bwMode="auto">
            <a:xfrm>
              <a:off x="4447" y="497"/>
              <a:ext cx="384"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-30.</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206" name="Text Box 189"/>
            <p:cNvSpPr txBox="1">
              <a:spLocks noChangeArrowheads="1"/>
            </p:cNvSpPr>
            <p:nvPr/>
          </p:nvSpPr>
          <p:spPr bwMode="auto">
            <a:xfrm>
              <a:off x="4426" y="2592"/>
              <a:ext cx="429"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36.4</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207" name="Text Box 190"/>
            <p:cNvSpPr txBox="1">
              <a:spLocks noChangeArrowheads="1"/>
            </p:cNvSpPr>
            <p:nvPr/>
          </p:nvSpPr>
          <p:spPr bwMode="auto">
            <a:xfrm>
              <a:off x="9914" y="629"/>
              <a:ext cx="384"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-25.</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1203"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1204"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51205"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1206"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1207"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1208"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Rib ( 20) :-</a:t>
            </a:r>
          </a:p>
        </p:txBody>
      </p:sp>
      <p:pic>
        <p:nvPicPr>
          <p:cNvPr id="60417" name="Picture 1"/>
          <p:cNvPicPr>
            <a:picLocks noChangeAspect="1" noChangeArrowheads="1"/>
          </p:cNvPicPr>
          <p:nvPr/>
        </p:nvPicPr>
        <p:blipFill>
          <a:blip r:embed="rId4"/>
          <a:srcRect/>
          <a:stretch>
            <a:fillRect/>
          </a:stretch>
        </p:blipFill>
        <p:spPr bwMode="auto">
          <a:xfrm>
            <a:off x="1714480" y="1571612"/>
            <a:ext cx="6858048" cy="457203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2227"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2228"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52229"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2230"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2231"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2232"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beam ( 9) :-</a:t>
            </a:r>
          </a:p>
        </p:txBody>
      </p:sp>
      <p:pic>
        <p:nvPicPr>
          <p:cNvPr id="59393" name="Picture 1"/>
          <p:cNvPicPr>
            <a:picLocks noChangeAspect="1" noChangeArrowheads="1"/>
          </p:cNvPicPr>
          <p:nvPr/>
        </p:nvPicPr>
        <p:blipFill>
          <a:blip r:embed="rId4"/>
          <a:srcRect/>
          <a:stretch>
            <a:fillRect/>
          </a:stretch>
        </p:blipFill>
        <p:spPr bwMode="auto">
          <a:xfrm>
            <a:off x="1643042" y="1571612"/>
            <a:ext cx="7239000" cy="46863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3251"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3252"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53253"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3254"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3255"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3256"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830997"/>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beam </a:t>
            </a:r>
            <a:r>
              <a:rPr lang="en-US" sz="2400" b="1" i="1" dirty="0" smtClean="0">
                <a:ln w="11430"/>
                <a:effectLst>
                  <a:outerShdw blurRad="50800" dist="39000" dir="5460000" algn="tl">
                    <a:srgbClr val="000000">
                      <a:alpha val="38000"/>
                    </a:srgbClr>
                  </a:outerShdw>
                </a:effectLst>
              </a:rPr>
              <a:t> 30.31.32 </a:t>
            </a:r>
            <a:r>
              <a:rPr lang="en-US" sz="2400" b="1" i="1" dirty="0">
                <a:ln w="11430"/>
                <a:effectLst>
                  <a:outerShdw blurRad="50800" dist="39000" dir="5460000" algn="tl">
                    <a:srgbClr val="000000">
                      <a:alpha val="38000"/>
                    </a:srgbClr>
                  </a:outerShdw>
                </a:effectLst>
              </a:rPr>
              <a:t>:-</a:t>
            </a:r>
          </a:p>
        </p:txBody>
      </p:sp>
      <p:pic>
        <p:nvPicPr>
          <p:cNvPr id="58692" name="Picture 324"/>
          <p:cNvPicPr>
            <a:picLocks noChangeAspect="1" noChangeArrowheads="1"/>
          </p:cNvPicPr>
          <p:nvPr/>
        </p:nvPicPr>
        <p:blipFill>
          <a:blip r:embed="rId4"/>
          <a:srcRect/>
          <a:stretch>
            <a:fillRect/>
          </a:stretch>
        </p:blipFill>
        <p:spPr bwMode="auto">
          <a:xfrm>
            <a:off x="1652592" y="1500174"/>
            <a:ext cx="7100884" cy="471490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4275"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4276"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54277"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4278"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4279"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4280"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21" name="Rectangle 15"/>
          <p:cNvSpPr>
            <a:spLocks noChangeArrowheads="1"/>
          </p:cNvSpPr>
          <p:nvPr/>
        </p:nvSpPr>
        <p:spPr bwMode="auto">
          <a:xfrm>
            <a:off x="1981200" y="1066800"/>
            <a:ext cx="35052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beam ( 9) :-</a:t>
            </a:r>
          </a:p>
        </p:txBody>
      </p:sp>
      <p:pic>
        <p:nvPicPr>
          <p:cNvPr id="57346" name="Picture 2"/>
          <p:cNvPicPr>
            <a:picLocks noChangeAspect="1" noChangeArrowheads="1"/>
          </p:cNvPicPr>
          <p:nvPr/>
        </p:nvPicPr>
        <p:blipFill>
          <a:blip r:embed="rId4"/>
          <a:srcRect/>
          <a:stretch>
            <a:fillRect/>
          </a:stretch>
        </p:blipFill>
        <p:spPr bwMode="auto">
          <a:xfrm>
            <a:off x="1643042" y="1785926"/>
            <a:ext cx="7177105" cy="4572032"/>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4" descr="part1"/>
          <p:cNvPicPr>
            <a:picLocks noChangeAspect="1" noChangeArrowheads="1"/>
          </p:cNvPicPr>
          <p:nvPr/>
        </p:nvPicPr>
        <p:blipFill>
          <a:blip r:embed="rId3"/>
          <a:srcRect/>
          <a:stretch>
            <a:fillRect/>
          </a:stretch>
        </p:blipFill>
        <p:spPr bwMode="auto">
          <a:xfrm>
            <a:off x="0" y="0"/>
            <a:ext cx="2049463" cy="6858000"/>
          </a:xfrm>
          <a:prstGeom prst="rect">
            <a:avLst/>
          </a:prstGeom>
          <a:noFill/>
          <a:ln w="9525">
            <a:noFill/>
            <a:miter lim="800000"/>
            <a:headEnd/>
            <a:tailEnd/>
          </a:ln>
        </p:spPr>
      </p:pic>
      <p:pic>
        <p:nvPicPr>
          <p:cNvPr id="5126" name="Picture 5" descr="a"/>
          <p:cNvPicPr>
            <a:picLocks noChangeAspect="1" noChangeArrowheads="1"/>
          </p:cNvPicPr>
          <p:nvPr/>
        </p:nvPicPr>
        <p:blipFill>
          <a:blip r:embed="rId4"/>
          <a:srcRect/>
          <a:stretch>
            <a:fillRect/>
          </a:stretch>
        </p:blipFill>
        <p:spPr bwMode="auto">
          <a:xfrm>
            <a:off x="609600" y="228600"/>
            <a:ext cx="990600" cy="381000"/>
          </a:xfrm>
          <a:prstGeom prst="rect">
            <a:avLst/>
          </a:prstGeom>
          <a:noFill/>
          <a:ln w="9525">
            <a:noFill/>
            <a:miter lim="800000"/>
            <a:headEnd/>
            <a:tailEnd/>
          </a:ln>
        </p:spPr>
      </p:pic>
      <p:pic>
        <p:nvPicPr>
          <p:cNvPr id="5127" name="Picture 6" descr="a"/>
          <p:cNvPicPr>
            <a:picLocks noChangeAspect="1" noChangeArrowheads="1"/>
          </p:cNvPicPr>
          <p:nvPr/>
        </p:nvPicPr>
        <p:blipFill>
          <a:blip r:embed="rId4"/>
          <a:srcRect/>
          <a:stretch>
            <a:fillRect/>
          </a:stretch>
        </p:blipFill>
        <p:spPr bwMode="auto">
          <a:xfrm>
            <a:off x="457200" y="1219200"/>
            <a:ext cx="990600" cy="381000"/>
          </a:xfrm>
          <a:prstGeom prst="rect">
            <a:avLst/>
          </a:prstGeom>
          <a:noFill/>
          <a:ln w="9525">
            <a:noFill/>
            <a:miter lim="800000"/>
            <a:headEnd/>
            <a:tailEnd/>
          </a:ln>
        </p:spPr>
      </p:pic>
      <p:pic>
        <p:nvPicPr>
          <p:cNvPr id="5128" name="Picture 7" descr="a"/>
          <p:cNvPicPr>
            <a:picLocks noChangeAspect="1" noChangeArrowheads="1"/>
          </p:cNvPicPr>
          <p:nvPr/>
        </p:nvPicPr>
        <p:blipFill>
          <a:blip r:embed="rId4"/>
          <a:srcRect/>
          <a:stretch>
            <a:fillRect/>
          </a:stretch>
        </p:blipFill>
        <p:spPr bwMode="auto">
          <a:xfrm>
            <a:off x="762000" y="533400"/>
            <a:ext cx="762000" cy="533400"/>
          </a:xfrm>
          <a:prstGeom prst="rect">
            <a:avLst/>
          </a:prstGeom>
          <a:noFill/>
          <a:ln w="9525">
            <a:noFill/>
            <a:miter lim="800000"/>
            <a:headEnd/>
            <a:tailEnd/>
          </a:ln>
        </p:spPr>
      </p:pic>
      <p:pic>
        <p:nvPicPr>
          <p:cNvPr id="5129" name="Picture 8" descr="a"/>
          <p:cNvPicPr>
            <a:picLocks noChangeAspect="1" noChangeArrowheads="1"/>
          </p:cNvPicPr>
          <p:nvPr/>
        </p:nvPicPr>
        <p:blipFill>
          <a:blip r:embed="rId4"/>
          <a:srcRect/>
          <a:stretch>
            <a:fillRect/>
          </a:stretch>
        </p:blipFill>
        <p:spPr bwMode="auto">
          <a:xfrm>
            <a:off x="685800" y="685800"/>
            <a:ext cx="762000" cy="533400"/>
          </a:xfrm>
          <a:prstGeom prst="rect">
            <a:avLst/>
          </a:prstGeom>
          <a:noFill/>
          <a:ln w="9525">
            <a:noFill/>
            <a:miter lim="800000"/>
            <a:headEnd/>
            <a:tailEnd/>
          </a:ln>
        </p:spPr>
      </p:pic>
      <p:pic>
        <p:nvPicPr>
          <p:cNvPr id="5130" name="Picture 9" descr="a"/>
          <p:cNvPicPr>
            <a:picLocks noChangeAspect="1" noChangeArrowheads="1"/>
          </p:cNvPicPr>
          <p:nvPr/>
        </p:nvPicPr>
        <p:blipFill>
          <a:blip r:embed="rId4"/>
          <a:srcRect/>
          <a:stretch>
            <a:fillRect/>
          </a:stretch>
        </p:blipFill>
        <p:spPr bwMode="auto">
          <a:xfrm>
            <a:off x="0" y="914400"/>
            <a:ext cx="990600" cy="381000"/>
          </a:xfrm>
          <a:prstGeom prst="rect">
            <a:avLst/>
          </a:prstGeom>
          <a:noFill/>
          <a:ln w="9525">
            <a:noFill/>
            <a:miter lim="800000"/>
            <a:headEnd/>
            <a:tailEnd/>
          </a:ln>
        </p:spPr>
      </p:pic>
      <p:pic>
        <p:nvPicPr>
          <p:cNvPr id="5131" name="Picture 10" descr="a"/>
          <p:cNvPicPr>
            <a:picLocks noChangeAspect="1" noChangeArrowheads="1"/>
          </p:cNvPicPr>
          <p:nvPr/>
        </p:nvPicPr>
        <p:blipFill>
          <a:blip r:embed="rId4"/>
          <a:srcRect/>
          <a:stretch>
            <a:fillRect/>
          </a:stretch>
        </p:blipFill>
        <p:spPr bwMode="auto">
          <a:xfrm>
            <a:off x="0" y="685800"/>
            <a:ext cx="990600" cy="381000"/>
          </a:xfrm>
          <a:prstGeom prst="rect">
            <a:avLst/>
          </a:prstGeom>
          <a:noFill/>
          <a:ln w="9525">
            <a:noFill/>
            <a:miter lim="800000"/>
            <a:headEnd/>
            <a:tailEnd/>
          </a:ln>
        </p:spPr>
      </p:pic>
      <p:sp>
        <p:nvSpPr>
          <p:cNvPr id="13" name="Rectangle 12"/>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4" name="Round Diagonal Corner Rectangle 13"/>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6" name="Rectangle 15"/>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Short </a:t>
            </a:r>
            <a:r>
              <a:rPr lang="en-US" sz="2400" b="1" i="1" dirty="0" smtClean="0">
                <a:ln w="11430"/>
                <a:effectLst>
                  <a:outerShdw blurRad="50800" dist="39000" dir="5460000" algn="tl">
                    <a:srgbClr val="000000">
                      <a:alpha val="38000"/>
                    </a:srgbClr>
                  </a:outerShdw>
                </a:effectLst>
              </a:rPr>
              <a:t>Column(C08) </a:t>
            </a:r>
            <a:r>
              <a:rPr lang="en-US" sz="2400" b="1" i="1" dirty="0">
                <a:ln w="11430"/>
                <a:effectLst>
                  <a:outerShdw blurRad="50800" dist="39000" dir="5460000" algn="tl">
                    <a:srgbClr val="000000">
                      <a:alpha val="38000"/>
                    </a:srgbClr>
                  </a:outerShdw>
                </a:effectLst>
              </a:rPr>
              <a:t>in </a:t>
            </a:r>
            <a:r>
              <a:rPr lang="en-US" sz="2400" b="1" i="1" dirty="0" smtClean="0">
                <a:ln w="11430"/>
                <a:effectLst>
                  <a:outerShdw blurRad="50800" dist="39000" dir="5460000" algn="tl">
                    <a:srgbClr val="000000">
                      <a:alpha val="38000"/>
                    </a:srgbClr>
                  </a:outerShdw>
                </a:effectLst>
              </a:rPr>
              <a:t>First Flour </a:t>
            </a:r>
            <a:r>
              <a:rPr lang="en-US" sz="2400" b="1" i="1" dirty="0">
                <a:ln w="11430"/>
                <a:effectLst>
                  <a:outerShdw blurRad="50800" dist="39000" dir="5460000" algn="tl">
                    <a:srgbClr val="000000">
                      <a:alpha val="38000"/>
                    </a:srgbClr>
                  </a:outerShdw>
                </a:effectLst>
              </a:rPr>
              <a:t>:-</a:t>
            </a:r>
          </a:p>
        </p:txBody>
      </p:sp>
      <p:pic>
        <p:nvPicPr>
          <p:cNvPr id="5136" name="Picture 17" descr="Column"/>
          <p:cNvPicPr>
            <a:picLocks noChangeAspect="1" noChangeArrowheads="1"/>
          </p:cNvPicPr>
          <p:nvPr/>
        </p:nvPicPr>
        <p:blipFill>
          <a:blip r:embed="rId5">
            <a:clrChange>
              <a:clrFrom>
                <a:srgbClr val="FFFFFF"/>
              </a:clrFrom>
              <a:clrTo>
                <a:srgbClr val="FFFFFF">
                  <a:alpha val="0"/>
                </a:srgbClr>
              </a:clrTo>
            </a:clrChange>
          </a:blip>
          <a:srcRect l="34375" r="31250"/>
          <a:stretch>
            <a:fillRect/>
          </a:stretch>
        </p:blipFill>
        <p:spPr bwMode="auto">
          <a:xfrm>
            <a:off x="6553200" y="1905000"/>
            <a:ext cx="1665288" cy="3086100"/>
          </a:xfrm>
          <a:prstGeom prst="rect">
            <a:avLst/>
          </a:prstGeom>
          <a:noFill/>
          <a:ln w="9525">
            <a:noFill/>
            <a:miter lim="800000"/>
            <a:headEnd/>
            <a:tailEnd/>
          </a:ln>
        </p:spPr>
      </p:pic>
      <p:graphicFrame>
        <p:nvGraphicFramePr>
          <p:cNvPr id="5122" name="Object 2"/>
          <p:cNvGraphicFramePr>
            <a:graphicFrameLocks noChangeAspect="1"/>
          </p:cNvGraphicFramePr>
          <p:nvPr/>
        </p:nvGraphicFramePr>
        <p:xfrm>
          <a:off x="2152650" y="1897063"/>
          <a:ext cx="4095750" cy="438150"/>
        </p:xfrm>
        <a:graphic>
          <a:graphicData uri="http://schemas.openxmlformats.org/presentationml/2006/ole">
            <p:oleObj spid="_x0000_s4098" name="Equation" r:id="rId6" imgW="4089400" imgH="431800" progId="">
              <p:embed/>
            </p:oleObj>
          </a:graphicData>
        </a:graphic>
      </p:graphicFrame>
      <p:sp>
        <p:nvSpPr>
          <p:cNvPr id="5137" name="Rectangle 12"/>
          <p:cNvSpPr>
            <a:spLocks noChangeArrowheads="1"/>
          </p:cNvSpPr>
          <p:nvPr/>
        </p:nvSpPr>
        <p:spPr bwMode="auto">
          <a:xfrm>
            <a:off x="2157413" y="2184400"/>
            <a:ext cx="3773487" cy="1125538"/>
          </a:xfrm>
          <a:prstGeom prst="rect">
            <a:avLst/>
          </a:prstGeom>
          <a:noFill/>
          <a:ln w="19050" algn="ctr">
            <a:noFill/>
            <a:miter lim="800000"/>
            <a:headEnd/>
            <a:tailEnd/>
          </a:ln>
        </p:spPr>
        <p:txBody>
          <a:bodyPr wrap="none" anchor="ctr">
            <a:spAutoFit/>
          </a:bodyPr>
          <a:lstStyle/>
          <a:p>
            <a:r>
              <a:rPr lang="en-US" sz="1200" dirty="0">
                <a:cs typeface="Times New Roman" pitchFamily="18" charset="0"/>
              </a:rPr>
              <a:t>         </a:t>
            </a:r>
            <a:endParaRPr lang="en-US" sz="1100" dirty="0"/>
          </a:p>
          <a:p>
            <a:pPr eaLnBrk="0" hangingPunct="0"/>
            <a:r>
              <a:rPr lang="en-US" sz="1400" dirty="0">
                <a:latin typeface="Times New Roman" pitchFamily="18" charset="0"/>
                <a:cs typeface="Times New Roman" pitchFamily="18" charset="0"/>
              </a:rPr>
              <a:t>Lu: Actual unsupported (</a:t>
            </a:r>
            <a:r>
              <a:rPr lang="en-US" sz="1400" dirty="0" err="1">
                <a:latin typeface="Times New Roman" pitchFamily="18" charset="0"/>
                <a:cs typeface="Times New Roman" pitchFamily="18" charset="0"/>
              </a:rPr>
              <a:t>unbraced</a:t>
            </a:r>
            <a:r>
              <a:rPr lang="en-US" sz="1400" dirty="0">
                <a:latin typeface="Times New Roman" pitchFamily="18" charset="0"/>
                <a:cs typeface="Times New Roman" pitchFamily="18" charset="0"/>
              </a:rPr>
              <a:t>) length. </a:t>
            </a:r>
          </a:p>
          <a:p>
            <a:pPr eaLnBrk="0" hangingPunct="0"/>
            <a:r>
              <a:rPr lang="en-US" sz="1400" dirty="0">
                <a:latin typeface="Times New Roman" pitchFamily="18" charset="0"/>
                <a:cs typeface="Times New Roman" pitchFamily="18" charset="0"/>
              </a:rPr>
              <a:t>K: effective length factor (K= 1 for braced frame).</a:t>
            </a:r>
          </a:p>
          <a:p>
            <a:pPr eaLnBrk="0" hangingPunct="0"/>
            <a:endParaRPr lang="en-US" sz="1400" dirty="0">
              <a:latin typeface="Times New Roman" pitchFamily="18" charset="0"/>
              <a:cs typeface="Times New Roman" pitchFamily="18" charset="0"/>
            </a:endParaRPr>
          </a:p>
          <a:p>
            <a:pPr eaLnBrk="0" hangingPunct="0"/>
            <a:r>
              <a:rPr lang="en-US" sz="1400" dirty="0">
                <a:latin typeface="Times New Roman" pitchFamily="18" charset="0"/>
                <a:cs typeface="Times New Roman" pitchFamily="18" charset="0"/>
              </a:rPr>
              <a:t>R: radius of gyration = 0.3 h = </a:t>
            </a:r>
          </a:p>
        </p:txBody>
      </p:sp>
      <p:sp>
        <p:nvSpPr>
          <p:cNvPr id="5138" name="Rectangle 20"/>
          <p:cNvSpPr>
            <a:spLocks noChangeArrowheads="1"/>
          </p:cNvSpPr>
          <p:nvPr/>
        </p:nvSpPr>
        <p:spPr bwMode="auto">
          <a:xfrm>
            <a:off x="1981200" y="3505200"/>
            <a:ext cx="2590800" cy="1092200"/>
          </a:xfrm>
          <a:prstGeom prst="rect">
            <a:avLst/>
          </a:prstGeom>
          <a:noFill/>
          <a:ln w="9525">
            <a:noFill/>
            <a:miter lim="800000"/>
            <a:headEnd/>
            <a:tailEnd/>
          </a:ln>
          <a:effectLst>
            <a:prstShdw prst="shdw13" dist="53882" dir="13500000">
              <a:schemeClr val="bg2">
                <a:alpha val="50000"/>
              </a:schemeClr>
            </a:prstShdw>
          </a:effectLst>
        </p:spPr>
        <p:txBody>
          <a:bodyPr anchor="ctr">
            <a:spAutoFit/>
          </a:bodyPr>
          <a:lstStyle/>
          <a:p>
            <a:pPr eaLnBrk="0" hangingPunct="0"/>
            <a:r>
              <a:rPr lang="en-US" sz="1200" dirty="0">
                <a:cs typeface="Times New Roman" pitchFamily="18" charset="0"/>
              </a:rPr>
              <a:t>K = 1 </a:t>
            </a:r>
            <a:endParaRPr lang="en-US" sz="1100" dirty="0"/>
          </a:p>
          <a:p>
            <a:pPr eaLnBrk="0" hangingPunct="0"/>
            <a:r>
              <a:rPr lang="en-US" sz="1200" dirty="0">
                <a:cs typeface="Times New Roman" pitchFamily="18" charset="0"/>
              </a:rPr>
              <a:t>Lu = </a:t>
            </a:r>
            <a:r>
              <a:rPr lang="en-US" sz="1200" dirty="0" smtClean="0">
                <a:cs typeface="Times New Roman" pitchFamily="18" charset="0"/>
              </a:rPr>
              <a:t>2.9 </a:t>
            </a:r>
            <a:r>
              <a:rPr lang="en-US" sz="1200" dirty="0">
                <a:cs typeface="Times New Roman" pitchFamily="18" charset="0"/>
              </a:rPr>
              <a:t>m</a:t>
            </a:r>
            <a:endParaRPr lang="en-US" sz="1100" dirty="0"/>
          </a:p>
          <a:p>
            <a:pPr eaLnBrk="0" hangingPunct="0"/>
            <a:r>
              <a:rPr lang="en-US" sz="1200" dirty="0">
                <a:cs typeface="Times New Roman" pitchFamily="18" charset="0"/>
              </a:rPr>
              <a:t>r = 0.3h = 0.3 x </a:t>
            </a:r>
            <a:r>
              <a:rPr lang="en-US" sz="1200" dirty="0" smtClean="0">
                <a:cs typeface="Times New Roman" pitchFamily="18" charset="0"/>
              </a:rPr>
              <a:t>0.6 </a:t>
            </a:r>
            <a:r>
              <a:rPr lang="en-US" sz="1200" dirty="0">
                <a:cs typeface="Times New Roman" pitchFamily="18" charset="0"/>
              </a:rPr>
              <a:t>= </a:t>
            </a:r>
            <a:r>
              <a:rPr lang="en-US" sz="1200" dirty="0" smtClean="0">
                <a:cs typeface="Times New Roman" pitchFamily="18" charset="0"/>
              </a:rPr>
              <a:t>0.18</a:t>
            </a:r>
            <a:endParaRPr lang="en-US" sz="1200" dirty="0">
              <a:cs typeface="Times New Roman" pitchFamily="18" charset="0"/>
            </a:endParaRPr>
          </a:p>
          <a:p>
            <a:pPr eaLnBrk="0" hangingPunct="0"/>
            <a:endParaRPr lang="en-US" sz="1100" dirty="0"/>
          </a:p>
          <a:p>
            <a:pPr eaLnBrk="0" hangingPunct="0"/>
            <a:endParaRPr lang="en-US" dirty="0"/>
          </a:p>
        </p:txBody>
      </p:sp>
      <p:graphicFrame>
        <p:nvGraphicFramePr>
          <p:cNvPr id="5123" name="Object 19"/>
          <p:cNvGraphicFramePr>
            <a:graphicFrameLocks noChangeAspect="1"/>
          </p:cNvGraphicFramePr>
          <p:nvPr/>
        </p:nvGraphicFramePr>
        <p:xfrm>
          <a:off x="1981200" y="4114800"/>
          <a:ext cx="304800" cy="390525"/>
        </p:xfrm>
        <a:graphic>
          <a:graphicData uri="http://schemas.openxmlformats.org/presentationml/2006/ole">
            <p:oleObj spid="_x0000_s4099" name="Equation" r:id="rId7" imgW="304536" imgH="393359" progId="Equation.3">
              <p:embed/>
            </p:oleObj>
          </a:graphicData>
        </a:graphic>
      </p:graphicFrame>
      <p:sp>
        <p:nvSpPr>
          <p:cNvPr id="5139" name="Rectangle 21"/>
          <p:cNvSpPr>
            <a:spLocks noChangeArrowheads="1"/>
          </p:cNvSpPr>
          <p:nvPr/>
        </p:nvSpPr>
        <p:spPr bwMode="auto">
          <a:xfrm>
            <a:off x="0" y="847725"/>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pPr eaLnBrk="0" hangingPunct="0"/>
            <a:r>
              <a:rPr lang="en-US" sz="1200">
                <a:cs typeface="Times New Roman" pitchFamily="18" charset="0"/>
              </a:rPr>
              <a:t> = 1.0</a:t>
            </a:r>
            <a:endParaRPr lang="en-US"/>
          </a:p>
        </p:txBody>
      </p:sp>
      <p:sp>
        <p:nvSpPr>
          <p:cNvPr id="5140" name="Rectangle 21"/>
          <p:cNvSpPr>
            <a:spLocks noChangeArrowheads="1"/>
          </p:cNvSpPr>
          <p:nvPr/>
        </p:nvSpPr>
        <p:spPr bwMode="auto">
          <a:xfrm>
            <a:off x="2209800" y="4191000"/>
            <a:ext cx="530225" cy="276225"/>
          </a:xfrm>
          <a:prstGeom prst="rect">
            <a:avLst/>
          </a:prstGeom>
          <a:noFill/>
          <a:ln w="9525">
            <a:noFill/>
            <a:miter lim="800000"/>
            <a:headEnd/>
            <a:tailEnd/>
          </a:ln>
        </p:spPr>
        <p:txBody>
          <a:bodyPr wrap="none">
            <a:spAutoFit/>
          </a:bodyPr>
          <a:lstStyle/>
          <a:p>
            <a:pPr eaLnBrk="0" hangingPunct="0"/>
            <a:r>
              <a:rPr lang="en-US" sz="1200">
                <a:solidFill>
                  <a:srgbClr val="000000"/>
                </a:solidFill>
                <a:cs typeface="Times New Roman" pitchFamily="18" charset="0"/>
              </a:rPr>
              <a:t>= 1.0</a:t>
            </a:r>
            <a:endParaRPr lang="en-US">
              <a:solidFill>
                <a:srgbClr val="000000"/>
              </a:solidFill>
            </a:endParaRPr>
          </a:p>
        </p:txBody>
      </p:sp>
      <p:sp>
        <p:nvSpPr>
          <p:cNvPr id="5141" name="Rectangle 23"/>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graphicFrame>
        <p:nvGraphicFramePr>
          <p:cNvPr id="5124" name="Object 22"/>
          <p:cNvGraphicFramePr>
            <a:graphicFrameLocks noChangeAspect="1"/>
          </p:cNvGraphicFramePr>
          <p:nvPr/>
        </p:nvGraphicFramePr>
        <p:xfrm>
          <a:off x="1930400" y="4648200"/>
          <a:ext cx="3835400" cy="1100138"/>
        </p:xfrm>
        <a:graphic>
          <a:graphicData uri="http://schemas.openxmlformats.org/presentationml/2006/ole">
            <p:oleObj spid="_x0000_s4100" name="Equation" r:id="rId8" imgW="2857320" imgH="825480" progId="Equation.3">
              <p:embed/>
            </p:oleObj>
          </a:graphicData>
        </a:graphic>
      </p:graphicFrame>
      <p:sp>
        <p:nvSpPr>
          <p:cNvPr id="5142" name="Rectangle 24"/>
          <p:cNvSpPr>
            <a:spLocks noChangeArrowheads="1"/>
          </p:cNvSpPr>
          <p:nvPr/>
        </p:nvSpPr>
        <p:spPr bwMode="auto">
          <a:xfrm>
            <a:off x="0" y="81915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529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5300"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5301"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5302"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5303"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55304"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smtClean="0">
                <a:ln w="11430"/>
                <a:effectLst>
                  <a:outerShdw blurRad="50800" dist="39000" dir="5460000" algn="tl">
                    <a:srgbClr val="000000">
                      <a:alpha val="38000"/>
                    </a:srgbClr>
                  </a:outerShdw>
                </a:effectLst>
              </a:rPr>
              <a:t>Column </a:t>
            </a:r>
            <a:r>
              <a:rPr lang="en-US" sz="2400" b="1" i="1" dirty="0">
                <a:ln w="11430"/>
                <a:effectLst>
                  <a:outerShdw blurRad="50800" dist="39000" dir="5460000" algn="tl">
                    <a:srgbClr val="000000">
                      <a:alpha val="38000"/>
                    </a:srgbClr>
                  </a:outerShdw>
                </a:effectLst>
              </a:rPr>
              <a:t>Detail  (</a:t>
            </a:r>
            <a:r>
              <a:rPr lang="en-US" sz="2400" b="1" i="1" dirty="0" smtClean="0">
                <a:ln w="11430"/>
                <a:effectLst>
                  <a:outerShdw blurRad="50800" dist="39000" dir="5460000" algn="tl">
                    <a:srgbClr val="000000">
                      <a:alpha val="38000"/>
                    </a:srgbClr>
                  </a:outerShdw>
                </a:effectLst>
              </a:rPr>
              <a:t>C08):-</a:t>
            </a:r>
            <a:endParaRPr lang="en-US" sz="2400" b="1" i="1" dirty="0">
              <a:ln w="11430"/>
              <a:effectLst>
                <a:outerShdw blurRad="50800" dist="39000" dir="5460000" algn="tl">
                  <a:srgbClr val="000000">
                    <a:alpha val="38000"/>
                  </a:srgbClr>
                </a:outerShdw>
              </a:effectLst>
            </a:endParaRPr>
          </a:p>
        </p:txBody>
      </p:sp>
      <p:pic>
        <p:nvPicPr>
          <p:cNvPr id="83969" name="Picture 1"/>
          <p:cNvPicPr>
            <a:picLocks noChangeAspect="1" noChangeArrowheads="1"/>
          </p:cNvPicPr>
          <p:nvPr/>
        </p:nvPicPr>
        <p:blipFill>
          <a:blip r:embed="rId4"/>
          <a:srcRect/>
          <a:stretch>
            <a:fillRect/>
          </a:stretch>
        </p:blipFill>
        <p:spPr bwMode="auto">
          <a:xfrm>
            <a:off x="1714480" y="2928934"/>
            <a:ext cx="7143768" cy="211100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7347"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7348"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7349"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7350"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7351"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57352"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Stairs :-</a:t>
            </a:r>
          </a:p>
        </p:txBody>
      </p:sp>
      <p:sp>
        <p:nvSpPr>
          <p:cNvPr id="57358" name="Rectangle 14"/>
          <p:cNvSpPr>
            <a:spLocks noChangeArrowheads="1"/>
          </p:cNvSpPr>
          <p:nvPr/>
        </p:nvSpPr>
        <p:spPr bwMode="auto">
          <a:xfrm>
            <a:off x="1828800" y="5867400"/>
            <a:ext cx="7162800" cy="369888"/>
          </a:xfrm>
          <a:prstGeom prst="rect">
            <a:avLst/>
          </a:prstGeom>
          <a:noFill/>
          <a:ln w="9525">
            <a:noFill/>
            <a:miter lim="800000"/>
            <a:headEnd/>
            <a:tailEnd/>
          </a:ln>
        </p:spPr>
        <p:txBody>
          <a:bodyPr>
            <a:spAutoFit/>
          </a:bodyPr>
          <a:lstStyle/>
          <a:p>
            <a:pPr>
              <a:buClr>
                <a:srgbClr val="0066FF"/>
              </a:buClr>
              <a:buFont typeface="Wingdings" pitchFamily="2" charset="2"/>
              <a:buChar char="Ø"/>
              <a:tabLst>
                <a:tab pos="342900" algn="l"/>
              </a:tabLst>
            </a:pPr>
            <a:r>
              <a:rPr lang="en-US" b="1" dirty="0">
                <a:latin typeface="Times New Roman" pitchFamily="18" charset="0"/>
                <a:cs typeface="Times New Roman" pitchFamily="18" charset="0"/>
              </a:rPr>
              <a:t>The stairs at section (A-A) will be carried on the shear wall.</a:t>
            </a:r>
            <a:r>
              <a:rPr lang="en-US" dirty="0"/>
              <a:t> </a:t>
            </a:r>
          </a:p>
        </p:txBody>
      </p:sp>
      <p:pic>
        <p:nvPicPr>
          <p:cNvPr id="89089" name="Picture 1"/>
          <p:cNvPicPr>
            <a:picLocks noChangeAspect="1" noChangeArrowheads="1"/>
          </p:cNvPicPr>
          <p:nvPr/>
        </p:nvPicPr>
        <p:blipFill>
          <a:blip r:embed="rId4"/>
          <a:srcRect/>
          <a:stretch>
            <a:fillRect/>
          </a:stretch>
        </p:blipFill>
        <p:spPr bwMode="auto">
          <a:xfrm>
            <a:off x="2857488" y="1500174"/>
            <a:ext cx="3814774" cy="4281889"/>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18435" name="Picture 7"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18436" name="Picture 8"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18437" name="Picture 9" descr="a"/>
          <p:cNvPicPr>
            <a:picLocks noChangeAspect="1" noChangeArrowheads="1"/>
          </p:cNvPicPr>
          <p:nvPr/>
        </p:nvPicPr>
        <p:blipFill>
          <a:blip r:embed="rId3"/>
          <a:srcRect/>
          <a:stretch>
            <a:fillRect/>
          </a:stretch>
        </p:blipFill>
        <p:spPr bwMode="auto">
          <a:xfrm>
            <a:off x="457200" y="685800"/>
            <a:ext cx="990600" cy="381000"/>
          </a:xfrm>
          <a:prstGeom prst="rect">
            <a:avLst/>
          </a:prstGeom>
          <a:noFill/>
          <a:ln w="9525">
            <a:noFill/>
            <a:miter lim="800000"/>
            <a:headEnd/>
            <a:tailEnd/>
          </a:ln>
        </p:spPr>
      </p:pic>
      <p:pic>
        <p:nvPicPr>
          <p:cNvPr id="18438" name="Picture 10"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18439" name="Picture 11"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18440" name="Picture 12" descr="a"/>
          <p:cNvPicPr>
            <a:picLocks noChangeAspect="1" noChangeArrowheads="1"/>
          </p:cNvPicPr>
          <p:nvPr/>
        </p:nvPicPr>
        <p:blipFill>
          <a:blip r:embed="rId3"/>
          <a:srcRect/>
          <a:stretch>
            <a:fillRect/>
          </a:stretch>
        </p:blipFill>
        <p:spPr bwMode="auto">
          <a:xfrm>
            <a:off x="762000" y="30480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الاول</a:t>
            </a:r>
          </a:p>
        </p:txBody>
      </p:sp>
      <p:sp>
        <p:nvSpPr>
          <p:cNvPr id="16" name="Rectangle 15"/>
          <p:cNvSpPr/>
          <p:nvPr/>
        </p:nvSpPr>
        <p:spPr>
          <a:xfrm>
            <a:off x="-152400" y="4572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solidFill>
                  <a:srgbClr val="C00000"/>
                </a:solidFill>
                <a:effectLst>
                  <a:outerShdw blurRad="50800" dist="39000" dir="5460000" algn="tl">
                    <a:srgbClr val="000000">
                      <a:alpha val="38000"/>
                    </a:srgbClr>
                  </a:outerShdw>
                </a:effectLst>
              </a:rPr>
              <a:t>المقدمة</a:t>
            </a:r>
          </a:p>
        </p:txBody>
      </p:sp>
      <p:sp>
        <p:nvSpPr>
          <p:cNvPr id="17" name="Rectangle 16"/>
          <p:cNvSpPr/>
          <p:nvPr/>
        </p:nvSpPr>
        <p:spPr>
          <a:xfrm>
            <a:off x="1928794" y="2143116"/>
            <a:ext cx="6553200" cy="240065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en-US" sz="2400" b="1" dirty="0" smtClean="0">
                <a:solidFill>
                  <a:schemeClr val="tx1"/>
                </a:solidFill>
              </a:rPr>
              <a:t> </a:t>
            </a:r>
            <a:r>
              <a:rPr lang="ar-SA" dirty="0" smtClean="0"/>
              <a:t>بعد تطور زم</a:t>
            </a:r>
            <a:r>
              <a:rPr lang="ar-JO" dirty="0" smtClean="0"/>
              <a:t>ا</a:t>
            </a:r>
            <a:r>
              <a:rPr lang="ar-SA" dirty="0" smtClean="0"/>
              <a:t>ني مكاني وظيفي ودبلوماسي على مر التاريخ, فقد أصبحت العلاقة بين الدول بحاجة إلى تمثيل دبلوماسي ومكاني حيث أصبحت فكرة السفارة لدولة ما في دولة أخرى فكرة حثيثة وهادفة لتعميق العلاقات بين الدولتين وللتسهيل على رعايا كل دولة في الدول الأخرى.</a:t>
            </a:r>
            <a:endParaRPr lang="en-US" dirty="0" smtClean="0"/>
          </a:p>
          <a:p>
            <a:pPr algn="r"/>
            <a:r>
              <a:rPr lang="ar-SA" dirty="0" smtClean="0"/>
              <a:t>انطلاقا من هذا النموذج, فان فلسطين كدولة بولادة جديدة على هذا الأرض بحاجة إلى تعميق قيمها  السياسية , التجارية والدبلوماسية على ارض الدول  الأخرى شأنها شأن غيرها من الدول .</a:t>
            </a:r>
            <a:endParaRPr lang="en-US" dirty="0" smtClean="0"/>
          </a:p>
          <a:p>
            <a:pPr algn="r" rtl="1">
              <a:defRPr/>
            </a:pPr>
            <a:endParaRPr lang="ar-SA" b="1" dirty="0">
              <a:ln w="11430"/>
              <a:effectLst>
                <a:outerShdw blurRad="50800" dist="39000" dir="5460000" algn="tl">
                  <a:srgbClr val="000000">
                    <a:alpha val="38000"/>
                  </a:srgbClr>
                </a:outerShdw>
              </a:effectLst>
            </a:endParaRPr>
          </a:p>
        </p:txBody>
      </p:sp>
      <p:sp>
        <p:nvSpPr>
          <p:cNvPr id="18" name="Rectangle 17"/>
          <p:cNvSpPr/>
          <p:nvPr/>
        </p:nvSpPr>
        <p:spPr>
          <a:xfrm>
            <a:off x="5410200" y="14478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1.1</a:t>
            </a:r>
            <a:r>
              <a:rPr lang="ar-SA" sz="2400" b="1" i="1" dirty="0">
                <a:ln w="11430"/>
                <a:effectLst>
                  <a:outerShdw blurRad="50800" dist="39000" dir="5460000" algn="tl">
                    <a:srgbClr val="000000">
                      <a:alpha val="38000"/>
                    </a:srgbClr>
                  </a:outerShdw>
                </a:effectLst>
              </a:rPr>
              <a:t> المقدمة :</a:t>
            </a:r>
          </a:p>
        </p:txBody>
      </p:sp>
      <p:sp>
        <p:nvSpPr>
          <p:cNvPr id="19" name="Rectangle 18"/>
          <p:cNvSpPr/>
          <p:nvPr/>
        </p:nvSpPr>
        <p:spPr>
          <a:xfrm>
            <a:off x="5105400" y="41148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1.2</a:t>
            </a:r>
            <a:r>
              <a:rPr lang="ar-SA" sz="2400" b="1" i="1" dirty="0">
                <a:ln w="11430"/>
                <a:effectLst>
                  <a:outerShdw blurRad="50800" dist="39000" dir="5460000" algn="tl">
                    <a:srgbClr val="000000">
                      <a:alpha val="38000"/>
                    </a:srgbClr>
                  </a:outerShdw>
                </a:effectLst>
              </a:rPr>
              <a:t> مشكلة البحث :</a:t>
            </a:r>
          </a:p>
        </p:txBody>
      </p:sp>
      <p:sp>
        <p:nvSpPr>
          <p:cNvPr id="20" name="Rectangle 19"/>
          <p:cNvSpPr/>
          <p:nvPr/>
        </p:nvSpPr>
        <p:spPr>
          <a:xfrm>
            <a:off x="1676400" y="4876800"/>
            <a:ext cx="6934200" cy="120032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dirty="0"/>
              <a:t>تتمثل مشكلة المشروع في حاجة دولة فلسطين إلى ممثل دبلوماسي في الأردن وإلى وجود مقر رسمي لمتابعة القضايا السياسية والاقتصادية بين الدولتين و تدعيمها والحاجة إلى رعاية مصالح الرعايا الفلسطينيين والأردنيين , وتسهيل معاملاتهم من حيث تسجيل المواليد والوفيات وإصدار جوازات سفر وغيرها ..</a:t>
            </a:r>
            <a:endParaRPr lang="en-US" dirty="0"/>
          </a:p>
        </p:txBody>
      </p:sp>
    </p:spTree>
  </p:cSld>
  <p:clrMapOvr>
    <a:masterClrMapping/>
  </p:clrMapOvr>
  <p:transition>
    <p:split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8371"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8372"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8373"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8374"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8375"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58376"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600200" y="9906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Load Calculation of Sections (A-A):-</a:t>
            </a:r>
          </a:p>
        </p:txBody>
      </p:sp>
      <p:sp>
        <p:nvSpPr>
          <p:cNvPr id="58382" name="Rectangle 9"/>
          <p:cNvSpPr>
            <a:spLocks noChangeArrowheads="1"/>
          </p:cNvSpPr>
          <p:nvPr/>
        </p:nvSpPr>
        <p:spPr bwMode="auto">
          <a:xfrm>
            <a:off x="3048000" y="4095750"/>
            <a:ext cx="4552950" cy="400050"/>
          </a:xfrm>
          <a:prstGeom prst="rect">
            <a:avLst/>
          </a:prstGeom>
          <a:noFill/>
          <a:ln w="19050" algn="ctr">
            <a:noFill/>
            <a:miter lim="800000"/>
            <a:headEnd/>
            <a:tailEnd/>
          </a:ln>
        </p:spPr>
        <p:txBody>
          <a:bodyPr anchor="ctr">
            <a:spAutoFit/>
          </a:bodyPr>
          <a:lstStyle/>
          <a:p>
            <a:pPr algn="r"/>
            <a:r>
              <a:rPr lang="en-US" sz="2000" i="1">
                <a:latin typeface="Times New Roman" pitchFamily="18" charset="0"/>
                <a:cs typeface="Times New Roman" pitchFamily="18" charset="0"/>
              </a:rPr>
              <a:t>Structural system of stairs at section (A-A) </a:t>
            </a:r>
          </a:p>
        </p:txBody>
      </p:sp>
      <p:sp>
        <p:nvSpPr>
          <p:cNvPr id="58384" name="Rectangle 13"/>
          <p:cNvSpPr>
            <a:spLocks noChangeArrowheads="1"/>
          </p:cNvSpPr>
          <p:nvPr/>
        </p:nvSpPr>
        <p:spPr bwMode="auto">
          <a:xfrm>
            <a:off x="2895600" y="6096000"/>
            <a:ext cx="4625975" cy="400050"/>
          </a:xfrm>
          <a:prstGeom prst="rect">
            <a:avLst/>
          </a:prstGeom>
          <a:noFill/>
          <a:ln w="19050" algn="ctr">
            <a:noFill/>
            <a:miter lim="800000"/>
            <a:headEnd/>
            <a:tailEnd/>
          </a:ln>
        </p:spPr>
        <p:txBody>
          <a:bodyPr wrap="none" anchor="ctr">
            <a:spAutoFit/>
          </a:bodyPr>
          <a:lstStyle/>
          <a:p>
            <a:pPr algn="r"/>
            <a:r>
              <a:rPr lang="en-US" sz="2000" i="1">
                <a:latin typeface="Times New Roman" pitchFamily="18" charset="0"/>
                <a:cs typeface="Times New Roman" pitchFamily="18" charset="0"/>
              </a:rPr>
              <a:t>Moment diagram of stairs at section (A-A) </a:t>
            </a:r>
          </a:p>
        </p:txBody>
      </p:sp>
      <p:grpSp>
        <p:nvGrpSpPr>
          <p:cNvPr id="88065" name="Group 1"/>
          <p:cNvGrpSpPr>
            <a:grpSpLocks/>
          </p:cNvGrpSpPr>
          <p:nvPr/>
        </p:nvGrpSpPr>
        <p:grpSpPr bwMode="auto">
          <a:xfrm>
            <a:off x="2214546" y="1714488"/>
            <a:ext cx="5534025" cy="1000125"/>
            <a:chOff x="281" y="394"/>
            <a:chExt cx="10577" cy="1574"/>
          </a:xfrm>
        </p:grpSpPr>
        <p:sp>
          <p:nvSpPr>
            <p:cNvPr id="88066" name="Line 2"/>
            <p:cNvSpPr>
              <a:spLocks noChangeShapeType="1"/>
            </p:cNvSpPr>
            <p:nvPr/>
          </p:nvSpPr>
          <p:spPr bwMode="auto">
            <a:xfrm>
              <a:off x="175" y="394"/>
              <a:ext cx="10882"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67" name="Line 3"/>
            <p:cNvSpPr>
              <a:spLocks noChangeShapeType="1"/>
            </p:cNvSpPr>
            <p:nvPr/>
          </p:nvSpPr>
          <p:spPr bwMode="auto">
            <a:xfrm flipV="1">
              <a:off x="175" y="394"/>
              <a:ext cx="0" cy="1574"/>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68" name="Line 4"/>
            <p:cNvSpPr>
              <a:spLocks noChangeShapeType="1"/>
            </p:cNvSpPr>
            <p:nvPr/>
          </p:nvSpPr>
          <p:spPr bwMode="auto">
            <a:xfrm flipV="1">
              <a:off x="11057" y="394"/>
              <a:ext cx="0" cy="1574"/>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69" name="Line 5"/>
            <p:cNvSpPr>
              <a:spLocks noChangeShapeType="1"/>
            </p:cNvSpPr>
            <p:nvPr/>
          </p:nvSpPr>
          <p:spPr bwMode="auto">
            <a:xfrm>
              <a:off x="175" y="1968"/>
              <a:ext cx="10882"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70" name="Text Box 6"/>
            <p:cNvSpPr txBox="1">
              <a:spLocks noChangeArrowheads="1"/>
            </p:cNvSpPr>
            <p:nvPr/>
          </p:nvSpPr>
          <p:spPr bwMode="auto">
            <a:xfrm>
              <a:off x="281" y="-25"/>
              <a:ext cx="1605" cy="2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load group no. 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071" name="Text Box 7"/>
            <p:cNvSpPr txBox="1">
              <a:spLocks noChangeArrowheads="1"/>
            </p:cNvSpPr>
            <p:nvPr/>
          </p:nvSpPr>
          <p:spPr bwMode="auto">
            <a:xfrm>
              <a:off x="281" y="156"/>
              <a:ext cx="2018"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Dead load - Service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072" name="Text Box 8"/>
            <p:cNvSpPr txBox="1">
              <a:spLocks noChangeArrowheads="1"/>
            </p:cNvSpPr>
            <p:nvPr/>
          </p:nvSpPr>
          <p:spPr bwMode="auto">
            <a:xfrm>
              <a:off x="9473" y="156"/>
              <a:ext cx="1478"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Units:kN,meter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073" name="Line 9"/>
            <p:cNvSpPr>
              <a:spLocks noChangeShapeType="1"/>
            </p:cNvSpPr>
            <p:nvPr/>
          </p:nvSpPr>
          <p:spPr bwMode="auto">
            <a:xfrm>
              <a:off x="1620" y="1442"/>
              <a:ext cx="1536"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74" name="Line 10"/>
            <p:cNvSpPr>
              <a:spLocks noChangeShapeType="1"/>
            </p:cNvSpPr>
            <p:nvPr/>
          </p:nvSpPr>
          <p:spPr bwMode="auto">
            <a:xfrm>
              <a:off x="1620" y="1442"/>
              <a:ext cx="0" cy="228"/>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75" name="Line 11"/>
            <p:cNvSpPr>
              <a:spLocks noChangeShapeType="1"/>
            </p:cNvSpPr>
            <p:nvPr/>
          </p:nvSpPr>
          <p:spPr bwMode="auto">
            <a:xfrm flipV="1">
              <a:off x="1582" y="1442"/>
              <a:ext cx="38" cy="92"/>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76" name="Line 12"/>
            <p:cNvSpPr>
              <a:spLocks noChangeShapeType="1"/>
            </p:cNvSpPr>
            <p:nvPr/>
          </p:nvSpPr>
          <p:spPr bwMode="auto">
            <a:xfrm>
              <a:off x="1620" y="1442"/>
              <a:ext cx="38" cy="92"/>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77" name="Line 13"/>
            <p:cNvSpPr>
              <a:spLocks noChangeShapeType="1"/>
            </p:cNvSpPr>
            <p:nvPr/>
          </p:nvSpPr>
          <p:spPr bwMode="auto">
            <a:xfrm>
              <a:off x="1620" y="1442"/>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78" name="Line 14"/>
            <p:cNvSpPr>
              <a:spLocks noChangeShapeType="1"/>
            </p:cNvSpPr>
            <p:nvPr/>
          </p:nvSpPr>
          <p:spPr bwMode="auto">
            <a:xfrm>
              <a:off x="1620" y="946"/>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79" name="Line 15"/>
            <p:cNvSpPr>
              <a:spLocks noChangeShapeType="1"/>
            </p:cNvSpPr>
            <p:nvPr/>
          </p:nvSpPr>
          <p:spPr bwMode="auto">
            <a:xfrm>
              <a:off x="1620" y="946"/>
              <a:ext cx="0" cy="4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0" name="Line 16"/>
            <p:cNvSpPr>
              <a:spLocks noChangeShapeType="1"/>
            </p:cNvSpPr>
            <p:nvPr/>
          </p:nvSpPr>
          <p:spPr bwMode="auto">
            <a:xfrm>
              <a:off x="1582"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1" name="Line 17"/>
            <p:cNvSpPr>
              <a:spLocks noChangeShapeType="1"/>
            </p:cNvSpPr>
            <p:nvPr/>
          </p:nvSpPr>
          <p:spPr bwMode="auto">
            <a:xfrm flipV="1">
              <a:off x="1620"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2" name="Line 18"/>
            <p:cNvSpPr>
              <a:spLocks noChangeShapeType="1"/>
            </p:cNvSpPr>
            <p:nvPr/>
          </p:nvSpPr>
          <p:spPr bwMode="auto">
            <a:xfrm>
              <a:off x="2004" y="946"/>
              <a:ext cx="0" cy="4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3" name="Line 19"/>
            <p:cNvSpPr>
              <a:spLocks noChangeShapeType="1"/>
            </p:cNvSpPr>
            <p:nvPr/>
          </p:nvSpPr>
          <p:spPr bwMode="auto">
            <a:xfrm>
              <a:off x="1966"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4" name="Line 20"/>
            <p:cNvSpPr>
              <a:spLocks noChangeShapeType="1"/>
            </p:cNvSpPr>
            <p:nvPr/>
          </p:nvSpPr>
          <p:spPr bwMode="auto">
            <a:xfrm flipV="1">
              <a:off x="2004"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5" name="Line 21"/>
            <p:cNvSpPr>
              <a:spLocks noChangeShapeType="1"/>
            </p:cNvSpPr>
            <p:nvPr/>
          </p:nvSpPr>
          <p:spPr bwMode="auto">
            <a:xfrm>
              <a:off x="2388" y="946"/>
              <a:ext cx="0" cy="4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6" name="Line 22"/>
            <p:cNvSpPr>
              <a:spLocks noChangeShapeType="1"/>
            </p:cNvSpPr>
            <p:nvPr/>
          </p:nvSpPr>
          <p:spPr bwMode="auto">
            <a:xfrm>
              <a:off x="2352"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7" name="Line 23"/>
            <p:cNvSpPr>
              <a:spLocks noChangeShapeType="1"/>
            </p:cNvSpPr>
            <p:nvPr/>
          </p:nvSpPr>
          <p:spPr bwMode="auto">
            <a:xfrm flipV="1">
              <a:off x="2388"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8" name="Line 24"/>
            <p:cNvSpPr>
              <a:spLocks noChangeShapeType="1"/>
            </p:cNvSpPr>
            <p:nvPr/>
          </p:nvSpPr>
          <p:spPr bwMode="auto">
            <a:xfrm>
              <a:off x="2772" y="946"/>
              <a:ext cx="0" cy="4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89" name="Line 25"/>
            <p:cNvSpPr>
              <a:spLocks noChangeShapeType="1"/>
            </p:cNvSpPr>
            <p:nvPr/>
          </p:nvSpPr>
          <p:spPr bwMode="auto">
            <a:xfrm>
              <a:off x="2736"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0" name="Line 26"/>
            <p:cNvSpPr>
              <a:spLocks noChangeShapeType="1"/>
            </p:cNvSpPr>
            <p:nvPr/>
          </p:nvSpPr>
          <p:spPr bwMode="auto">
            <a:xfrm flipV="1">
              <a:off x="2772"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1" name="Line 27"/>
            <p:cNvSpPr>
              <a:spLocks noChangeShapeType="1"/>
            </p:cNvSpPr>
            <p:nvPr/>
          </p:nvSpPr>
          <p:spPr bwMode="auto">
            <a:xfrm>
              <a:off x="3156" y="946"/>
              <a:ext cx="0" cy="4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2" name="Line 28"/>
            <p:cNvSpPr>
              <a:spLocks noChangeShapeType="1"/>
            </p:cNvSpPr>
            <p:nvPr/>
          </p:nvSpPr>
          <p:spPr bwMode="auto">
            <a:xfrm>
              <a:off x="3120"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3" name="Line 29"/>
            <p:cNvSpPr>
              <a:spLocks noChangeShapeType="1"/>
            </p:cNvSpPr>
            <p:nvPr/>
          </p:nvSpPr>
          <p:spPr bwMode="auto">
            <a:xfrm flipV="1">
              <a:off x="3156"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4" name="Text Box 30"/>
            <p:cNvSpPr txBox="1">
              <a:spLocks noChangeArrowheads="1"/>
            </p:cNvSpPr>
            <p:nvPr/>
          </p:nvSpPr>
          <p:spPr bwMode="auto">
            <a:xfrm>
              <a:off x="2174" y="1114"/>
              <a:ext cx="43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4.98</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095" name="Line 31"/>
            <p:cNvSpPr>
              <a:spLocks noChangeShapeType="1"/>
            </p:cNvSpPr>
            <p:nvPr/>
          </p:nvSpPr>
          <p:spPr bwMode="auto">
            <a:xfrm>
              <a:off x="1620"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6" name="Line 32"/>
            <p:cNvSpPr>
              <a:spLocks noChangeShapeType="1"/>
            </p:cNvSpPr>
            <p:nvPr/>
          </p:nvSpPr>
          <p:spPr bwMode="auto">
            <a:xfrm>
              <a:off x="1620" y="1706"/>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7" name="Line 33"/>
            <p:cNvSpPr>
              <a:spLocks noChangeShapeType="1"/>
            </p:cNvSpPr>
            <p:nvPr/>
          </p:nvSpPr>
          <p:spPr bwMode="auto">
            <a:xfrm>
              <a:off x="3156"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098" name="Text Box 34"/>
            <p:cNvSpPr txBox="1">
              <a:spLocks noChangeArrowheads="1"/>
            </p:cNvSpPr>
            <p:nvPr/>
          </p:nvSpPr>
          <p:spPr bwMode="auto">
            <a:xfrm>
              <a:off x="2234" y="1469"/>
              <a:ext cx="308"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0.5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099" name="Line 35"/>
            <p:cNvSpPr>
              <a:spLocks noChangeShapeType="1"/>
            </p:cNvSpPr>
            <p:nvPr/>
          </p:nvSpPr>
          <p:spPr bwMode="auto">
            <a:xfrm>
              <a:off x="3156"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0" name="Line 36"/>
            <p:cNvSpPr>
              <a:spLocks noChangeShapeType="1"/>
            </p:cNvSpPr>
            <p:nvPr/>
          </p:nvSpPr>
          <p:spPr bwMode="auto">
            <a:xfrm>
              <a:off x="3156" y="1706"/>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1" name="Line 37"/>
            <p:cNvSpPr>
              <a:spLocks noChangeShapeType="1"/>
            </p:cNvSpPr>
            <p:nvPr/>
          </p:nvSpPr>
          <p:spPr bwMode="auto">
            <a:xfrm>
              <a:off x="9612"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2" name="Text Box 38"/>
            <p:cNvSpPr txBox="1">
              <a:spLocks noChangeArrowheads="1"/>
            </p:cNvSpPr>
            <p:nvPr/>
          </p:nvSpPr>
          <p:spPr bwMode="auto">
            <a:xfrm>
              <a:off x="6230" y="1469"/>
              <a:ext cx="308"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103" name="Line 39"/>
            <p:cNvSpPr>
              <a:spLocks noChangeShapeType="1"/>
            </p:cNvSpPr>
            <p:nvPr/>
          </p:nvSpPr>
          <p:spPr bwMode="auto">
            <a:xfrm>
              <a:off x="3156" y="1442"/>
              <a:ext cx="6456"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4" name="Line 40"/>
            <p:cNvSpPr>
              <a:spLocks noChangeShapeType="1"/>
            </p:cNvSpPr>
            <p:nvPr/>
          </p:nvSpPr>
          <p:spPr bwMode="auto">
            <a:xfrm>
              <a:off x="3156" y="1442"/>
              <a:ext cx="0" cy="228"/>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5" name="Line 41"/>
            <p:cNvSpPr>
              <a:spLocks noChangeShapeType="1"/>
            </p:cNvSpPr>
            <p:nvPr/>
          </p:nvSpPr>
          <p:spPr bwMode="auto">
            <a:xfrm flipV="1">
              <a:off x="3120" y="1442"/>
              <a:ext cx="36" cy="92"/>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6" name="Line 42"/>
            <p:cNvSpPr>
              <a:spLocks noChangeShapeType="1"/>
            </p:cNvSpPr>
            <p:nvPr/>
          </p:nvSpPr>
          <p:spPr bwMode="auto">
            <a:xfrm>
              <a:off x="3156" y="1442"/>
              <a:ext cx="38" cy="92"/>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7" name="Line 43"/>
            <p:cNvSpPr>
              <a:spLocks noChangeShapeType="1"/>
            </p:cNvSpPr>
            <p:nvPr/>
          </p:nvSpPr>
          <p:spPr bwMode="auto">
            <a:xfrm>
              <a:off x="9612" y="1442"/>
              <a:ext cx="0" cy="228"/>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8" name="Line 44"/>
            <p:cNvSpPr>
              <a:spLocks noChangeShapeType="1"/>
            </p:cNvSpPr>
            <p:nvPr/>
          </p:nvSpPr>
          <p:spPr bwMode="auto">
            <a:xfrm flipV="1">
              <a:off x="9574" y="1442"/>
              <a:ext cx="38" cy="92"/>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09" name="Line 45"/>
            <p:cNvSpPr>
              <a:spLocks noChangeShapeType="1"/>
            </p:cNvSpPr>
            <p:nvPr/>
          </p:nvSpPr>
          <p:spPr bwMode="auto">
            <a:xfrm>
              <a:off x="9612" y="1442"/>
              <a:ext cx="36" cy="92"/>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0" name="Line 46"/>
            <p:cNvSpPr>
              <a:spLocks noChangeShapeType="1"/>
            </p:cNvSpPr>
            <p:nvPr/>
          </p:nvSpPr>
          <p:spPr bwMode="auto">
            <a:xfrm>
              <a:off x="3156" y="1442"/>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1" name="Line 47"/>
            <p:cNvSpPr>
              <a:spLocks noChangeShapeType="1"/>
            </p:cNvSpPr>
            <p:nvPr/>
          </p:nvSpPr>
          <p:spPr bwMode="auto">
            <a:xfrm>
              <a:off x="3156" y="446"/>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2" name="Line 48"/>
            <p:cNvSpPr>
              <a:spLocks noChangeShapeType="1"/>
            </p:cNvSpPr>
            <p:nvPr/>
          </p:nvSpPr>
          <p:spPr bwMode="auto">
            <a:xfrm>
              <a:off x="3156"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3" name="Line 49"/>
            <p:cNvSpPr>
              <a:spLocks noChangeShapeType="1"/>
            </p:cNvSpPr>
            <p:nvPr/>
          </p:nvSpPr>
          <p:spPr bwMode="auto">
            <a:xfrm>
              <a:off x="3120"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4" name="Line 50"/>
            <p:cNvSpPr>
              <a:spLocks noChangeShapeType="1"/>
            </p:cNvSpPr>
            <p:nvPr/>
          </p:nvSpPr>
          <p:spPr bwMode="auto">
            <a:xfrm flipV="1">
              <a:off x="3156"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5" name="Line 51"/>
            <p:cNvSpPr>
              <a:spLocks noChangeShapeType="1"/>
            </p:cNvSpPr>
            <p:nvPr/>
          </p:nvSpPr>
          <p:spPr bwMode="auto">
            <a:xfrm>
              <a:off x="3617"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6" name="Line 52"/>
            <p:cNvSpPr>
              <a:spLocks noChangeShapeType="1"/>
            </p:cNvSpPr>
            <p:nvPr/>
          </p:nvSpPr>
          <p:spPr bwMode="auto">
            <a:xfrm>
              <a:off x="3581"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7" name="Line 53"/>
            <p:cNvSpPr>
              <a:spLocks noChangeShapeType="1"/>
            </p:cNvSpPr>
            <p:nvPr/>
          </p:nvSpPr>
          <p:spPr bwMode="auto">
            <a:xfrm flipV="1">
              <a:off x="3617"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8" name="Line 54"/>
            <p:cNvSpPr>
              <a:spLocks noChangeShapeType="1"/>
            </p:cNvSpPr>
            <p:nvPr/>
          </p:nvSpPr>
          <p:spPr bwMode="auto">
            <a:xfrm>
              <a:off x="4080"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19" name="Line 55"/>
            <p:cNvSpPr>
              <a:spLocks noChangeShapeType="1"/>
            </p:cNvSpPr>
            <p:nvPr/>
          </p:nvSpPr>
          <p:spPr bwMode="auto">
            <a:xfrm>
              <a:off x="4042"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0" name="Line 56"/>
            <p:cNvSpPr>
              <a:spLocks noChangeShapeType="1"/>
            </p:cNvSpPr>
            <p:nvPr/>
          </p:nvSpPr>
          <p:spPr bwMode="auto">
            <a:xfrm flipV="1">
              <a:off x="4080"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1" name="Line 57"/>
            <p:cNvSpPr>
              <a:spLocks noChangeShapeType="1"/>
            </p:cNvSpPr>
            <p:nvPr/>
          </p:nvSpPr>
          <p:spPr bwMode="auto">
            <a:xfrm>
              <a:off x="4541"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2" name="Line 58"/>
            <p:cNvSpPr>
              <a:spLocks noChangeShapeType="1"/>
            </p:cNvSpPr>
            <p:nvPr/>
          </p:nvSpPr>
          <p:spPr bwMode="auto">
            <a:xfrm>
              <a:off x="4502" y="1351"/>
              <a:ext cx="39"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3" name="Line 59"/>
            <p:cNvSpPr>
              <a:spLocks noChangeShapeType="1"/>
            </p:cNvSpPr>
            <p:nvPr/>
          </p:nvSpPr>
          <p:spPr bwMode="auto">
            <a:xfrm flipV="1">
              <a:off x="4541"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4" name="Line 60"/>
            <p:cNvSpPr>
              <a:spLocks noChangeShapeType="1"/>
            </p:cNvSpPr>
            <p:nvPr/>
          </p:nvSpPr>
          <p:spPr bwMode="auto">
            <a:xfrm>
              <a:off x="5002"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5" name="Line 61"/>
            <p:cNvSpPr>
              <a:spLocks noChangeShapeType="1"/>
            </p:cNvSpPr>
            <p:nvPr/>
          </p:nvSpPr>
          <p:spPr bwMode="auto">
            <a:xfrm>
              <a:off x="4963" y="1351"/>
              <a:ext cx="39"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6" name="Line 62"/>
            <p:cNvSpPr>
              <a:spLocks noChangeShapeType="1"/>
            </p:cNvSpPr>
            <p:nvPr/>
          </p:nvSpPr>
          <p:spPr bwMode="auto">
            <a:xfrm flipV="1">
              <a:off x="5002"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7" name="Line 63"/>
            <p:cNvSpPr>
              <a:spLocks noChangeShapeType="1"/>
            </p:cNvSpPr>
            <p:nvPr/>
          </p:nvSpPr>
          <p:spPr bwMode="auto">
            <a:xfrm>
              <a:off x="5462"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8" name="Line 64"/>
            <p:cNvSpPr>
              <a:spLocks noChangeShapeType="1"/>
            </p:cNvSpPr>
            <p:nvPr/>
          </p:nvSpPr>
          <p:spPr bwMode="auto">
            <a:xfrm>
              <a:off x="5424"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29" name="Line 65"/>
            <p:cNvSpPr>
              <a:spLocks noChangeShapeType="1"/>
            </p:cNvSpPr>
            <p:nvPr/>
          </p:nvSpPr>
          <p:spPr bwMode="auto">
            <a:xfrm flipV="1">
              <a:off x="5462" y="1351"/>
              <a:ext cx="39"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0" name="Line 66"/>
            <p:cNvSpPr>
              <a:spLocks noChangeShapeType="1"/>
            </p:cNvSpPr>
            <p:nvPr/>
          </p:nvSpPr>
          <p:spPr bwMode="auto">
            <a:xfrm>
              <a:off x="5923"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1" name="Line 67"/>
            <p:cNvSpPr>
              <a:spLocks noChangeShapeType="1"/>
            </p:cNvSpPr>
            <p:nvPr/>
          </p:nvSpPr>
          <p:spPr bwMode="auto">
            <a:xfrm>
              <a:off x="5885"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2" name="Line 68"/>
            <p:cNvSpPr>
              <a:spLocks noChangeShapeType="1"/>
            </p:cNvSpPr>
            <p:nvPr/>
          </p:nvSpPr>
          <p:spPr bwMode="auto">
            <a:xfrm flipV="1">
              <a:off x="5923" y="1351"/>
              <a:ext cx="39"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3" name="Line 69"/>
            <p:cNvSpPr>
              <a:spLocks noChangeShapeType="1"/>
            </p:cNvSpPr>
            <p:nvPr/>
          </p:nvSpPr>
          <p:spPr bwMode="auto">
            <a:xfrm>
              <a:off x="6384"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4" name="Line 70"/>
            <p:cNvSpPr>
              <a:spLocks noChangeShapeType="1"/>
            </p:cNvSpPr>
            <p:nvPr/>
          </p:nvSpPr>
          <p:spPr bwMode="auto">
            <a:xfrm>
              <a:off x="6348"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5" name="Line 71"/>
            <p:cNvSpPr>
              <a:spLocks noChangeShapeType="1"/>
            </p:cNvSpPr>
            <p:nvPr/>
          </p:nvSpPr>
          <p:spPr bwMode="auto">
            <a:xfrm flipV="1">
              <a:off x="6384"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6" name="Line 72"/>
            <p:cNvSpPr>
              <a:spLocks noChangeShapeType="1"/>
            </p:cNvSpPr>
            <p:nvPr/>
          </p:nvSpPr>
          <p:spPr bwMode="auto">
            <a:xfrm>
              <a:off x="6845"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7" name="Line 73"/>
            <p:cNvSpPr>
              <a:spLocks noChangeShapeType="1"/>
            </p:cNvSpPr>
            <p:nvPr/>
          </p:nvSpPr>
          <p:spPr bwMode="auto">
            <a:xfrm>
              <a:off x="6809"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8" name="Line 74"/>
            <p:cNvSpPr>
              <a:spLocks noChangeShapeType="1"/>
            </p:cNvSpPr>
            <p:nvPr/>
          </p:nvSpPr>
          <p:spPr bwMode="auto">
            <a:xfrm flipV="1">
              <a:off x="6845"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39" name="Line 75"/>
            <p:cNvSpPr>
              <a:spLocks noChangeShapeType="1"/>
            </p:cNvSpPr>
            <p:nvPr/>
          </p:nvSpPr>
          <p:spPr bwMode="auto">
            <a:xfrm>
              <a:off x="7306"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0" name="Line 76"/>
            <p:cNvSpPr>
              <a:spLocks noChangeShapeType="1"/>
            </p:cNvSpPr>
            <p:nvPr/>
          </p:nvSpPr>
          <p:spPr bwMode="auto">
            <a:xfrm>
              <a:off x="7270"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1" name="Line 77"/>
            <p:cNvSpPr>
              <a:spLocks noChangeShapeType="1"/>
            </p:cNvSpPr>
            <p:nvPr/>
          </p:nvSpPr>
          <p:spPr bwMode="auto">
            <a:xfrm flipV="1">
              <a:off x="7306"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2" name="Line 78"/>
            <p:cNvSpPr>
              <a:spLocks noChangeShapeType="1"/>
            </p:cNvSpPr>
            <p:nvPr/>
          </p:nvSpPr>
          <p:spPr bwMode="auto">
            <a:xfrm>
              <a:off x="7766"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3" name="Line 79"/>
            <p:cNvSpPr>
              <a:spLocks noChangeShapeType="1"/>
            </p:cNvSpPr>
            <p:nvPr/>
          </p:nvSpPr>
          <p:spPr bwMode="auto">
            <a:xfrm>
              <a:off x="7730"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4" name="Line 80"/>
            <p:cNvSpPr>
              <a:spLocks noChangeShapeType="1"/>
            </p:cNvSpPr>
            <p:nvPr/>
          </p:nvSpPr>
          <p:spPr bwMode="auto">
            <a:xfrm flipV="1">
              <a:off x="7766" y="1351"/>
              <a:ext cx="39"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5" name="Line 81"/>
            <p:cNvSpPr>
              <a:spLocks noChangeShapeType="1"/>
            </p:cNvSpPr>
            <p:nvPr/>
          </p:nvSpPr>
          <p:spPr bwMode="auto">
            <a:xfrm>
              <a:off x="8227"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6" name="Line 82"/>
            <p:cNvSpPr>
              <a:spLocks noChangeShapeType="1"/>
            </p:cNvSpPr>
            <p:nvPr/>
          </p:nvSpPr>
          <p:spPr bwMode="auto">
            <a:xfrm>
              <a:off x="8191"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7" name="Line 83"/>
            <p:cNvSpPr>
              <a:spLocks noChangeShapeType="1"/>
            </p:cNvSpPr>
            <p:nvPr/>
          </p:nvSpPr>
          <p:spPr bwMode="auto">
            <a:xfrm flipV="1">
              <a:off x="8227" y="1351"/>
              <a:ext cx="39"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8" name="Line 84"/>
            <p:cNvSpPr>
              <a:spLocks noChangeShapeType="1"/>
            </p:cNvSpPr>
            <p:nvPr/>
          </p:nvSpPr>
          <p:spPr bwMode="auto">
            <a:xfrm>
              <a:off x="8690"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49" name="Line 85"/>
            <p:cNvSpPr>
              <a:spLocks noChangeShapeType="1"/>
            </p:cNvSpPr>
            <p:nvPr/>
          </p:nvSpPr>
          <p:spPr bwMode="auto">
            <a:xfrm>
              <a:off x="8652"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0" name="Line 86"/>
            <p:cNvSpPr>
              <a:spLocks noChangeShapeType="1"/>
            </p:cNvSpPr>
            <p:nvPr/>
          </p:nvSpPr>
          <p:spPr bwMode="auto">
            <a:xfrm flipV="1">
              <a:off x="8690"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1" name="Line 87"/>
            <p:cNvSpPr>
              <a:spLocks noChangeShapeType="1"/>
            </p:cNvSpPr>
            <p:nvPr/>
          </p:nvSpPr>
          <p:spPr bwMode="auto">
            <a:xfrm>
              <a:off x="9151"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2" name="Line 88"/>
            <p:cNvSpPr>
              <a:spLocks noChangeShapeType="1"/>
            </p:cNvSpPr>
            <p:nvPr/>
          </p:nvSpPr>
          <p:spPr bwMode="auto">
            <a:xfrm>
              <a:off x="9113"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3" name="Line 89"/>
            <p:cNvSpPr>
              <a:spLocks noChangeShapeType="1"/>
            </p:cNvSpPr>
            <p:nvPr/>
          </p:nvSpPr>
          <p:spPr bwMode="auto">
            <a:xfrm flipV="1">
              <a:off x="9151"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4" name="Line 90"/>
            <p:cNvSpPr>
              <a:spLocks noChangeShapeType="1"/>
            </p:cNvSpPr>
            <p:nvPr/>
          </p:nvSpPr>
          <p:spPr bwMode="auto">
            <a:xfrm>
              <a:off x="9612" y="446"/>
              <a:ext cx="0" cy="9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5" name="Line 91"/>
            <p:cNvSpPr>
              <a:spLocks noChangeShapeType="1"/>
            </p:cNvSpPr>
            <p:nvPr/>
          </p:nvSpPr>
          <p:spPr bwMode="auto">
            <a:xfrm>
              <a:off x="9574" y="1351"/>
              <a:ext cx="38"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6" name="Line 92"/>
            <p:cNvSpPr>
              <a:spLocks noChangeShapeType="1"/>
            </p:cNvSpPr>
            <p:nvPr/>
          </p:nvSpPr>
          <p:spPr bwMode="auto">
            <a:xfrm flipV="1">
              <a:off x="9612" y="1351"/>
              <a:ext cx="36" cy="9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7" name="Text Box 93"/>
            <p:cNvSpPr txBox="1">
              <a:spLocks noChangeArrowheads="1"/>
            </p:cNvSpPr>
            <p:nvPr/>
          </p:nvSpPr>
          <p:spPr bwMode="auto">
            <a:xfrm>
              <a:off x="6170" y="785"/>
              <a:ext cx="43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9.97</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158" name="Line 94"/>
            <p:cNvSpPr>
              <a:spLocks noChangeShapeType="1"/>
            </p:cNvSpPr>
            <p:nvPr/>
          </p:nvSpPr>
          <p:spPr bwMode="auto">
            <a:xfrm>
              <a:off x="1620"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59" name="Line 95"/>
            <p:cNvSpPr>
              <a:spLocks noChangeShapeType="1"/>
            </p:cNvSpPr>
            <p:nvPr/>
          </p:nvSpPr>
          <p:spPr bwMode="auto">
            <a:xfrm>
              <a:off x="1620" y="1706"/>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60" name="Line 96"/>
            <p:cNvSpPr>
              <a:spLocks noChangeShapeType="1"/>
            </p:cNvSpPr>
            <p:nvPr/>
          </p:nvSpPr>
          <p:spPr bwMode="auto">
            <a:xfrm>
              <a:off x="3156"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61" name="Text Box 97"/>
            <p:cNvSpPr txBox="1">
              <a:spLocks noChangeArrowheads="1"/>
            </p:cNvSpPr>
            <p:nvPr/>
          </p:nvSpPr>
          <p:spPr bwMode="auto">
            <a:xfrm>
              <a:off x="2234" y="1469"/>
              <a:ext cx="308"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0.5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162" name="Line 98"/>
            <p:cNvSpPr>
              <a:spLocks noChangeShapeType="1"/>
            </p:cNvSpPr>
            <p:nvPr/>
          </p:nvSpPr>
          <p:spPr bwMode="auto">
            <a:xfrm>
              <a:off x="3156"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63" name="Line 99"/>
            <p:cNvSpPr>
              <a:spLocks noChangeShapeType="1"/>
            </p:cNvSpPr>
            <p:nvPr/>
          </p:nvSpPr>
          <p:spPr bwMode="auto">
            <a:xfrm>
              <a:off x="3156" y="1706"/>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64" name="Line 100"/>
            <p:cNvSpPr>
              <a:spLocks noChangeShapeType="1"/>
            </p:cNvSpPr>
            <p:nvPr/>
          </p:nvSpPr>
          <p:spPr bwMode="auto">
            <a:xfrm>
              <a:off x="9612" y="1630"/>
              <a:ext cx="0" cy="2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65" name="Text Box 101"/>
            <p:cNvSpPr txBox="1">
              <a:spLocks noChangeArrowheads="1"/>
            </p:cNvSpPr>
            <p:nvPr/>
          </p:nvSpPr>
          <p:spPr bwMode="auto">
            <a:xfrm>
              <a:off x="6230" y="1469"/>
              <a:ext cx="308"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grpSp>
        <p:nvGrpSpPr>
          <p:cNvPr id="88166" name="Group 102"/>
          <p:cNvGrpSpPr>
            <a:grpSpLocks/>
          </p:cNvGrpSpPr>
          <p:nvPr/>
        </p:nvGrpSpPr>
        <p:grpSpPr bwMode="auto">
          <a:xfrm>
            <a:off x="2285984" y="3000372"/>
            <a:ext cx="5534025" cy="1000125"/>
            <a:chOff x="281" y="197"/>
            <a:chExt cx="10577" cy="1574"/>
          </a:xfrm>
        </p:grpSpPr>
        <p:sp>
          <p:nvSpPr>
            <p:cNvPr id="88167" name="Line 103"/>
            <p:cNvSpPr>
              <a:spLocks noChangeShapeType="1"/>
            </p:cNvSpPr>
            <p:nvPr/>
          </p:nvSpPr>
          <p:spPr bwMode="auto">
            <a:xfrm>
              <a:off x="175" y="197"/>
              <a:ext cx="10882"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68" name="Line 104"/>
            <p:cNvSpPr>
              <a:spLocks noChangeShapeType="1"/>
            </p:cNvSpPr>
            <p:nvPr/>
          </p:nvSpPr>
          <p:spPr bwMode="auto">
            <a:xfrm flipV="1">
              <a:off x="175" y="197"/>
              <a:ext cx="0" cy="1574"/>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69" name="Line 105"/>
            <p:cNvSpPr>
              <a:spLocks noChangeShapeType="1"/>
            </p:cNvSpPr>
            <p:nvPr/>
          </p:nvSpPr>
          <p:spPr bwMode="auto">
            <a:xfrm flipV="1">
              <a:off x="11057" y="197"/>
              <a:ext cx="0" cy="1574"/>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0" name="Line 106"/>
            <p:cNvSpPr>
              <a:spLocks noChangeShapeType="1"/>
            </p:cNvSpPr>
            <p:nvPr/>
          </p:nvSpPr>
          <p:spPr bwMode="auto">
            <a:xfrm>
              <a:off x="175" y="1771"/>
              <a:ext cx="10882"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1" name="Text Box 107"/>
            <p:cNvSpPr txBox="1">
              <a:spLocks noChangeArrowheads="1"/>
            </p:cNvSpPr>
            <p:nvPr/>
          </p:nvSpPr>
          <p:spPr bwMode="auto">
            <a:xfrm>
              <a:off x="281" y="-40"/>
              <a:ext cx="1896"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Live load - Service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172" name="Text Box 108"/>
            <p:cNvSpPr txBox="1">
              <a:spLocks noChangeArrowheads="1"/>
            </p:cNvSpPr>
            <p:nvPr/>
          </p:nvSpPr>
          <p:spPr bwMode="auto">
            <a:xfrm>
              <a:off x="7682" y="-40"/>
              <a:ext cx="3269"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Load factors: 1.20,1.20/1.60,0.00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173" name="Line 109"/>
            <p:cNvSpPr>
              <a:spLocks noChangeShapeType="1"/>
            </p:cNvSpPr>
            <p:nvPr/>
          </p:nvSpPr>
          <p:spPr bwMode="auto">
            <a:xfrm>
              <a:off x="1620" y="1310"/>
              <a:ext cx="1536"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4" name="Line 110"/>
            <p:cNvSpPr>
              <a:spLocks noChangeShapeType="1"/>
            </p:cNvSpPr>
            <p:nvPr/>
          </p:nvSpPr>
          <p:spPr bwMode="auto">
            <a:xfrm>
              <a:off x="1620" y="1310"/>
              <a:ext cx="0" cy="24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5" name="Line 111"/>
            <p:cNvSpPr>
              <a:spLocks noChangeShapeType="1"/>
            </p:cNvSpPr>
            <p:nvPr/>
          </p:nvSpPr>
          <p:spPr bwMode="auto">
            <a:xfrm flipV="1">
              <a:off x="1582" y="1310"/>
              <a:ext cx="38" cy="96"/>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6" name="Line 112"/>
            <p:cNvSpPr>
              <a:spLocks noChangeShapeType="1"/>
            </p:cNvSpPr>
            <p:nvPr/>
          </p:nvSpPr>
          <p:spPr bwMode="auto">
            <a:xfrm>
              <a:off x="1620" y="1310"/>
              <a:ext cx="38" cy="96"/>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7" name="Line 113"/>
            <p:cNvSpPr>
              <a:spLocks noChangeShapeType="1"/>
            </p:cNvSpPr>
            <p:nvPr/>
          </p:nvSpPr>
          <p:spPr bwMode="auto">
            <a:xfrm>
              <a:off x="1620" y="1310"/>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8" name="Line 114"/>
            <p:cNvSpPr>
              <a:spLocks noChangeShapeType="1"/>
            </p:cNvSpPr>
            <p:nvPr/>
          </p:nvSpPr>
          <p:spPr bwMode="auto">
            <a:xfrm>
              <a:off x="1620" y="1046"/>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79" name="Line 115"/>
            <p:cNvSpPr>
              <a:spLocks noChangeShapeType="1"/>
            </p:cNvSpPr>
            <p:nvPr/>
          </p:nvSpPr>
          <p:spPr bwMode="auto">
            <a:xfrm>
              <a:off x="1620" y="1046"/>
              <a:ext cx="0" cy="26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0" name="Line 116"/>
            <p:cNvSpPr>
              <a:spLocks noChangeShapeType="1"/>
            </p:cNvSpPr>
            <p:nvPr/>
          </p:nvSpPr>
          <p:spPr bwMode="auto">
            <a:xfrm>
              <a:off x="1582"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1" name="Line 117"/>
            <p:cNvSpPr>
              <a:spLocks noChangeShapeType="1"/>
            </p:cNvSpPr>
            <p:nvPr/>
          </p:nvSpPr>
          <p:spPr bwMode="auto">
            <a:xfrm flipV="1">
              <a:off x="1620"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2" name="Line 118"/>
            <p:cNvSpPr>
              <a:spLocks noChangeShapeType="1"/>
            </p:cNvSpPr>
            <p:nvPr/>
          </p:nvSpPr>
          <p:spPr bwMode="auto">
            <a:xfrm>
              <a:off x="2004" y="1046"/>
              <a:ext cx="0" cy="26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3" name="Line 119"/>
            <p:cNvSpPr>
              <a:spLocks noChangeShapeType="1"/>
            </p:cNvSpPr>
            <p:nvPr/>
          </p:nvSpPr>
          <p:spPr bwMode="auto">
            <a:xfrm>
              <a:off x="1966"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4" name="Line 120"/>
            <p:cNvSpPr>
              <a:spLocks noChangeShapeType="1"/>
            </p:cNvSpPr>
            <p:nvPr/>
          </p:nvSpPr>
          <p:spPr bwMode="auto">
            <a:xfrm flipV="1">
              <a:off x="2004"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5" name="Line 121"/>
            <p:cNvSpPr>
              <a:spLocks noChangeShapeType="1"/>
            </p:cNvSpPr>
            <p:nvPr/>
          </p:nvSpPr>
          <p:spPr bwMode="auto">
            <a:xfrm>
              <a:off x="2388" y="1046"/>
              <a:ext cx="0" cy="26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6" name="Line 122"/>
            <p:cNvSpPr>
              <a:spLocks noChangeShapeType="1"/>
            </p:cNvSpPr>
            <p:nvPr/>
          </p:nvSpPr>
          <p:spPr bwMode="auto">
            <a:xfrm>
              <a:off x="2352"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7" name="Line 123"/>
            <p:cNvSpPr>
              <a:spLocks noChangeShapeType="1"/>
            </p:cNvSpPr>
            <p:nvPr/>
          </p:nvSpPr>
          <p:spPr bwMode="auto">
            <a:xfrm flipV="1">
              <a:off x="2388"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8" name="Line 124"/>
            <p:cNvSpPr>
              <a:spLocks noChangeShapeType="1"/>
            </p:cNvSpPr>
            <p:nvPr/>
          </p:nvSpPr>
          <p:spPr bwMode="auto">
            <a:xfrm>
              <a:off x="2772" y="1046"/>
              <a:ext cx="0" cy="26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89" name="Line 125"/>
            <p:cNvSpPr>
              <a:spLocks noChangeShapeType="1"/>
            </p:cNvSpPr>
            <p:nvPr/>
          </p:nvSpPr>
          <p:spPr bwMode="auto">
            <a:xfrm>
              <a:off x="2736"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0" name="Line 126"/>
            <p:cNvSpPr>
              <a:spLocks noChangeShapeType="1"/>
            </p:cNvSpPr>
            <p:nvPr/>
          </p:nvSpPr>
          <p:spPr bwMode="auto">
            <a:xfrm flipV="1">
              <a:off x="2772"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1" name="Line 127"/>
            <p:cNvSpPr>
              <a:spLocks noChangeShapeType="1"/>
            </p:cNvSpPr>
            <p:nvPr/>
          </p:nvSpPr>
          <p:spPr bwMode="auto">
            <a:xfrm>
              <a:off x="3156" y="1046"/>
              <a:ext cx="0" cy="26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2" name="Line 128"/>
            <p:cNvSpPr>
              <a:spLocks noChangeShapeType="1"/>
            </p:cNvSpPr>
            <p:nvPr/>
          </p:nvSpPr>
          <p:spPr bwMode="auto">
            <a:xfrm>
              <a:off x="3120"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3" name="Line 129"/>
            <p:cNvSpPr>
              <a:spLocks noChangeShapeType="1"/>
            </p:cNvSpPr>
            <p:nvPr/>
          </p:nvSpPr>
          <p:spPr bwMode="auto">
            <a:xfrm flipV="1">
              <a:off x="3156"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4" name="Text Box 130"/>
            <p:cNvSpPr txBox="1">
              <a:spLocks noChangeArrowheads="1"/>
            </p:cNvSpPr>
            <p:nvPr/>
          </p:nvSpPr>
          <p:spPr bwMode="auto">
            <a:xfrm>
              <a:off x="2174" y="1135"/>
              <a:ext cx="430"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2.50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195" name="Line 131"/>
            <p:cNvSpPr>
              <a:spLocks noChangeShapeType="1"/>
            </p:cNvSpPr>
            <p:nvPr/>
          </p:nvSpPr>
          <p:spPr bwMode="auto">
            <a:xfrm>
              <a:off x="1620"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6" name="Line 132"/>
            <p:cNvSpPr>
              <a:spLocks noChangeShapeType="1"/>
            </p:cNvSpPr>
            <p:nvPr/>
          </p:nvSpPr>
          <p:spPr bwMode="auto">
            <a:xfrm>
              <a:off x="1620" y="1589"/>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7" name="Line 133"/>
            <p:cNvSpPr>
              <a:spLocks noChangeShapeType="1"/>
            </p:cNvSpPr>
            <p:nvPr/>
          </p:nvSpPr>
          <p:spPr bwMode="auto">
            <a:xfrm>
              <a:off x="3156"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198" name="Text Box 134"/>
            <p:cNvSpPr txBox="1">
              <a:spLocks noChangeArrowheads="1"/>
            </p:cNvSpPr>
            <p:nvPr/>
          </p:nvSpPr>
          <p:spPr bwMode="auto">
            <a:xfrm>
              <a:off x="2234" y="1351"/>
              <a:ext cx="308"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0.5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199" name="Line 135"/>
            <p:cNvSpPr>
              <a:spLocks noChangeShapeType="1"/>
            </p:cNvSpPr>
            <p:nvPr/>
          </p:nvSpPr>
          <p:spPr bwMode="auto">
            <a:xfrm>
              <a:off x="3156"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0" name="Line 136"/>
            <p:cNvSpPr>
              <a:spLocks noChangeShapeType="1"/>
            </p:cNvSpPr>
            <p:nvPr/>
          </p:nvSpPr>
          <p:spPr bwMode="auto">
            <a:xfrm>
              <a:off x="3156" y="1589"/>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1" name="Line 137"/>
            <p:cNvSpPr>
              <a:spLocks noChangeShapeType="1"/>
            </p:cNvSpPr>
            <p:nvPr/>
          </p:nvSpPr>
          <p:spPr bwMode="auto">
            <a:xfrm>
              <a:off x="9612"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2" name="Text Box 138"/>
            <p:cNvSpPr txBox="1">
              <a:spLocks noChangeArrowheads="1"/>
            </p:cNvSpPr>
            <p:nvPr/>
          </p:nvSpPr>
          <p:spPr bwMode="auto">
            <a:xfrm>
              <a:off x="6230" y="1351"/>
              <a:ext cx="308"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203" name="Line 139"/>
            <p:cNvSpPr>
              <a:spLocks noChangeShapeType="1"/>
            </p:cNvSpPr>
            <p:nvPr/>
          </p:nvSpPr>
          <p:spPr bwMode="auto">
            <a:xfrm>
              <a:off x="3156" y="1310"/>
              <a:ext cx="6456"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4" name="Line 140"/>
            <p:cNvSpPr>
              <a:spLocks noChangeShapeType="1"/>
            </p:cNvSpPr>
            <p:nvPr/>
          </p:nvSpPr>
          <p:spPr bwMode="auto">
            <a:xfrm>
              <a:off x="3156" y="1310"/>
              <a:ext cx="0" cy="24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5" name="Line 141"/>
            <p:cNvSpPr>
              <a:spLocks noChangeShapeType="1"/>
            </p:cNvSpPr>
            <p:nvPr/>
          </p:nvSpPr>
          <p:spPr bwMode="auto">
            <a:xfrm flipV="1">
              <a:off x="3120" y="1310"/>
              <a:ext cx="36" cy="96"/>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6" name="Line 142"/>
            <p:cNvSpPr>
              <a:spLocks noChangeShapeType="1"/>
            </p:cNvSpPr>
            <p:nvPr/>
          </p:nvSpPr>
          <p:spPr bwMode="auto">
            <a:xfrm>
              <a:off x="3156" y="1310"/>
              <a:ext cx="38" cy="96"/>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7" name="Line 143"/>
            <p:cNvSpPr>
              <a:spLocks noChangeShapeType="1"/>
            </p:cNvSpPr>
            <p:nvPr/>
          </p:nvSpPr>
          <p:spPr bwMode="auto">
            <a:xfrm>
              <a:off x="9612" y="1310"/>
              <a:ext cx="0" cy="24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8" name="Line 144"/>
            <p:cNvSpPr>
              <a:spLocks noChangeShapeType="1"/>
            </p:cNvSpPr>
            <p:nvPr/>
          </p:nvSpPr>
          <p:spPr bwMode="auto">
            <a:xfrm flipV="1">
              <a:off x="9574" y="1310"/>
              <a:ext cx="38" cy="96"/>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09" name="Line 145"/>
            <p:cNvSpPr>
              <a:spLocks noChangeShapeType="1"/>
            </p:cNvSpPr>
            <p:nvPr/>
          </p:nvSpPr>
          <p:spPr bwMode="auto">
            <a:xfrm>
              <a:off x="9612" y="1310"/>
              <a:ext cx="36" cy="96"/>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0" name="Line 146"/>
            <p:cNvSpPr>
              <a:spLocks noChangeShapeType="1"/>
            </p:cNvSpPr>
            <p:nvPr/>
          </p:nvSpPr>
          <p:spPr bwMode="auto">
            <a:xfrm>
              <a:off x="3156" y="1310"/>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1" name="Line 147"/>
            <p:cNvSpPr>
              <a:spLocks noChangeShapeType="1"/>
            </p:cNvSpPr>
            <p:nvPr/>
          </p:nvSpPr>
          <p:spPr bwMode="auto">
            <a:xfrm>
              <a:off x="3156" y="780"/>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2" name="Line 148"/>
            <p:cNvSpPr>
              <a:spLocks noChangeShapeType="1"/>
            </p:cNvSpPr>
            <p:nvPr/>
          </p:nvSpPr>
          <p:spPr bwMode="auto">
            <a:xfrm>
              <a:off x="3156"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3" name="Line 149"/>
            <p:cNvSpPr>
              <a:spLocks noChangeShapeType="1"/>
            </p:cNvSpPr>
            <p:nvPr/>
          </p:nvSpPr>
          <p:spPr bwMode="auto">
            <a:xfrm>
              <a:off x="3120"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4" name="Line 150"/>
            <p:cNvSpPr>
              <a:spLocks noChangeShapeType="1"/>
            </p:cNvSpPr>
            <p:nvPr/>
          </p:nvSpPr>
          <p:spPr bwMode="auto">
            <a:xfrm flipV="1">
              <a:off x="3156"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5" name="Line 151"/>
            <p:cNvSpPr>
              <a:spLocks noChangeShapeType="1"/>
            </p:cNvSpPr>
            <p:nvPr/>
          </p:nvSpPr>
          <p:spPr bwMode="auto">
            <a:xfrm>
              <a:off x="3617"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6" name="Line 152"/>
            <p:cNvSpPr>
              <a:spLocks noChangeShapeType="1"/>
            </p:cNvSpPr>
            <p:nvPr/>
          </p:nvSpPr>
          <p:spPr bwMode="auto">
            <a:xfrm>
              <a:off x="3581"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7" name="Line 153"/>
            <p:cNvSpPr>
              <a:spLocks noChangeShapeType="1"/>
            </p:cNvSpPr>
            <p:nvPr/>
          </p:nvSpPr>
          <p:spPr bwMode="auto">
            <a:xfrm flipV="1">
              <a:off x="3617"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8" name="Line 154"/>
            <p:cNvSpPr>
              <a:spLocks noChangeShapeType="1"/>
            </p:cNvSpPr>
            <p:nvPr/>
          </p:nvSpPr>
          <p:spPr bwMode="auto">
            <a:xfrm>
              <a:off x="4080"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19" name="Line 155"/>
            <p:cNvSpPr>
              <a:spLocks noChangeShapeType="1"/>
            </p:cNvSpPr>
            <p:nvPr/>
          </p:nvSpPr>
          <p:spPr bwMode="auto">
            <a:xfrm>
              <a:off x="4042"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0" name="Line 156"/>
            <p:cNvSpPr>
              <a:spLocks noChangeShapeType="1"/>
            </p:cNvSpPr>
            <p:nvPr/>
          </p:nvSpPr>
          <p:spPr bwMode="auto">
            <a:xfrm flipV="1">
              <a:off x="4080"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1" name="Line 157"/>
            <p:cNvSpPr>
              <a:spLocks noChangeShapeType="1"/>
            </p:cNvSpPr>
            <p:nvPr/>
          </p:nvSpPr>
          <p:spPr bwMode="auto">
            <a:xfrm>
              <a:off x="4541"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2" name="Line 158"/>
            <p:cNvSpPr>
              <a:spLocks noChangeShapeType="1"/>
            </p:cNvSpPr>
            <p:nvPr/>
          </p:nvSpPr>
          <p:spPr bwMode="auto">
            <a:xfrm>
              <a:off x="4502" y="1214"/>
              <a:ext cx="39"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3" name="Line 159"/>
            <p:cNvSpPr>
              <a:spLocks noChangeShapeType="1"/>
            </p:cNvSpPr>
            <p:nvPr/>
          </p:nvSpPr>
          <p:spPr bwMode="auto">
            <a:xfrm flipV="1">
              <a:off x="4541"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4" name="Line 160"/>
            <p:cNvSpPr>
              <a:spLocks noChangeShapeType="1"/>
            </p:cNvSpPr>
            <p:nvPr/>
          </p:nvSpPr>
          <p:spPr bwMode="auto">
            <a:xfrm>
              <a:off x="5002"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5" name="Line 161"/>
            <p:cNvSpPr>
              <a:spLocks noChangeShapeType="1"/>
            </p:cNvSpPr>
            <p:nvPr/>
          </p:nvSpPr>
          <p:spPr bwMode="auto">
            <a:xfrm>
              <a:off x="4963" y="1214"/>
              <a:ext cx="39"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6" name="Line 162"/>
            <p:cNvSpPr>
              <a:spLocks noChangeShapeType="1"/>
            </p:cNvSpPr>
            <p:nvPr/>
          </p:nvSpPr>
          <p:spPr bwMode="auto">
            <a:xfrm flipV="1">
              <a:off x="5002"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7" name="Line 163"/>
            <p:cNvSpPr>
              <a:spLocks noChangeShapeType="1"/>
            </p:cNvSpPr>
            <p:nvPr/>
          </p:nvSpPr>
          <p:spPr bwMode="auto">
            <a:xfrm>
              <a:off x="5462"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8" name="Line 164"/>
            <p:cNvSpPr>
              <a:spLocks noChangeShapeType="1"/>
            </p:cNvSpPr>
            <p:nvPr/>
          </p:nvSpPr>
          <p:spPr bwMode="auto">
            <a:xfrm>
              <a:off x="5424"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29" name="Line 165"/>
            <p:cNvSpPr>
              <a:spLocks noChangeShapeType="1"/>
            </p:cNvSpPr>
            <p:nvPr/>
          </p:nvSpPr>
          <p:spPr bwMode="auto">
            <a:xfrm flipV="1">
              <a:off x="5462" y="1214"/>
              <a:ext cx="39"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0" name="Line 166"/>
            <p:cNvSpPr>
              <a:spLocks noChangeShapeType="1"/>
            </p:cNvSpPr>
            <p:nvPr/>
          </p:nvSpPr>
          <p:spPr bwMode="auto">
            <a:xfrm>
              <a:off x="5923"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1" name="Line 167"/>
            <p:cNvSpPr>
              <a:spLocks noChangeShapeType="1"/>
            </p:cNvSpPr>
            <p:nvPr/>
          </p:nvSpPr>
          <p:spPr bwMode="auto">
            <a:xfrm>
              <a:off x="5885"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2" name="Line 168"/>
            <p:cNvSpPr>
              <a:spLocks noChangeShapeType="1"/>
            </p:cNvSpPr>
            <p:nvPr/>
          </p:nvSpPr>
          <p:spPr bwMode="auto">
            <a:xfrm flipV="1">
              <a:off x="5923" y="1214"/>
              <a:ext cx="39"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3" name="Line 169"/>
            <p:cNvSpPr>
              <a:spLocks noChangeShapeType="1"/>
            </p:cNvSpPr>
            <p:nvPr/>
          </p:nvSpPr>
          <p:spPr bwMode="auto">
            <a:xfrm>
              <a:off x="6384"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4" name="Line 170"/>
            <p:cNvSpPr>
              <a:spLocks noChangeShapeType="1"/>
            </p:cNvSpPr>
            <p:nvPr/>
          </p:nvSpPr>
          <p:spPr bwMode="auto">
            <a:xfrm>
              <a:off x="6348"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5" name="Line 171"/>
            <p:cNvSpPr>
              <a:spLocks noChangeShapeType="1"/>
            </p:cNvSpPr>
            <p:nvPr/>
          </p:nvSpPr>
          <p:spPr bwMode="auto">
            <a:xfrm flipV="1">
              <a:off x="6384"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6" name="Line 172"/>
            <p:cNvSpPr>
              <a:spLocks noChangeShapeType="1"/>
            </p:cNvSpPr>
            <p:nvPr/>
          </p:nvSpPr>
          <p:spPr bwMode="auto">
            <a:xfrm>
              <a:off x="6845"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7" name="Line 173"/>
            <p:cNvSpPr>
              <a:spLocks noChangeShapeType="1"/>
            </p:cNvSpPr>
            <p:nvPr/>
          </p:nvSpPr>
          <p:spPr bwMode="auto">
            <a:xfrm>
              <a:off x="6809"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8" name="Line 174"/>
            <p:cNvSpPr>
              <a:spLocks noChangeShapeType="1"/>
            </p:cNvSpPr>
            <p:nvPr/>
          </p:nvSpPr>
          <p:spPr bwMode="auto">
            <a:xfrm flipV="1">
              <a:off x="6845"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39" name="Line 175"/>
            <p:cNvSpPr>
              <a:spLocks noChangeShapeType="1"/>
            </p:cNvSpPr>
            <p:nvPr/>
          </p:nvSpPr>
          <p:spPr bwMode="auto">
            <a:xfrm>
              <a:off x="7306"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0" name="Line 176"/>
            <p:cNvSpPr>
              <a:spLocks noChangeShapeType="1"/>
            </p:cNvSpPr>
            <p:nvPr/>
          </p:nvSpPr>
          <p:spPr bwMode="auto">
            <a:xfrm>
              <a:off x="7270"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1" name="Line 177"/>
            <p:cNvSpPr>
              <a:spLocks noChangeShapeType="1"/>
            </p:cNvSpPr>
            <p:nvPr/>
          </p:nvSpPr>
          <p:spPr bwMode="auto">
            <a:xfrm flipV="1">
              <a:off x="7306"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2" name="Line 178"/>
            <p:cNvSpPr>
              <a:spLocks noChangeShapeType="1"/>
            </p:cNvSpPr>
            <p:nvPr/>
          </p:nvSpPr>
          <p:spPr bwMode="auto">
            <a:xfrm>
              <a:off x="7766"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3" name="Line 179"/>
            <p:cNvSpPr>
              <a:spLocks noChangeShapeType="1"/>
            </p:cNvSpPr>
            <p:nvPr/>
          </p:nvSpPr>
          <p:spPr bwMode="auto">
            <a:xfrm>
              <a:off x="7730"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4" name="Line 180"/>
            <p:cNvSpPr>
              <a:spLocks noChangeShapeType="1"/>
            </p:cNvSpPr>
            <p:nvPr/>
          </p:nvSpPr>
          <p:spPr bwMode="auto">
            <a:xfrm flipV="1">
              <a:off x="7766" y="1214"/>
              <a:ext cx="39"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5" name="Line 181"/>
            <p:cNvSpPr>
              <a:spLocks noChangeShapeType="1"/>
            </p:cNvSpPr>
            <p:nvPr/>
          </p:nvSpPr>
          <p:spPr bwMode="auto">
            <a:xfrm>
              <a:off x="8227"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6" name="Line 182"/>
            <p:cNvSpPr>
              <a:spLocks noChangeShapeType="1"/>
            </p:cNvSpPr>
            <p:nvPr/>
          </p:nvSpPr>
          <p:spPr bwMode="auto">
            <a:xfrm>
              <a:off x="8191"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7" name="Line 183"/>
            <p:cNvSpPr>
              <a:spLocks noChangeShapeType="1"/>
            </p:cNvSpPr>
            <p:nvPr/>
          </p:nvSpPr>
          <p:spPr bwMode="auto">
            <a:xfrm flipV="1">
              <a:off x="8227" y="1214"/>
              <a:ext cx="39"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8" name="Line 184"/>
            <p:cNvSpPr>
              <a:spLocks noChangeShapeType="1"/>
            </p:cNvSpPr>
            <p:nvPr/>
          </p:nvSpPr>
          <p:spPr bwMode="auto">
            <a:xfrm>
              <a:off x="8690"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49" name="Line 185"/>
            <p:cNvSpPr>
              <a:spLocks noChangeShapeType="1"/>
            </p:cNvSpPr>
            <p:nvPr/>
          </p:nvSpPr>
          <p:spPr bwMode="auto">
            <a:xfrm>
              <a:off x="8652"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0" name="Line 186"/>
            <p:cNvSpPr>
              <a:spLocks noChangeShapeType="1"/>
            </p:cNvSpPr>
            <p:nvPr/>
          </p:nvSpPr>
          <p:spPr bwMode="auto">
            <a:xfrm flipV="1">
              <a:off x="8690"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1" name="Line 187"/>
            <p:cNvSpPr>
              <a:spLocks noChangeShapeType="1"/>
            </p:cNvSpPr>
            <p:nvPr/>
          </p:nvSpPr>
          <p:spPr bwMode="auto">
            <a:xfrm>
              <a:off x="9151"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2" name="Line 188"/>
            <p:cNvSpPr>
              <a:spLocks noChangeShapeType="1"/>
            </p:cNvSpPr>
            <p:nvPr/>
          </p:nvSpPr>
          <p:spPr bwMode="auto">
            <a:xfrm>
              <a:off x="9113"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3" name="Line 189"/>
            <p:cNvSpPr>
              <a:spLocks noChangeShapeType="1"/>
            </p:cNvSpPr>
            <p:nvPr/>
          </p:nvSpPr>
          <p:spPr bwMode="auto">
            <a:xfrm flipV="1">
              <a:off x="9151"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4" name="Line 190"/>
            <p:cNvSpPr>
              <a:spLocks noChangeShapeType="1"/>
            </p:cNvSpPr>
            <p:nvPr/>
          </p:nvSpPr>
          <p:spPr bwMode="auto">
            <a:xfrm>
              <a:off x="9612" y="780"/>
              <a:ext cx="0" cy="53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5" name="Line 191"/>
            <p:cNvSpPr>
              <a:spLocks noChangeShapeType="1"/>
            </p:cNvSpPr>
            <p:nvPr/>
          </p:nvSpPr>
          <p:spPr bwMode="auto">
            <a:xfrm>
              <a:off x="9574" y="1214"/>
              <a:ext cx="38"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6" name="Line 192"/>
            <p:cNvSpPr>
              <a:spLocks noChangeShapeType="1"/>
            </p:cNvSpPr>
            <p:nvPr/>
          </p:nvSpPr>
          <p:spPr bwMode="auto">
            <a:xfrm flipV="1">
              <a:off x="9612" y="1214"/>
              <a:ext cx="36" cy="9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7" name="Text Box 193"/>
            <p:cNvSpPr txBox="1">
              <a:spLocks noChangeArrowheads="1"/>
            </p:cNvSpPr>
            <p:nvPr/>
          </p:nvSpPr>
          <p:spPr bwMode="auto">
            <a:xfrm>
              <a:off x="6170" y="960"/>
              <a:ext cx="430"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5.00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258" name="Line 194"/>
            <p:cNvSpPr>
              <a:spLocks noChangeShapeType="1"/>
            </p:cNvSpPr>
            <p:nvPr/>
          </p:nvSpPr>
          <p:spPr bwMode="auto">
            <a:xfrm>
              <a:off x="1620"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59" name="Line 195"/>
            <p:cNvSpPr>
              <a:spLocks noChangeShapeType="1"/>
            </p:cNvSpPr>
            <p:nvPr/>
          </p:nvSpPr>
          <p:spPr bwMode="auto">
            <a:xfrm>
              <a:off x="1620" y="1589"/>
              <a:ext cx="153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60" name="Line 196"/>
            <p:cNvSpPr>
              <a:spLocks noChangeShapeType="1"/>
            </p:cNvSpPr>
            <p:nvPr/>
          </p:nvSpPr>
          <p:spPr bwMode="auto">
            <a:xfrm>
              <a:off x="3156"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61" name="Text Box 197"/>
            <p:cNvSpPr txBox="1">
              <a:spLocks noChangeArrowheads="1"/>
            </p:cNvSpPr>
            <p:nvPr/>
          </p:nvSpPr>
          <p:spPr bwMode="auto">
            <a:xfrm>
              <a:off x="2234" y="1351"/>
              <a:ext cx="308"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0.5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262" name="Line 198"/>
            <p:cNvSpPr>
              <a:spLocks noChangeShapeType="1"/>
            </p:cNvSpPr>
            <p:nvPr/>
          </p:nvSpPr>
          <p:spPr bwMode="auto">
            <a:xfrm>
              <a:off x="3156"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63" name="Line 199"/>
            <p:cNvSpPr>
              <a:spLocks noChangeShapeType="1"/>
            </p:cNvSpPr>
            <p:nvPr/>
          </p:nvSpPr>
          <p:spPr bwMode="auto">
            <a:xfrm>
              <a:off x="3156" y="1589"/>
              <a:ext cx="645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64" name="Line 200"/>
            <p:cNvSpPr>
              <a:spLocks noChangeShapeType="1"/>
            </p:cNvSpPr>
            <p:nvPr/>
          </p:nvSpPr>
          <p:spPr bwMode="auto">
            <a:xfrm>
              <a:off x="9612" y="1510"/>
              <a:ext cx="0" cy="24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65" name="Text Box 201"/>
            <p:cNvSpPr txBox="1">
              <a:spLocks noChangeArrowheads="1"/>
            </p:cNvSpPr>
            <p:nvPr/>
          </p:nvSpPr>
          <p:spPr bwMode="auto">
            <a:xfrm>
              <a:off x="6230" y="1351"/>
              <a:ext cx="308"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2.1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grpSp>
        <p:nvGrpSpPr>
          <p:cNvPr id="88266" name="Group 202"/>
          <p:cNvGrpSpPr>
            <a:grpSpLocks/>
          </p:cNvGrpSpPr>
          <p:nvPr/>
        </p:nvGrpSpPr>
        <p:grpSpPr bwMode="auto">
          <a:xfrm>
            <a:off x="2285984" y="4786322"/>
            <a:ext cx="5715040" cy="908050"/>
            <a:chOff x="281" y="590"/>
            <a:chExt cx="10577" cy="1968"/>
          </a:xfrm>
        </p:grpSpPr>
        <p:sp>
          <p:nvSpPr>
            <p:cNvPr id="88267" name="Line 203"/>
            <p:cNvSpPr>
              <a:spLocks noChangeShapeType="1"/>
            </p:cNvSpPr>
            <p:nvPr/>
          </p:nvSpPr>
          <p:spPr bwMode="auto">
            <a:xfrm flipV="1">
              <a:off x="175" y="197"/>
              <a:ext cx="0" cy="2952"/>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68" name="Line 204"/>
            <p:cNvSpPr>
              <a:spLocks noChangeShapeType="1"/>
            </p:cNvSpPr>
            <p:nvPr/>
          </p:nvSpPr>
          <p:spPr bwMode="auto">
            <a:xfrm>
              <a:off x="175" y="197"/>
              <a:ext cx="10882"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69" name="Line 205"/>
            <p:cNvSpPr>
              <a:spLocks noChangeShapeType="1"/>
            </p:cNvSpPr>
            <p:nvPr/>
          </p:nvSpPr>
          <p:spPr bwMode="auto">
            <a:xfrm>
              <a:off x="11057" y="197"/>
              <a:ext cx="0" cy="2952"/>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0" name="Line 206"/>
            <p:cNvSpPr>
              <a:spLocks noChangeShapeType="1"/>
            </p:cNvSpPr>
            <p:nvPr/>
          </p:nvSpPr>
          <p:spPr bwMode="auto">
            <a:xfrm>
              <a:off x="175" y="3149"/>
              <a:ext cx="10882" cy="0"/>
            </a:xfrm>
            <a:prstGeom prst="line">
              <a:avLst/>
            </a:prstGeom>
            <a:noFill/>
            <a:ln w="762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1" name="Text Box 207"/>
            <p:cNvSpPr txBox="1">
              <a:spLocks noChangeArrowheads="1"/>
            </p:cNvSpPr>
            <p:nvPr/>
          </p:nvSpPr>
          <p:spPr bwMode="auto">
            <a:xfrm>
              <a:off x="281" y="-21"/>
              <a:ext cx="251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Moments:   spans  1 to  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272" name="Line 208"/>
            <p:cNvSpPr>
              <a:spLocks noChangeShapeType="1"/>
            </p:cNvSpPr>
            <p:nvPr/>
          </p:nvSpPr>
          <p:spPr bwMode="auto">
            <a:xfrm>
              <a:off x="662"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3" name="Line 209"/>
            <p:cNvSpPr>
              <a:spLocks noChangeShapeType="1"/>
            </p:cNvSpPr>
            <p:nvPr/>
          </p:nvSpPr>
          <p:spPr bwMode="auto">
            <a:xfrm>
              <a:off x="662" y="1574"/>
              <a:ext cx="1906"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4" name="Line 210"/>
            <p:cNvSpPr>
              <a:spLocks noChangeShapeType="1"/>
            </p:cNvSpPr>
            <p:nvPr/>
          </p:nvSpPr>
          <p:spPr bwMode="auto">
            <a:xfrm>
              <a:off x="1234"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5" name="Line 211"/>
            <p:cNvSpPr>
              <a:spLocks noChangeShapeType="1"/>
            </p:cNvSpPr>
            <p:nvPr/>
          </p:nvSpPr>
          <p:spPr bwMode="auto">
            <a:xfrm>
              <a:off x="2568"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6" name="Line 212"/>
            <p:cNvSpPr>
              <a:spLocks noChangeShapeType="1"/>
            </p:cNvSpPr>
            <p:nvPr/>
          </p:nvSpPr>
          <p:spPr bwMode="auto">
            <a:xfrm>
              <a:off x="2568" y="1574"/>
              <a:ext cx="8002" cy="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7" name="Line 213"/>
            <p:cNvSpPr>
              <a:spLocks noChangeShapeType="1"/>
            </p:cNvSpPr>
            <p:nvPr/>
          </p:nvSpPr>
          <p:spPr bwMode="auto">
            <a:xfrm>
              <a:off x="10570" y="1495"/>
              <a:ext cx="0" cy="190"/>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8" name="Line 214"/>
            <p:cNvSpPr>
              <a:spLocks noChangeShapeType="1"/>
            </p:cNvSpPr>
            <p:nvPr/>
          </p:nvSpPr>
          <p:spPr bwMode="auto">
            <a:xfrm>
              <a:off x="9998" y="1519"/>
              <a:ext cx="0" cy="135"/>
            </a:xfrm>
            <a:prstGeom prst="line">
              <a:avLst/>
            </a:prstGeom>
            <a:noFill/>
            <a:ln w="10668">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79" name="Line 215"/>
            <p:cNvSpPr>
              <a:spLocks noChangeShapeType="1"/>
            </p:cNvSpPr>
            <p:nvPr/>
          </p:nvSpPr>
          <p:spPr bwMode="auto">
            <a:xfrm>
              <a:off x="662"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0" name="Line 216"/>
            <p:cNvSpPr>
              <a:spLocks noChangeShapeType="1"/>
            </p:cNvSpPr>
            <p:nvPr/>
          </p:nvSpPr>
          <p:spPr bwMode="auto">
            <a:xfrm>
              <a:off x="662" y="1574"/>
              <a:ext cx="94" cy="3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1" name="Line 217"/>
            <p:cNvSpPr>
              <a:spLocks noChangeShapeType="1"/>
            </p:cNvSpPr>
            <p:nvPr/>
          </p:nvSpPr>
          <p:spPr bwMode="auto">
            <a:xfrm>
              <a:off x="756" y="1606"/>
              <a:ext cx="96" cy="3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2" name="Line 218"/>
            <p:cNvSpPr>
              <a:spLocks noChangeShapeType="1"/>
            </p:cNvSpPr>
            <p:nvPr/>
          </p:nvSpPr>
          <p:spPr bwMode="auto">
            <a:xfrm>
              <a:off x="852" y="1639"/>
              <a:ext cx="96" cy="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3" name="Line 219"/>
            <p:cNvSpPr>
              <a:spLocks noChangeShapeType="1"/>
            </p:cNvSpPr>
            <p:nvPr/>
          </p:nvSpPr>
          <p:spPr bwMode="auto">
            <a:xfrm>
              <a:off x="948" y="1670"/>
              <a:ext cx="94" cy="3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4" name="Line 220"/>
            <p:cNvSpPr>
              <a:spLocks noChangeShapeType="1"/>
            </p:cNvSpPr>
            <p:nvPr/>
          </p:nvSpPr>
          <p:spPr bwMode="auto">
            <a:xfrm>
              <a:off x="1042" y="1702"/>
              <a:ext cx="96" cy="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5" name="Line 221"/>
            <p:cNvSpPr>
              <a:spLocks noChangeShapeType="1"/>
            </p:cNvSpPr>
            <p:nvPr/>
          </p:nvSpPr>
          <p:spPr bwMode="auto">
            <a:xfrm>
              <a:off x="1138" y="1733"/>
              <a:ext cx="96" cy="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6" name="Line 222"/>
            <p:cNvSpPr>
              <a:spLocks noChangeShapeType="1"/>
            </p:cNvSpPr>
            <p:nvPr/>
          </p:nvSpPr>
          <p:spPr bwMode="auto">
            <a:xfrm>
              <a:off x="1234" y="1762"/>
              <a:ext cx="96" cy="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7" name="Line 223"/>
            <p:cNvSpPr>
              <a:spLocks noChangeShapeType="1"/>
            </p:cNvSpPr>
            <p:nvPr/>
          </p:nvSpPr>
          <p:spPr bwMode="auto">
            <a:xfrm>
              <a:off x="1330" y="1793"/>
              <a:ext cx="93" cy="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8" name="Line 224"/>
            <p:cNvSpPr>
              <a:spLocks noChangeShapeType="1"/>
            </p:cNvSpPr>
            <p:nvPr/>
          </p:nvSpPr>
          <p:spPr bwMode="auto">
            <a:xfrm>
              <a:off x="1423" y="1822"/>
              <a:ext cx="96" cy="2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89" name="Line 225"/>
            <p:cNvSpPr>
              <a:spLocks noChangeShapeType="1"/>
            </p:cNvSpPr>
            <p:nvPr/>
          </p:nvSpPr>
          <p:spPr bwMode="auto">
            <a:xfrm>
              <a:off x="1519" y="1850"/>
              <a:ext cx="96" cy="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0" name="Line 226"/>
            <p:cNvSpPr>
              <a:spLocks noChangeShapeType="1"/>
            </p:cNvSpPr>
            <p:nvPr/>
          </p:nvSpPr>
          <p:spPr bwMode="auto">
            <a:xfrm>
              <a:off x="1615" y="1879"/>
              <a:ext cx="94" cy="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1" name="Line 227"/>
            <p:cNvSpPr>
              <a:spLocks noChangeShapeType="1"/>
            </p:cNvSpPr>
            <p:nvPr/>
          </p:nvSpPr>
          <p:spPr bwMode="auto">
            <a:xfrm>
              <a:off x="1709" y="1908"/>
              <a:ext cx="96" cy="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2" name="Line 228"/>
            <p:cNvSpPr>
              <a:spLocks noChangeShapeType="1"/>
            </p:cNvSpPr>
            <p:nvPr/>
          </p:nvSpPr>
          <p:spPr bwMode="auto">
            <a:xfrm>
              <a:off x="1805" y="1937"/>
              <a:ext cx="96" cy="2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3" name="Line 229"/>
            <p:cNvSpPr>
              <a:spLocks noChangeShapeType="1"/>
            </p:cNvSpPr>
            <p:nvPr/>
          </p:nvSpPr>
          <p:spPr bwMode="auto">
            <a:xfrm>
              <a:off x="1901" y="1966"/>
              <a:ext cx="93" cy="2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4" name="Line 230"/>
            <p:cNvSpPr>
              <a:spLocks noChangeShapeType="1"/>
            </p:cNvSpPr>
            <p:nvPr/>
          </p:nvSpPr>
          <p:spPr bwMode="auto">
            <a:xfrm>
              <a:off x="1994" y="1992"/>
              <a:ext cx="96" cy="2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5" name="Line 231"/>
            <p:cNvSpPr>
              <a:spLocks noChangeShapeType="1"/>
            </p:cNvSpPr>
            <p:nvPr/>
          </p:nvSpPr>
          <p:spPr bwMode="auto">
            <a:xfrm>
              <a:off x="2090" y="2018"/>
              <a:ext cx="96" cy="2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6" name="Line 232"/>
            <p:cNvSpPr>
              <a:spLocks noChangeShapeType="1"/>
            </p:cNvSpPr>
            <p:nvPr/>
          </p:nvSpPr>
          <p:spPr bwMode="auto">
            <a:xfrm>
              <a:off x="2186" y="2045"/>
              <a:ext cx="96" cy="2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7" name="Line 233"/>
            <p:cNvSpPr>
              <a:spLocks noChangeShapeType="1"/>
            </p:cNvSpPr>
            <p:nvPr/>
          </p:nvSpPr>
          <p:spPr bwMode="auto">
            <a:xfrm>
              <a:off x="2282" y="2071"/>
              <a:ext cx="94" cy="2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8" name="Line 234"/>
            <p:cNvSpPr>
              <a:spLocks noChangeShapeType="1"/>
            </p:cNvSpPr>
            <p:nvPr/>
          </p:nvSpPr>
          <p:spPr bwMode="auto">
            <a:xfrm>
              <a:off x="2376" y="2098"/>
              <a:ext cx="96" cy="2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299" name="Line 235"/>
            <p:cNvSpPr>
              <a:spLocks noChangeShapeType="1"/>
            </p:cNvSpPr>
            <p:nvPr/>
          </p:nvSpPr>
          <p:spPr bwMode="auto">
            <a:xfrm>
              <a:off x="2472" y="2124"/>
              <a:ext cx="96" cy="2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0" name="Line 236"/>
            <p:cNvSpPr>
              <a:spLocks noChangeShapeType="1"/>
            </p:cNvSpPr>
            <p:nvPr/>
          </p:nvSpPr>
          <p:spPr bwMode="auto">
            <a:xfrm>
              <a:off x="2568" y="2148"/>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1" name="Line 237"/>
            <p:cNvSpPr>
              <a:spLocks noChangeShapeType="1"/>
            </p:cNvSpPr>
            <p:nvPr/>
          </p:nvSpPr>
          <p:spPr bwMode="auto">
            <a:xfrm>
              <a:off x="2568" y="2148"/>
              <a:ext cx="398" cy="9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2" name="Line 238"/>
            <p:cNvSpPr>
              <a:spLocks noChangeShapeType="1"/>
            </p:cNvSpPr>
            <p:nvPr/>
          </p:nvSpPr>
          <p:spPr bwMode="auto">
            <a:xfrm>
              <a:off x="2966" y="2246"/>
              <a:ext cx="401" cy="8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3" name="Line 239"/>
            <p:cNvSpPr>
              <a:spLocks noChangeShapeType="1"/>
            </p:cNvSpPr>
            <p:nvPr/>
          </p:nvSpPr>
          <p:spPr bwMode="auto">
            <a:xfrm>
              <a:off x="3367" y="2330"/>
              <a:ext cx="401" cy="7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4" name="Line 240"/>
            <p:cNvSpPr>
              <a:spLocks noChangeShapeType="1"/>
            </p:cNvSpPr>
            <p:nvPr/>
          </p:nvSpPr>
          <p:spPr bwMode="auto">
            <a:xfrm>
              <a:off x="3768" y="2402"/>
              <a:ext cx="398" cy="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5" name="Line 241"/>
            <p:cNvSpPr>
              <a:spLocks noChangeShapeType="1"/>
            </p:cNvSpPr>
            <p:nvPr/>
          </p:nvSpPr>
          <p:spPr bwMode="auto">
            <a:xfrm>
              <a:off x="4166" y="2460"/>
              <a:ext cx="401" cy="4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6" name="Line 242"/>
            <p:cNvSpPr>
              <a:spLocks noChangeShapeType="1"/>
            </p:cNvSpPr>
            <p:nvPr/>
          </p:nvSpPr>
          <p:spPr bwMode="auto">
            <a:xfrm>
              <a:off x="4567" y="2506"/>
              <a:ext cx="401" cy="3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7" name="Line 243"/>
            <p:cNvSpPr>
              <a:spLocks noChangeShapeType="1"/>
            </p:cNvSpPr>
            <p:nvPr/>
          </p:nvSpPr>
          <p:spPr bwMode="auto">
            <a:xfrm>
              <a:off x="4968" y="2537"/>
              <a:ext cx="401" cy="1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8" name="Line 244"/>
            <p:cNvSpPr>
              <a:spLocks noChangeShapeType="1"/>
            </p:cNvSpPr>
            <p:nvPr/>
          </p:nvSpPr>
          <p:spPr bwMode="auto">
            <a:xfrm>
              <a:off x="5369" y="2554"/>
              <a:ext cx="398" cy="4"/>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09" name="Line 245"/>
            <p:cNvSpPr>
              <a:spLocks noChangeShapeType="1"/>
            </p:cNvSpPr>
            <p:nvPr/>
          </p:nvSpPr>
          <p:spPr bwMode="auto">
            <a:xfrm flipV="1">
              <a:off x="5767" y="2549"/>
              <a:ext cx="401" cy="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0" name="Line 246"/>
            <p:cNvSpPr>
              <a:spLocks noChangeShapeType="1"/>
            </p:cNvSpPr>
            <p:nvPr/>
          </p:nvSpPr>
          <p:spPr bwMode="auto">
            <a:xfrm flipV="1">
              <a:off x="6168" y="2527"/>
              <a:ext cx="401" cy="2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1" name="Line 247"/>
            <p:cNvSpPr>
              <a:spLocks noChangeShapeType="1"/>
            </p:cNvSpPr>
            <p:nvPr/>
          </p:nvSpPr>
          <p:spPr bwMode="auto">
            <a:xfrm flipV="1">
              <a:off x="6569" y="2491"/>
              <a:ext cx="401" cy="3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2" name="Line 248"/>
            <p:cNvSpPr>
              <a:spLocks noChangeShapeType="1"/>
            </p:cNvSpPr>
            <p:nvPr/>
          </p:nvSpPr>
          <p:spPr bwMode="auto">
            <a:xfrm flipV="1">
              <a:off x="6970" y="2443"/>
              <a:ext cx="398" cy="4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3" name="Line 249"/>
            <p:cNvSpPr>
              <a:spLocks noChangeShapeType="1"/>
            </p:cNvSpPr>
            <p:nvPr/>
          </p:nvSpPr>
          <p:spPr bwMode="auto">
            <a:xfrm flipV="1">
              <a:off x="7368" y="2381"/>
              <a:ext cx="401" cy="62"/>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4" name="Line 250"/>
            <p:cNvSpPr>
              <a:spLocks noChangeShapeType="1"/>
            </p:cNvSpPr>
            <p:nvPr/>
          </p:nvSpPr>
          <p:spPr bwMode="auto">
            <a:xfrm flipV="1">
              <a:off x="7769" y="2306"/>
              <a:ext cx="401" cy="75"/>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5" name="Line 251"/>
            <p:cNvSpPr>
              <a:spLocks noChangeShapeType="1"/>
            </p:cNvSpPr>
            <p:nvPr/>
          </p:nvSpPr>
          <p:spPr bwMode="auto">
            <a:xfrm flipV="1">
              <a:off x="8170" y="2218"/>
              <a:ext cx="398" cy="8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6" name="Line 252"/>
            <p:cNvSpPr>
              <a:spLocks noChangeShapeType="1"/>
            </p:cNvSpPr>
            <p:nvPr/>
          </p:nvSpPr>
          <p:spPr bwMode="auto">
            <a:xfrm flipV="1">
              <a:off x="8568" y="2117"/>
              <a:ext cx="401" cy="101"/>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7" name="Line 253"/>
            <p:cNvSpPr>
              <a:spLocks noChangeShapeType="1"/>
            </p:cNvSpPr>
            <p:nvPr/>
          </p:nvSpPr>
          <p:spPr bwMode="auto">
            <a:xfrm flipV="1">
              <a:off x="8969" y="1999"/>
              <a:ext cx="401" cy="11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8" name="Line 254"/>
            <p:cNvSpPr>
              <a:spLocks noChangeShapeType="1"/>
            </p:cNvSpPr>
            <p:nvPr/>
          </p:nvSpPr>
          <p:spPr bwMode="auto">
            <a:xfrm flipV="1">
              <a:off x="9370" y="1872"/>
              <a:ext cx="400" cy="127"/>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19" name="Line 255"/>
            <p:cNvSpPr>
              <a:spLocks noChangeShapeType="1"/>
            </p:cNvSpPr>
            <p:nvPr/>
          </p:nvSpPr>
          <p:spPr bwMode="auto">
            <a:xfrm flipV="1">
              <a:off x="9770" y="1793"/>
              <a:ext cx="228" cy="79"/>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20" name="Line 256"/>
            <p:cNvSpPr>
              <a:spLocks noChangeShapeType="1"/>
            </p:cNvSpPr>
            <p:nvPr/>
          </p:nvSpPr>
          <p:spPr bwMode="auto">
            <a:xfrm flipV="1">
              <a:off x="9998" y="1730"/>
              <a:ext cx="171" cy="63"/>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21" name="Line 257"/>
            <p:cNvSpPr>
              <a:spLocks noChangeShapeType="1"/>
            </p:cNvSpPr>
            <p:nvPr/>
          </p:nvSpPr>
          <p:spPr bwMode="auto">
            <a:xfrm flipV="1">
              <a:off x="10169" y="1574"/>
              <a:ext cx="401" cy="156"/>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22" name="Line 258"/>
            <p:cNvSpPr>
              <a:spLocks noChangeShapeType="1"/>
            </p:cNvSpPr>
            <p:nvPr/>
          </p:nvSpPr>
          <p:spPr bwMode="auto">
            <a:xfrm>
              <a:off x="10570"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23" name="Line 259"/>
            <p:cNvSpPr>
              <a:spLocks noChangeShapeType="1"/>
            </p:cNvSpPr>
            <p:nvPr/>
          </p:nvSpPr>
          <p:spPr bwMode="auto">
            <a:xfrm>
              <a:off x="662"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24" name="Line 260"/>
            <p:cNvSpPr>
              <a:spLocks noChangeShapeType="1"/>
            </p:cNvSpPr>
            <p:nvPr/>
          </p:nvSpPr>
          <p:spPr bwMode="auto">
            <a:xfrm>
              <a:off x="662" y="1574"/>
              <a:ext cx="0"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25" name="Line 261"/>
            <p:cNvSpPr>
              <a:spLocks noChangeShapeType="1"/>
            </p:cNvSpPr>
            <p:nvPr/>
          </p:nvSpPr>
          <p:spPr bwMode="auto">
            <a:xfrm>
              <a:off x="662" y="1574"/>
              <a:ext cx="9908"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26" name="Text Box 262"/>
            <p:cNvSpPr txBox="1">
              <a:spLocks noChangeArrowheads="1"/>
            </p:cNvSpPr>
            <p:nvPr/>
          </p:nvSpPr>
          <p:spPr bwMode="auto">
            <a:xfrm>
              <a:off x="1234" y="1872"/>
              <a:ext cx="307"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3.1</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327" name="Text Box 263"/>
            <p:cNvSpPr txBox="1">
              <a:spLocks noChangeArrowheads="1"/>
            </p:cNvSpPr>
            <p:nvPr/>
          </p:nvSpPr>
          <p:spPr bwMode="auto">
            <a:xfrm>
              <a:off x="2414" y="2258"/>
              <a:ext cx="308"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9.5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328" name="Text Box 264"/>
            <p:cNvSpPr txBox="1">
              <a:spLocks noChangeArrowheads="1"/>
            </p:cNvSpPr>
            <p:nvPr/>
          </p:nvSpPr>
          <p:spPr bwMode="auto">
            <a:xfrm>
              <a:off x="9691" y="1901"/>
              <a:ext cx="307"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3.6</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329" name="Text Box 265"/>
            <p:cNvSpPr txBox="1">
              <a:spLocks noChangeArrowheads="1"/>
            </p:cNvSpPr>
            <p:nvPr/>
          </p:nvSpPr>
          <p:spPr bwMode="auto">
            <a:xfrm>
              <a:off x="5554" y="2669"/>
              <a:ext cx="429"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16.2</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330" name="Line 266"/>
            <p:cNvSpPr>
              <a:spLocks noChangeShapeType="1"/>
            </p:cNvSpPr>
            <p:nvPr/>
          </p:nvSpPr>
          <p:spPr bwMode="auto">
            <a:xfrm flipV="1">
              <a:off x="662"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1" name="Line 267"/>
            <p:cNvSpPr>
              <a:spLocks noChangeShapeType="1"/>
            </p:cNvSpPr>
            <p:nvPr/>
          </p:nvSpPr>
          <p:spPr bwMode="auto">
            <a:xfrm>
              <a:off x="662" y="2952"/>
              <a:ext cx="1906"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2" name="Line 268"/>
            <p:cNvSpPr>
              <a:spLocks noChangeShapeType="1"/>
            </p:cNvSpPr>
            <p:nvPr/>
          </p:nvSpPr>
          <p:spPr bwMode="auto">
            <a:xfrm flipV="1">
              <a:off x="2568"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3" name="Text Box 269"/>
            <p:cNvSpPr txBox="1">
              <a:spLocks noChangeArrowheads="1"/>
            </p:cNvSpPr>
            <p:nvPr/>
          </p:nvSpPr>
          <p:spPr bwMode="auto">
            <a:xfrm>
              <a:off x="1462" y="2729"/>
              <a:ext cx="307"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0.5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334" name="Line 270"/>
            <p:cNvSpPr>
              <a:spLocks noChangeShapeType="1"/>
            </p:cNvSpPr>
            <p:nvPr/>
          </p:nvSpPr>
          <p:spPr bwMode="auto">
            <a:xfrm flipV="1">
              <a:off x="2568"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5" name="Line 271"/>
            <p:cNvSpPr>
              <a:spLocks noChangeShapeType="1"/>
            </p:cNvSpPr>
            <p:nvPr/>
          </p:nvSpPr>
          <p:spPr bwMode="auto">
            <a:xfrm>
              <a:off x="2568" y="2952"/>
              <a:ext cx="8002" cy="0"/>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6" name="Line 272"/>
            <p:cNvSpPr>
              <a:spLocks noChangeShapeType="1"/>
            </p:cNvSpPr>
            <p:nvPr/>
          </p:nvSpPr>
          <p:spPr bwMode="auto">
            <a:xfrm flipV="1">
              <a:off x="10570"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7" name="Line 273"/>
            <p:cNvSpPr>
              <a:spLocks noChangeShapeType="1"/>
            </p:cNvSpPr>
            <p:nvPr/>
          </p:nvSpPr>
          <p:spPr bwMode="auto">
            <a:xfrm flipV="1">
              <a:off x="10570" y="2693"/>
              <a:ext cx="0" cy="33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8" name="Line 274"/>
            <p:cNvSpPr>
              <a:spLocks noChangeShapeType="1"/>
            </p:cNvSpPr>
            <p:nvPr/>
          </p:nvSpPr>
          <p:spPr bwMode="auto">
            <a:xfrm flipV="1">
              <a:off x="5767" y="2873"/>
              <a:ext cx="0" cy="158"/>
            </a:xfrm>
            <a:prstGeom prst="line">
              <a:avLst/>
            </a:prstGeom>
            <a:noFill/>
            <a:ln w="1524">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339" name="Text Box 275"/>
            <p:cNvSpPr txBox="1">
              <a:spLocks noChangeArrowheads="1"/>
            </p:cNvSpPr>
            <p:nvPr/>
          </p:nvSpPr>
          <p:spPr bwMode="auto">
            <a:xfrm>
              <a:off x="3953" y="2714"/>
              <a:ext cx="429" cy="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0.84</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340" name="Text Box 276"/>
            <p:cNvSpPr txBox="1">
              <a:spLocks noChangeArrowheads="1"/>
            </p:cNvSpPr>
            <p:nvPr/>
          </p:nvSpPr>
          <p:spPr bwMode="auto">
            <a:xfrm>
              <a:off x="7956" y="2729"/>
              <a:ext cx="430" cy="2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smtClean="0">
                  <a:ln>
                    <a:noFill/>
                  </a:ln>
                  <a:solidFill>
                    <a:schemeClr val="tx1"/>
                  </a:solidFill>
                  <a:effectLst/>
                  <a:latin typeface="Arial" pitchFamily="34" charset="0"/>
                  <a:ea typeface="Arial" pitchFamily="34" charset="0"/>
                  <a:cs typeface="Arial" pitchFamily="34" charset="0"/>
                </a:rPr>
                <a:t>1.26</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59395"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59396"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59397"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59398"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59399"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59400"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Section ( A-A) Details :-</a:t>
            </a:r>
          </a:p>
        </p:txBody>
      </p:sp>
      <p:sp>
        <p:nvSpPr>
          <p:cNvPr id="59406" name="Rectangle 15"/>
          <p:cNvSpPr>
            <a:spLocks noChangeArrowheads="1"/>
          </p:cNvSpPr>
          <p:nvPr/>
        </p:nvSpPr>
        <p:spPr bwMode="auto">
          <a:xfrm>
            <a:off x="1524000" y="3505200"/>
            <a:ext cx="2667000" cy="369332"/>
          </a:xfrm>
          <a:prstGeom prst="rect">
            <a:avLst/>
          </a:prstGeom>
          <a:noFill/>
          <a:ln w="9525">
            <a:noFill/>
            <a:miter lim="800000"/>
            <a:headEnd/>
            <a:tailEnd/>
          </a:ln>
        </p:spPr>
        <p:txBody>
          <a:bodyPr>
            <a:spAutoFit/>
          </a:bodyPr>
          <a:lstStyle/>
          <a:p>
            <a:r>
              <a:rPr lang="en-US" dirty="0"/>
              <a:t>Use 1Φ </a:t>
            </a:r>
            <a:r>
              <a:rPr lang="en-US" dirty="0" smtClean="0"/>
              <a:t>10 </a:t>
            </a:r>
            <a:r>
              <a:rPr lang="en-US" dirty="0"/>
              <a:t>@ </a:t>
            </a:r>
            <a:r>
              <a:rPr lang="en-US" smtClean="0"/>
              <a:t>20 </a:t>
            </a:r>
            <a:r>
              <a:rPr lang="en-US" smtClean="0"/>
              <a:t>cm </a:t>
            </a:r>
            <a:endParaRPr lang="en-US" dirty="0"/>
          </a:p>
        </p:txBody>
      </p:sp>
      <p:sp>
        <p:nvSpPr>
          <p:cNvPr id="59407" name="Rectangle 16"/>
          <p:cNvSpPr>
            <a:spLocks noChangeArrowheads="1"/>
          </p:cNvSpPr>
          <p:nvPr/>
        </p:nvSpPr>
        <p:spPr bwMode="auto">
          <a:xfrm>
            <a:off x="1571604" y="5715016"/>
            <a:ext cx="4572000" cy="369332"/>
          </a:xfrm>
          <a:prstGeom prst="rect">
            <a:avLst/>
          </a:prstGeom>
          <a:noFill/>
          <a:ln w="9525">
            <a:noFill/>
            <a:miter lim="800000"/>
            <a:headEnd/>
            <a:tailEnd/>
          </a:ln>
        </p:spPr>
        <p:txBody>
          <a:bodyPr>
            <a:spAutoFit/>
          </a:bodyPr>
          <a:lstStyle/>
          <a:p>
            <a:r>
              <a:rPr lang="en-US" dirty="0"/>
              <a:t>Use Φ10 @ </a:t>
            </a:r>
            <a:r>
              <a:rPr lang="en-US" dirty="0" smtClean="0"/>
              <a:t>20 </a:t>
            </a:r>
            <a:r>
              <a:rPr lang="en-US" dirty="0"/>
              <a:t>cm </a:t>
            </a:r>
          </a:p>
        </p:txBody>
      </p:sp>
      <p:sp>
        <p:nvSpPr>
          <p:cNvPr id="59408" name="Rectangle 17"/>
          <p:cNvSpPr>
            <a:spLocks noChangeArrowheads="1"/>
          </p:cNvSpPr>
          <p:nvPr/>
        </p:nvSpPr>
        <p:spPr bwMode="auto">
          <a:xfrm>
            <a:off x="1500166" y="5214950"/>
            <a:ext cx="3044825" cy="369888"/>
          </a:xfrm>
          <a:prstGeom prst="rect">
            <a:avLst/>
          </a:prstGeom>
          <a:noFill/>
          <a:ln w="9525">
            <a:noFill/>
            <a:miter lim="800000"/>
            <a:headEnd/>
            <a:tailEnd/>
          </a:ln>
        </p:spPr>
        <p:txBody>
          <a:bodyPr wrap="none">
            <a:spAutoFit/>
          </a:bodyPr>
          <a:lstStyle/>
          <a:p>
            <a:r>
              <a:rPr lang="en-US" b="1" dirty="0"/>
              <a:t>Secondary reinforcement:</a:t>
            </a:r>
            <a:endParaRPr lang="en-US" dirty="0"/>
          </a:p>
        </p:txBody>
      </p:sp>
      <p:sp>
        <p:nvSpPr>
          <p:cNvPr id="59409" name="Rectangle 18"/>
          <p:cNvSpPr>
            <a:spLocks noChangeArrowheads="1"/>
          </p:cNvSpPr>
          <p:nvPr/>
        </p:nvSpPr>
        <p:spPr bwMode="auto">
          <a:xfrm>
            <a:off x="1447800" y="2906713"/>
            <a:ext cx="2390775" cy="369887"/>
          </a:xfrm>
          <a:prstGeom prst="rect">
            <a:avLst/>
          </a:prstGeom>
          <a:noFill/>
          <a:ln w="9525">
            <a:noFill/>
            <a:miter lim="800000"/>
            <a:headEnd/>
            <a:tailEnd/>
          </a:ln>
        </p:spPr>
        <p:txBody>
          <a:bodyPr wrap="none">
            <a:spAutoFit/>
          </a:bodyPr>
          <a:lstStyle/>
          <a:p>
            <a:r>
              <a:rPr lang="en-US" b="1"/>
              <a:t>Main reinforcement:</a:t>
            </a:r>
            <a:endParaRPr lang="en-US"/>
          </a:p>
        </p:txBody>
      </p:sp>
      <p:pic>
        <p:nvPicPr>
          <p:cNvPr id="87042" name="Picture 2"/>
          <p:cNvPicPr>
            <a:picLocks noChangeAspect="1" noChangeArrowheads="1"/>
          </p:cNvPicPr>
          <p:nvPr/>
        </p:nvPicPr>
        <p:blipFill>
          <a:blip r:embed="rId4"/>
          <a:srcRect/>
          <a:stretch>
            <a:fillRect/>
          </a:stretch>
        </p:blipFill>
        <p:spPr bwMode="auto">
          <a:xfrm>
            <a:off x="5000628" y="1785926"/>
            <a:ext cx="3785869" cy="3638559"/>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6041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60420"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60421"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60422"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60423"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60424"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Isolated Footing (F8) :-</a:t>
            </a:r>
          </a:p>
        </p:txBody>
      </p:sp>
      <p:pic>
        <p:nvPicPr>
          <p:cNvPr id="60429" name="Picture 6" descr="footi_final"/>
          <p:cNvPicPr>
            <a:picLocks noChangeAspect="1" noChangeArrowheads="1"/>
          </p:cNvPicPr>
          <p:nvPr/>
        </p:nvPicPr>
        <p:blipFill>
          <a:blip r:embed="rId4">
            <a:clrChange>
              <a:clrFrom>
                <a:srgbClr val="FFFFFF"/>
              </a:clrFrom>
              <a:clrTo>
                <a:srgbClr val="FFFFFF">
                  <a:alpha val="0"/>
                </a:srgbClr>
              </a:clrTo>
            </a:clrChange>
          </a:blip>
          <a:srcRect l="8398" t="1439" r="22188"/>
          <a:stretch>
            <a:fillRect/>
          </a:stretch>
        </p:blipFill>
        <p:spPr bwMode="auto">
          <a:xfrm>
            <a:off x="6019800" y="1630363"/>
            <a:ext cx="2743200" cy="2547937"/>
          </a:xfrm>
          <a:prstGeom prst="rect">
            <a:avLst/>
          </a:prstGeom>
          <a:noFill/>
          <a:ln w="9525">
            <a:noFill/>
            <a:miter lim="800000"/>
            <a:headEnd/>
            <a:tailEnd/>
          </a:ln>
        </p:spPr>
      </p:pic>
      <p:sp>
        <p:nvSpPr>
          <p:cNvPr id="15" name="Text Box 24"/>
          <p:cNvSpPr txBox="1">
            <a:spLocks noChangeArrowheads="1"/>
          </p:cNvSpPr>
          <p:nvPr/>
        </p:nvSpPr>
        <p:spPr bwMode="auto">
          <a:xfrm>
            <a:off x="2357422" y="1714488"/>
            <a:ext cx="5105400" cy="4339650"/>
          </a:xfrm>
          <a:prstGeom prst="rect">
            <a:avLst/>
          </a:prstGeom>
          <a:noFill/>
          <a:ln w="19050" algn="ctr">
            <a:noFill/>
            <a:miter lim="800000"/>
            <a:headEnd/>
            <a:tailEnd/>
          </a:ln>
          <a:effectLst/>
        </p:spPr>
        <p:txBody>
          <a:bodyPr>
            <a:spAutoFit/>
          </a:bodyPr>
          <a:lstStyle/>
          <a:p>
            <a:pPr>
              <a:buClr>
                <a:srgbClr val="0066FF"/>
              </a:buClr>
              <a:buFont typeface="Wingdings" pitchFamily="2" charset="2"/>
              <a:buNone/>
              <a:defRPr/>
            </a:pPr>
            <a:r>
              <a:rPr lang="en-US" b="1" dirty="0">
                <a:solidFill>
                  <a:srgbClr val="0066FF"/>
                </a:solidFill>
                <a:latin typeface="Times New Roman" pitchFamily="18" charset="0"/>
                <a:cs typeface="Times New Roman" pitchFamily="18" charset="0"/>
              </a:rPr>
              <a:t> </a:t>
            </a:r>
            <a:r>
              <a:rPr lang="en-US" sz="2000" b="1" dirty="0">
                <a:ln w="11430"/>
                <a:solidFill>
                  <a:srgbClr val="C00000"/>
                </a:solidFill>
                <a:effectLst>
                  <a:outerShdw blurRad="50800" dist="39000" dir="5460000" algn="tl">
                    <a:srgbClr val="000000">
                      <a:alpha val="38000"/>
                    </a:srgbClr>
                  </a:outerShdw>
                </a:effectLst>
              </a:rPr>
              <a:t>Load Calculation</a:t>
            </a:r>
          </a:p>
          <a:p>
            <a:pPr>
              <a:buClr>
                <a:srgbClr val="0066FF"/>
              </a:buClr>
              <a:buFont typeface="Wingdings" pitchFamily="2" charset="2"/>
              <a:buChar char="Ø"/>
              <a:defRPr/>
            </a:pPr>
            <a:r>
              <a:rPr lang="en-US" sz="1600" b="1" dirty="0">
                <a:latin typeface="Times New Roman" pitchFamily="18" charset="0"/>
                <a:cs typeface="Times New Roman" pitchFamily="18" charset="0"/>
              </a:rPr>
              <a:t>  Total factored load = </a:t>
            </a:r>
            <a:r>
              <a:rPr lang="en-US" sz="1600" b="1" dirty="0" smtClean="0">
                <a:latin typeface="Times New Roman" pitchFamily="18" charset="0"/>
                <a:cs typeface="Times New Roman" pitchFamily="18" charset="0"/>
              </a:rPr>
              <a:t>1458 </a:t>
            </a:r>
            <a:r>
              <a:rPr lang="en-US" sz="1600" b="1" dirty="0">
                <a:latin typeface="Times New Roman" pitchFamily="18" charset="0"/>
                <a:cs typeface="Times New Roman" pitchFamily="18" charset="0"/>
              </a:rPr>
              <a:t>KN. </a:t>
            </a:r>
          </a:p>
          <a:p>
            <a:pPr>
              <a:buClr>
                <a:srgbClr val="0066FF"/>
              </a:buClr>
              <a:buFont typeface="Wingdings" pitchFamily="2" charset="2"/>
              <a:buChar char="Ø"/>
              <a:defRPr/>
            </a:pPr>
            <a:endParaRPr lang="en-US" sz="1600" b="1" dirty="0">
              <a:latin typeface="Times New Roman" pitchFamily="18" charset="0"/>
              <a:cs typeface="Times New Roman" pitchFamily="18" charset="0"/>
            </a:endParaRPr>
          </a:p>
          <a:p>
            <a:pPr>
              <a:buClr>
                <a:srgbClr val="0066FF"/>
              </a:buClr>
              <a:buFont typeface="Wingdings" pitchFamily="2" charset="2"/>
              <a:buChar char="Ø"/>
              <a:defRPr/>
            </a:pPr>
            <a:r>
              <a:rPr lang="en-US" sz="1600" b="1" dirty="0">
                <a:latin typeface="Times New Roman" pitchFamily="18" charset="0"/>
                <a:cs typeface="Times New Roman" pitchFamily="18" charset="0"/>
              </a:rPr>
              <a:t>  Column Dimensions = </a:t>
            </a:r>
            <a:r>
              <a:rPr lang="en-US" sz="1600" b="1" dirty="0" smtClean="0">
                <a:latin typeface="Times New Roman" pitchFamily="18" charset="0"/>
                <a:cs typeface="Times New Roman" pitchFamily="18" charset="0"/>
              </a:rPr>
              <a:t>60*30 </a:t>
            </a:r>
            <a:r>
              <a:rPr lang="en-US" sz="1600" b="1" dirty="0">
                <a:latin typeface="Times New Roman" pitchFamily="18" charset="0"/>
                <a:cs typeface="Times New Roman" pitchFamily="18" charset="0"/>
              </a:rPr>
              <a:t>cm.</a:t>
            </a:r>
          </a:p>
          <a:p>
            <a:pPr>
              <a:buClr>
                <a:srgbClr val="0066FF"/>
              </a:buClr>
              <a:buFont typeface="Wingdings" pitchFamily="2" charset="2"/>
              <a:buChar char="Ø"/>
              <a:defRPr/>
            </a:pPr>
            <a:endParaRPr lang="en-US" sz="1600" b="1" dirty="0">
              <a:latin typeface="Times New Roman" pitchFamily="18" charset="0"/>
              <a:cs typeface="Times New Roman" pitchFamily="18" charset="0"/>
            </a:endParaRPr>
          </a:p>
          <a:p>
            <a:pPr>
              <a:buClr>
                <a:srgbClr val="0066FF"/>
              </a:buClr>
              <a:buFont typeface="Wingdings" pitchFamily="2" charset="2"/>
              <a:buChar char="Ø"/>
              <a:defRPr/>
            </a:pPr>
            <a:r>
              <a:rPr lang="en-US" sz="1600" b="1" dirty="0">
                <a:latin typeface="Times New Roman" pitchFamily="18" charset="0"/>
                <a:cs typeface="Times New Roman" pitchFamily="18" charset="0"/>
              </a:rPr>
              <a:t>  Soil density = 18 KN/m3.                          </a:t>
            </a:r>
          </a:p>
          <a:p>
            <a:pPr>
              <a:buClr>
                <a:srgbClr val="0066FF"/>
              </a:buClr>
              <a:buFont typeface="Wingdings" pitchFamily="2" charset="2"/>
              <a:buChar char="Ø"/>
              <a:defRPr/>
            </a:pPr>
            <a:endParaRPr lang="en-US" sz="1600" b="1" dirty="0">
              <a:latin typeface="Times New Roman" pitchFamily="18" charset="0"/>
              <a:cs typeface="Times New Roman" pitchFamily="18" charset="0"/>
            </a:endParaRPr>
          </a:p>
          <a:p>
            <a:pPr>
              <a:buClr>
                <a:srgbClr val="0066FF"/>
              </a:buClr>
              <a:buFont typeface="Wingdings" pitchFamily="2" charset="2"/>
              <a:buChar char="Ø"/>
              <a:defRPr/>
            </a:pPr>
            <a:r>
              <a:rPr lang="en-US" sz="1600" b="1" dirty="0">
                <a:latin typeface="Times New Roman" pitchFamily="18" charset="0"/>
                <a:cs typeface="Times New Roman" pitchFamily="18" charset="0"/>
              </a:rPr>
              <a:t>  Allowable soil Pressure = </a:t>
            </a:r>
            <a:r>
              <a:rPr lang="en-US" sz="1600" b="1" dirty="0" smtClean="0">
                <a:latin typeface="Times New Roman" pitchFamily="18" charset="0"/>
                <a:cs typeface="Times New Roman" pitchFamily="18" charset="0"/>
              </a:rPr>
              <a:t>400 </a:t>
            </a:r>
            <a:r>
              <a:rPr lang="en-US" sz="1600" b="1" dirty="0">
                <a:latin typeface="Times New Roman" pitchFamily="18" charset="0"/>
                <a:cs typeface="Times New Roman" pitchFamily="18" charset="0"/>
              </a:rPr>
              <a:t>KN/m2.</a:t>
            </a:r>
          </a:p>
          <a:p>
            <a:pPr>
              <a:buClr>
                <a:srgbClr val="0066FF"/>
              </a:buClr>
              <a:buFont typeface="Wingdings" pitchFamily="2" charset="2"/>
              <a:buChar char="Ø"/>
              <a:defRPr/>
            </a:pPr>
            <a:endParaRPr lang="en-US" sz="1600" b="1" dirty="0">
              <a:latin typeface="Times New Roman" pitchFamily="18" charset="0"/>
              <a:cs typeface="Times New Roman" pitchFamily="18" charset="0"/>
            </a:endParaRPr>
          </a:p>
          <a:p>
            <a:pPr>
              <a:buClr>
                <a:srgbClr val="0066FF"/>
              </a:buClr>
              <a:buFont typeface="Wingdings" pitchFamily="2" charset="2"/>
              <a:buChar char="Ø"/>
              <a:defRPr/>
            </a:pPr>
            <a:r>
              <a:rPr lang="en-US" sz="1600" b="1" dirty="0">
                <a:latin typeface="Times New Roman" pitchFamily="18" charset="0"/>
                <a:cs typeface="Times New Roman" pitchFamily="18" charset="0"/>
              </a:rPr>
              <a:t>  Assume footing to be about </a:t>
            </a:r>
            <a:r>
              <a:rPr lang="en-US" sz="1600" b="1" dirty="0" smtClean="0">
                <a:latin typeface="Times New Roman" pitchFamily="18" charset="0"/>
                <a:cs typeface="Times New Roman" pitchFamily="18" charset="0"/>
              </a:rPr>
              <a:t>(40 </a:t>
            </a:r>
            <a:r>
              <a:rPr lang="en-US" sz="1600" b="1" dirty="0">
                <a:latin typeface="Times New Roman" pitchFamily="18" charset="0"/>
                <a:cs typeface="Times New Roman" pitchFamily="18" charset="0"/>
              </a:rPr>
              <a:t>cm) thick.</a:t>
            </a:r>
          </a:p>
          <a:p>
            <a:pPr>
              <a:buClr>
                <a:srgbClr val="0066FF"/>
              </a:buClr>
              <a:buFont typeface="Wingdings" pitchFamily="2" charset="2"/>
              <a:buChar char="Ø"/>
              <a:defRPr/>
            </a:pPr>
            <a:endParaRPr lang="en-US" sz="1600" b="1" dirty="0">
              <a:latin typeface="Times New Roman" pitchFamily="18" charset="0"/>
              <a:cs typeface="Times New Roman" pitchFamily="18" charset="0"/>
            </a:endParaRPr>
          </a:p>
          <a:p>
            <a:pPr>
              <a:buClr>
                <a:srgbClr val="0066FF"/>
              </a:buClr>
              <a:buFont typeface="Wingdings" pitchFamily="2" charset="2"/>
              <a:buChar char="Ø"/>
              <a:defRPr/>
            </a:pPr>
            <a:r>
              <a:rPr lang="en-US" sz="1600" b="1" dirty="0">
                <a:latin typeface="Times New Roman" pitchFamily="18" charset="0"/>
                <a:cs typeface="Times New Roman" pitchFamily="18" charset="0"/>
              </a:rPr>
              <a:t>  Footing weight = 1.2 (</a:t>
            </a:r>
            <a:r>
              <a:rPr lang="en-US" sz="1600" b="1" dirty="0" smtClean="0">
                <a:latin typeface="Times New Roman" pitchFamily="18" charset="0"/>
                <a:cs typeface="Times New Roman" pitchFamily="18" charset="0"/>
              </a:rPr>
              <a:t>25* 0.4) </a:t>
            </a:r>
            <a:r>
              <a:rPr lang="en-US" sz="1600" b="1" dirty="0">
                <a:latin typeface="Times New Roman" pitchFamily="18" charset="0"/>
                <a:cs typeface="Times New Roman" pitchFamily="18" charset="0"/>
              </a:rPr>
              <a:t>= </a:t>
            </a:r>
            <a:r>
              <a:rPr lang="en-US" sz="1600" b="1" dirty="0" smtClean="0">
                <a:latin typeface="Times New Roman" pitchFamily="18" charset="0"/>
                <a:cs typeface="Times New Roman" pitchFamily="18" charset="0"/>
              </a:rPr>
              <a:t>12 </a:t>
            </a:r>
            <a:r>
              <a:rPr lang="en-US" sz="1600" b="1" dirty="0">
                <a:latin typeface="Times New Roman" pitchFamily="18" charset="0"/>
                <a:cs typeface="Times New Roman" pitchFamily="18" charset="0"/>
              </a:rPr>
              <a:t>KN/m2.</a:t>
            </a:r>
          </a:p>
          <a:p>
            <a:pPr>
              <a:buClr>
                <a:srgbClr val="0066FF"/>
              </a:buClr>
              <a:buFont typeface="Wingdings" pitchFamily="2" charset="2"/>
              <a:buChar char="Ø"/>
              <a:defRPr/>
            </a:pPr>
            <a:endParaRPr lang="en-US" sz="1600" b="1" dirty="0">
              <a:latin typeface="Times New Roman" pitchFamily="18" charset="0"/>
              <a:cs typeface="Times New Roman" pitchFamily="18" charset="0"/>
            </a:endParaRPr>
          </a:p>
          <a:p>
            <a:pPr>
              <a:buClr>
                <a:srgbClr val="0066FF"/>
              </a:buClr>
              <a:buFont typeface="Wingdings" pitchFamily="2" charset="2"/>
              <a:buChar char="Ø"/>
              <a:defRPr/>
            </a:pPr>
            <a:r>
              <a:rPr lang="en-US" sz="1600" b="1" dirty="0">
                <a:latin typeface="Times New Roman" pitchFamily="18" charset="0"/>
                <a:cs typeface="Times New Roman" pitchFamily="18" charset="0"/>
              </a:rPr>
              <a:t>  Soil weight above the footing =</a:t>
            </a:r>
          </a:p>
          <a:p>
            <a:pPr>
              <a:buClr>
                <a:srgbClr val="0066FF"/>
              </a:buClr>
              <a:defRPr/>
            </a:pPr>
            <a:r>
              <a:rPr lang="en-US" sz="1600" b="1" dirty="0">
                <a:latin typeface="Times New Roman" pitchFamily="18" charset="0"/>
                <a:cs typeface="Times New Roman" pitchFamily="18" charset="0"/>
              </a:rPr>
              <a:t>	 1.6 (</a:t>
            </a:r>
            <a:r>
              <a:rPr lang="en-US" sz="1600" b="1" dirty="0" smtClean="0">
                <a:latin typeface="Times New Roman" pitchFamily="18" charset="0"/>
                <a:cs typeface="Times New Roman" pitchFamily="18" charset="0"/>
              </a:rPr>
              <a:t>0.6) </a:t>
            </a:r>
            <a:r>
              <a:rPr lang="en-US" sz="1600" b="1" dirty="0">
                <a:latin typeface="Times New Roman" pitchFamily="18" charset="0"/>
                <a:cs typeface="Times New Roman" pitchFamily="18" charset="0"/>
              </a:rPr>
              <a:t>18 = </a:t>
            </a:r>
            <a:r>
              <a:rPr lang="en-US" sz="1600" b="1" dirty="0" smtClean="0">
                <a:latin typeface="Times New Roman" pitchFamily="18" charset="0"/>
                <a:cs typeface="Times New Roman" pitchFamily="18" charset="0"/>
              </a:rPr>
              <a:t>17.28 </a:t>
            </a:r>
            <a:r>
              <a:rPr lang="en-US" sz="1600" b="1" dirty="0">
                <a:latin typeface="Times New Roman" pitchFamily="18" charset="0"/>
                <a:cs typeface="Times New Roman" pitchFamily="18" charset="0"/>
              </a:rPr>
              <a:t>KN/m2. </a:t>
            </a:r>
          </a:p>
          <a:p>
            <a:pPr>
              <a:buClr>
                <a:srgbClr val="0066FF"/>
              </a:buClr>
              <a:buFont typeface="Wingdings" pitchFamily="2" charset="2"/>
              <a:buChar char="Ø"/>
              <a:defRPr/>
            </a:pPr>
            <a:endParaRPr lang="en-US" sz="1600" b="1" dirty="0">
              <a:latin typeface="Times New Roman" pitchFamily="18" charset="0"/>
              <a:cs typeface="Times New Roman" pitchFamily="18" charset="0"/>
            </a:endParaRPr>
          </a:p>
          <a:p>
            <a:pPr>
              <a:buClr>
                <a:srgbClr val="0066FF"/>
              </a:buClr>
              <a:defRPr/>
            </a:pPr>
            <a:endParaRPr lang="en-US" sz="1600"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4" descr="part1"/>
          <p:cNvPicPr>
            <a:picLocks noChangeAspect="1" noChangeArrowheads="1"/>
          </p:cNvPicPr>
          <p:nvPr/>
        </p:nvPicPr>
        <p:blipFill>
          <a:blip r:embed="rId3"/>
          <a:srcRect/>
          <a:stretch>
            <a:fillRect/>
          </a:stretch>
        </p:blipFill>
        <p:spPr bwMode="auto">
          <a:xfrm>
            <a:off x="0" y="0"/>
            <a:ext cx="2049463" cy="6858000"/>
          </a:xfrm>
          <a:prstGeom prst="rect">
            <a:avLst/>
          </a:prstGeom>
          <a:noFill/>
          <a:ln w="9525">
            <a:noFill/>
            <a:miter lim="800000"/>
            <a:headEnd/>
            <a:tailEnd/>
          </a:ln>
        </p:spPr>
      </p:pic>
      <p:pic>
        <p:nvPicPr>
          <p:cNvPr id="7172" name="Picture 5" descr="a"/>
          <p:cNvPicPr>
            <a:picLocks noChangeAspect="1" noChangeArrowheads="1"/>
          </p:cNvPicPr>
          <p:nvPr/>
        </p:nvPicPr>
        <p:blipFill>
          <a:blip r:embed="rId4"/>
          <a:srcRect/>
          <a:stretch>
            <a:fillRect/>
          </a:stretch>
        </p:blipFill>
        <p:spPr bwMode="auto">
          <a:xfrm>
            <a:off x="609600" y="228600"/>
            <a:ext cx="990600" cy="381000"/>
          </a:xfrm>
          <a:prstGeom prst="rect">
            <a:avLst/>
          </a:prstGeom>
          <a:noFill/>
          <a:ln w="9525">
            <a:noFill/>
            <a:miter lim="800000"/>
            <a:headEnd/>
            <a:tailEnd/>
          </a:ln>
        </p:spPr>
      </p:pic>
      <p:pic>
        <p:nvPicPr>
          <p:cNvPr id="7173" name="Picture 6" descr="a"/>
          <p:cNvPicPr>
            <a:picLocks noChangeAspect="1" noChangeArrowheads="1"/>
          </p:cNvPicPr>
          <p:nvPr/>
        </p:nvPicPr>
        <p:blipFill>
          <a:blip r:embed="rId4"/>
          <a:srcRect/>
          <a:stretch>
            <a:fillRect/>
          </a:stretch>
        </p:blipFill>
        <p:spPr bwMode="auto">
          <a:xfrm>
            <a:off x="457200" y="1219200"/>
            <a:ext cx="990600" cy="381000"/>
          </a:xfrm>
          <a:prstGeom prst="rect">
            <a:avLst/>
          </a:prstGeom>
          <a:noFill/>
          <a:ln w="9525">
            <a:noFill/>
            <a:miter lim="800000"/>
            <a:headEnd/>
            <a:tailEnd/>
          </a:ln>
        </p:spPr>
      </p:pic>
      <p:pic>
        <p:nvPicPr>
          <p:cNvPr id="7174" name="Picture 7" descr="a"/>
          <p:cNvPicPr>
            <a:picLocks noChangeAspect="1" noChangeArrowheads="1"/>
          </p:cNvPicPr>
          <p:nvPr/>
        </p:nvPicPr>
        <p:blipFill>
          <a:blip r:embed="rId4"/>
          <a:srcRect/>
          <a:stretch>
            <a:fillRect/>
          </a:stretch>
        </p:blipFill>
        <p:spPr bwMode="auto">
          <a:xfrm>
            <a:off x="762000" y="533400"/>
            <a:ext cx="762000" cy="533400"/>
          </a:xfrm>
          <a:prstGeom prst="rect">
            <a:avLst/>
          </a:prstGeom>
          <a:noFill/>
          <a:ln w="9525">
            <a:noFill/>
            <a:miter lim="800000"/>
            <a:headEnd/>
            <a:tailEnd/>
          </a:ln>
        </p:spPr>
      </p:pic>
      <p:pic>
        <p:nvPicPr>
          <p:cNvPr id="7175" name="Picture 8" descr="a"/>
          <p:cNvPicPr>
            <a:picLocks noChangeAspect="1" noChangeArrowheads="1"/>
          </p:cNvPicPr>
          <p:nvPr/>
        </p:nvPicPr>
        <p:blipFill>
          <a:blip r:embed="rId4"/>
          <a:srcRect/>
          <a:stretch>
            <a:fillRect/>
          </a:stretch>
        </p:blipFill>
        <p:spPr bwMode="auto">
          <a:xfrm>
            <a:off x="685800" y="685800"/>
            <a:ext cx="762000" cy="533400"/>
          </a:xfrm>
          <a:prstGeom prst="rect">
            <a:avLst/>
          </a:prstGeom>
          <a:noFill/>
          <a:ln w="9525">
            <a:noFill/>
            <a:miter lim="800000"/>
            <a:headEnd/>
            <a:tailEnd/>
          </a:ln>
        </p:spPr>
      </p:pic>
      <p:pic>
        <p:nvPicPr>
          <p:cNvPr id="7176" name="Picture 9" descr="a"/>
          <p:cNvPicPr>
            <a:picLocks noChangeAspect="1" noChangeArrowheads="1"/>
          </p:cNvPicPr>
          <p:nvPr/>
        </p:nvPicPr>
        <p:blipFill>
          <a:blip r:embed="rId4"/>
          <a:srcRect/>
          <a:stretch>
            <a:fillRect/>
          </a:stretch>
        </p:blipFill>
        <p:spPr bwMode="auto">
          <a:xfrm>
            <a:off x="0" y="914400"/>
            <a:ext cx="990600" cy="381000"/>
          </a:xfrm>
          <a:prstGeom prst="rect">
            <a:avLst/>
          </a:prstGeom>
          <a:noFill/>
          <a:ln w="9525">
            <a:noFill/>
            <a:miter lim="800000"/>
            <a:headEnd/>
            <a:tailEnd/>
          </a:ln>
        </p:spPr>
      </p:pic>
      <p:pic>
        <p:nvPicPr>
          <p:cNvPr id="7177" name="Picture 10" descr="a"/>
          <p:cNvPicPr>
            <a:picLocks noChangeAspect="1" noChangeArrowheads="1"/>
          </p:cNvPicPr>
          <p:nvPr/>
        </p:nvPicPr>
        <p:blipFill>
          <a:blip r:embed="rId4"/>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Isolated Footing Detail :-</a:t>
            </a:r>
          </a:p>
        </p:txBody>
      </p:sp>
      <p:sp>
        <p:nvSpPr>
          <p:cNvPr id="7182"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7170" name="Object 4"/>
          <p:cNvGraphicFramePr>
            <a:graphicFrameLocks noChangeAspect="1"/>
          </p:cNvGraphicFramePr>
          <p:nvPr/>
        </p:nvGraphicFramePr>
        <p:xfrm>
          <a:off x="1646238" y="1824038"/>
          <a:ext cx="3994150" cy="1457325"/>
        </p:xfrm>
        <a:graphic>
          <a:graphicData uri="http://schemas.openxmlformats.org/presentationml/2006/ole">
            <p:oleObj spid="_x0000_s6146" name="Equation" r:id="rId5" imgW="3581280" imgH="1320480" progId="Equation.3">
              <p:embed/>
            </p:oleObj>
          </a:graphicData>
        </a:graphic>
      </p:graphicFrame>
      <p:pic>
        <p:nvPicPr>
          <p:cNvPr id="17" name="صورة 207"/>
          <p:cNvPicPr/>
          <p:nvPr/>
        </p:nvPicPr>
        <p:blipFill>
          <a:blip r:embed="rId6"/>
          <a:srcRect/>
          <a:stretch>
            <a:fillRect/>
          </a:stretch>
        </p:blipFill>
        <p:spPr bwMode="auto">
          <a:xfrm>
            <a:off x="1785918" y="3500438"/>
            <a:ext cx="6929454" cy="271464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part1"/>
          <p:cNvPicPr>
            <a:picLocks noChangeAspect="1" noChangeArrowheads="1"/>
          </p:cNvPicPr>
          <p:nvPr/>
        </p:nvPicPr>
        <p:blipFill>
          <a:blip r:embed="rId3"/>
          <a:srcRect/>
          <a:stretch>
            <a:fillRect/>
          </a:stretch>
        </p:blipFill>
        <p:spPr bwMode="auto">
          <a:xfrm>
            <a:off x="0" y="0"/>
            <a:ext cx="2049463" cy="6858000"/>
          </a:xfrm>
          <a:prstGeom prst="rect">
            <a:avLst/>
          </a:prstGeom>
          <a:noFill/>
          <a:ln w="9525">
            <a:noFill/>
            <a:miter lim="800000"/>
            <a:headEnd/>
            <a:tailEnd/>
          </a:ln>
        </p:spPr>
      </p:pic>
      <p:pic>
        <p:nvPicPr>
          <p:cNvPr id="9221" name="Picture 5" descr="a"/>
          <p:cNvPicPr>
            <a:picLocks noChangeAspect="1" noChangeArrowheads="1"/>
          </p:cNvPicPr>
          <p:nvPr/>
        </p:nvPicPr>
        <p:blipFill>
          <a:blip r:embed="rId4"/>
          <a:srcRect/>
          <a:stretch>
            <a:fillRect/>
          </a:stretch>
        </p:blipFill>
        <p:spPr bwMode="auto">
          <a:xfrm>
            <a:off x="609600" y="228600"/>
            <a:ext cx="990600" cy="381000"/>
          </a:xfrm>
          <a:prstGeom prst="rect">
            <a:avLst/>
          </a:prstGeom>
          <a:noFill/>
          <a:ln w="9525">
            <a:noFill/>
            <a:miter lim="800000"/>
            <a:headEnd/>
            <a:tailEnd/>
          </a:ln>
        </p:spPr>
      </p:pic>
      <p:pic>
        <p:nvPicPr>
          <p:cNvPr id="9222" name="Picture 6" descr="a"/>
          <p:cNvPicPr>
            <a:picLocks noChangeAspect="1" noChangeArrowheads="1"/>
          </p:cNvPicPr>
          <p:nvPr/>
        </p:nvPicPr>
        <p:blipFill>
          <a:blip r:embed="rId4"/>
          <a:srcRect/>
          <a:stretch>
            <a:fillRect/>
          </a:stretch>
        </p:blipFill>
        <p:spPr bwMode="auto">
          <a:xfrm>
            <a:off x="457200" y="1219200"/>
            <a:ext cx="990600" cy="381000"/>
          </a:xfrm>
          <a:prstGeom prst="rect">
            <a:avLst/>
          </a:prstGeom>
          <a:noFill/>
          <a:ln w="9525">
            <a:noFill/>
            <a:miter lim="800000"/>
            <a:headEnd/>
            <a:tailEnd/>
          </a:ln>
        </p:spPr>
      </p:pic>
      <p:pic>
        <p:nvPicPr>
          <p:cNvPr id="9223" name="Picture 7" descr="a"/>
          <p:cNvPicPr>
            <a:picLocks noChangeAspect="1" noChangeArrowheads="1"/>
          </p:cNvPicPr>
          <p:nvPr/>
        </p:nvPicPr>
        <p:blipFill>
          <a:blip r:embed="rId4"/>
          <a:srcRect/>
          <a:stretch>
            <a:fillRect/>
          </a:stretch>
        </p:blipFill>
        <p:spPr bwMode="auto">
          <a:xfrm>
            <a:off x="762000" y="533400"/>
            <a:ext cx="762000" cy="533400"/>
          </a:xfrm>
          <a:prstGeom prst="rect">
            <a:avLst/>
          </a:prstGeom>
          <a:noFill/>
          <a:ln w="9525">
            <a:noFill/>
            <a:miter lim="800000"/>
            <a:headEnd/>
            <a:tailEnd/>
          </a:ln>
        </p:spPr>
      </p:pic>
      <p:pic>
        <p:nvPicPr>
          <p:cNvPr id="9224" name="Picture 8" descr="a"/>
          <p:cNvPicPr>
            <a:picLocks noChangeAspect="1" noChangeArrowheads="1"/>
          </p:cNvPicPr>
          <p:nvPr/>
        </p:nvPicPr>
        <p:blipFill>
          <a:blip r:embed="rId4"/>
          <a:srcRect/>
          <a:stretch>
            <a:fillRect/>
          </a:stretch>
        </p:blipFill>
        <p:spPr bwMode="auto">
          <a:xfrm>
            <a:off x="685800" y="685800"/>
            <a:ext cx="762000" cy="533400"/>
          </a:xfrm>
          <a:prstGeom prst="rect">
            <a:avLst/>
          </a:prstGeom>
          <a:noFill/>
          <a:ln w="9525">
            <a:noFill/>
            <a:miter lim="800000"/>
            <a:headEnd/>
            <a:tailEnd/>
          </a:ln>
        </p:spPr>
      </p:pic>
      <p:pic>
        <p:nvPicPr>
          <p:cNvPr id="9225" name="Picture 9" descr="a"/>
          <p:cNvPicPr>
            <a:picLocks noChangeAspect="1" noChangeArrowheads="1"/>
          </p:cNvPicPr>
          <p:nvPr/>
        </p:nvPicPr>
        <p:blipFill>
          <a:blip r:embed="rId4"/>
          <a:srcRect/>
          <a:stretch>
            <a:fillRect/>
          </a:stretch>
        </p:blipFill>
        <p:spPr bwMode="auto">
          <a:xfrm>
            <a:off x="0" y="914400"/>
            <a:ext cx="990600" cy="381000"/>
          </a:xfrm>
          <a:prstGeom prst="rect">
            <a:avLst/>
          </a:prstGeom>
          <a:noFill/>
          <a:ln w="9525">
            <a:noFill/>
            <a:miter lim="800000"/>
            <a:headEnd/>
            <a:tailEnd/>
          </a:ln>
        </p:spPr>
      </p:pic>
      <p:pic>
        <p:nvPicPr>
          <p:cNvPr id="9226" name="Picture 10" descr="a"/>
          <p:cNvPicPr>
            <a:picLocks noChangeAspect="1" noChangeArrowheads="1"/>
          </p:cNvPicPr>
          <p:nvPr/>
        </p:nvPicPr>
        <p:blipFill>
          <a:blip r:embed="rId4"/>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Strip Footing :-</a:t>
            </a:r>
          </a:p>
        </p:txBody>
      </p:sp>
      <p:sp>
        <p:nvSpPr>
          <p:cNvPr id="9231" name="Rectangle 9"/>
          <p:cNvSpPr>
            <a:spLocks noChangeArrowheads="1"/>
          </p:cNvSpPr>
          <p:nvPr/>
        </p:nvSpPr>
        <p:spPr bwMode="auto">
          <a:xfrm>
            <a:off x="1660525" y="1704975"/>
            <a:ext cx="5939446" cy="646331"/>
          </a:xfrm>
          <a:prstGeom prst="rect">
            <a:avLst/>
          </a:prstGeom>
          <a:noFill/>
          <a:ln w="19050" algn="ctr">
            <a:noFill/>
            <a:miter lim="800000"/>
            <a:headEnd/>
            <a:tailEnd/>
          </a:ln>
        </p:spPr>
        <p:txBody>
          <a:bodyPr wrap="none" anchor="ctr">
            <a:spAutoFit/>
          </a:bodyPr>
          <a:lstStyle/>
          <a:p>
            <a:r>
              <a:rPr lang="en-US" b="1" dirty="0" smtClean="0">
                <a:latin typeface="Times New Roman" pitchFamily="18" charset="0"/>
                <a:cs typeface="Times New Roman" pitchFamily="18" charset="0"/>
              </a:rPr>
              <a:t>Thickness </a:t>
            </a:r>
            <a:r>
              <a:rPr lang="en-US" b="1" dirty="0">
                <a:latin typeface="Times New Roman" pitchFamily="18" charset="0"/>
                <a:cs typeface="Times New Roman" pitchFamily="18" charset="0"/>
              </a:rPr>
              <a:t>of strip footing according to calculation = </a:t>
            </a:r>
            <a:r>
              <a:rPr lang="en-US" b="1" dirty="0" smtClean="0">
                <a:latin typeface="Times New Roman" pitchFamily="18" charset="0"/>
                <a:cs typeface="Times New Roman" pitchFamily="18" charset="0"/>
              </a:rPr>
              <a:t>30 </a:t>
            </a:r>
            <a:r>
              <a:rPr lang="en-US" b="1" dirty="0">
                <a:latin typeface="Times New Roman" pitchFamily="18" charset="0"/>
                <a:cs typeface="Times New Roman" pitchFamily="18" charset="0"/>
              </a:rPr>
              <a:t>cm</a:t>
            </a:r>
          </a:p>
          <a:p>
            <a:r>
              <a:rPr lang="en-US" b="1" dirty="0">
                <a:latin typeface="Times New Roman" pitchFamily="18" charset="0"/>
                <a:cs typeface="Times New Roman" pitchFamily="18" charset="0"/>
              </a:rPr>
              <a:t>select strip at min. thickness as 30 cm due to ACI code</a:t>
            </a:r>
            <a:r>
              <a:rPr lang="en-US" b="1" dirty="0"/>
              <a:t> </a:t>
            </a:r>
            <a:endParaRPr lang="en-US" b="1" dirty="0">
              <a:latin typeface="Times New Roman" pitchFamily="18" charset="0"/>
              <a:cs typeface="Times New Roman" pitchFamily="18" charset="0"/>
            </a:endParaRPr>
          </a:p>
        </p:txBody>
      </p:sp>
      <p:pic>
        <p:nvPicPr>
          <p:cNvPr id="9232" name="Picture 8" descr="Untitled"/>
          <p:cNvPicPr>
            <a:picLocks noChangeAspect="1" noChangeArrowheads="1"/>
          </p:cNvPicPr>
          <p:nvPr/>
        </p:nvPicPr>
        <p:blipFill>
          <a:blip r:embed="rId5">
            <a:clrChange>
              <a:clrFrom>
                <a:srgbClr val="FFFFFF"/>
              </a:clrFrom>
              <a:clrTo>
                <a:srgbClr val="FFFFFF">
                  <a:alpha val="0"/>
                </a:srgbClr>
              </a:clrTo>
            </a:clrChange>
          </a:blip>
          <a:srcRect l="27863" r="25954"/>
          <a:stretch>
            <a:fillRect/>
          </a:stretch>
        </p:blipFill>
        <p:spPr bwMode="auto">
          <a:xfrm>
            <a:off x="6781800" y="3022600"/>
            <a:ext cx="2051050" cy="2463800"/>
          </a:xfrm>
          <a:prstGeom prst="rect">
            <a:avLst/>
          </a:prstGeom>
          <a:noFill/>
          <a:ln w="9525">
            <a:noFill/>
            <a:miter lim="800000"/>
            <a:headEnd/>
            <a:tailEnd/>
          </a:ln>
        </p:spPr>
      </p:pic>
      <p:graphicFrame>
        <p:nvGraphicFramePr>
          <p:cNvPr id="9218" name="Object 1"/>
          <p:cNvGraphicFramePr>
            <a:graphicFrameLocks noChangeAspect="1"/>
          </p:cNvGraphicFramePr>
          <p:nvPr/>
        </p:nvGraphicFramePr>
        <p:xfrm>
          <a:off x="1854200" y="2971800"/>
          <a:ext cx="1627188" cy="346075"/>
        </p:xfrm>
        <a:graphic>
          <a:graphicData uri="http://schemas.openxmlformats.org/presentationml/2006/ole">
            <p:oleObj spid="_x0000_s8194" name="Equation" r:id="rId6" imgW="1193760" imgH="253800" progId="Equation.3">
              <p:embed/>
            </p:oleObj>
          </a:graphicData>
        </a:graphic>
      </p:graphicFrame>
      <p:graphicFrame>
        <p:nvGraphicFramePr>
          <p:cNvPr id="9219" name="Object 2"/>
          <p:cNvGraphicFramePr>
            <a:graphicFrameLocks noChangeAspect="1"/>
          </p:cNvGraphicFramePr>
          <p:nvPr/>
        </p:nvGraphicFramePr>
        <p:xfrm>
          <a:off x="1857375" y="3714750"/>
          <a:ext cx="4257675" cy="2171700"/>
        </p:xfrm>
        <a:graphic>
          <a:graphicData uri="http://schemas.openxmlformats.org/presentationml/2006/ole">
            <p:oleObj spid="_x0000_s8195" name="Equation" r:id="rId7" imgW="3784320" imgH="1930320" progId="Equation.3">
              <p:embed/>
            </p:oleObj>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6553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65540"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65541"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65542"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65543"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65544"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4" name="Rectangle 13"/>
          <p:cNvSpPr>
            <a:spLocks noChangeArrowheads="1"/>
          </p:cNvSpPr>
          <p:nvPr/>
        </p:nvSpPr>
        <p:spPr bwMode="auto">
          <a:xfrm>
            <a:off x="1752600" y="12192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Strip Footing Detail :-</a:t>
            </a:r>
          </a:p>
        </p:txBody>
      </p:sp>
      <p:pic>
        <p:nvPicPr>
          <p:cNvPr id="89090" name="Picture 2"/>
          <p:cNvPicPr>
            <a:picLocks noChangeAspect="1" noChangeArrowheads="1"/>
          </p:cNvPicPr>
          <p:nvPr/>
        </p:nvPicPr>
        <p:blipFill>
          <a:blip r:embed="rId4"/>
          <a:srcRect/>
          <a:stretch>
            <a:fillRect/>
          </a:stretch>
        </p:blipFill>
        <p:spPr bwMode="auto">
          <a:xfrm>
            <a:off x="2643174" y="1928802"/>
            <a:ext cx="5210175" cy="40386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70659"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70660"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70661"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70662"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70663"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70664"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Basement Wall :-</a:t>
            </a:r>
          </a:p>
        </p:txBody>
      </p:sp>
      <p:sp>
        <p:nvSpPr>
          <p:cNvPr id="70669" name="Rectangle 18"/>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0670" name="Rectangle 20"/>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0671" name="Rectangle 22"/>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0673" name="Rectangle 2"/>
          <p:cNvSpPr>
            <a:spLocks noChangeArrowheads="1"/>
          </p:cNvSpPr>
          <p:nvPr/>
        </p:nvSpPr>
        <p:spPr bwMode="auto">
          <a:xfrm>
            <a:off x="2286000" y="5334000"/>
            <a:ext cx="4648200" cy="1477963"/>
          </a:xfrm>
          <a:prstGeom prst="rect">
            <a:avLst/>
          </a:prstGeom>
          <a:noFill/>
          <a:ln w="9525">
            <a:noFill/>
            <a:miter lim="800000"/>
            <a:headEnd/>
            <a:tailEnd/>
          </a:ln>
          <a:effectLst>
            <a:prstShdw prst="shdw13" dist="53882" dir="13500000">
              <a:schemeClr val="bg2">
                <a:alpha val="50000"/>
              </a:schemeClr>
            </a:prstShdw>
          </a:effectLst>
        </p:spPr>
        <p:txBody>
          <a:bodyPr anchor="ctr">
            <a:spAutoFit/>
          </a:bodyPr>
          <a:lstStyle/>
          <a:p>
            <a:pPr eaLnBrk="0" hangingPunct="0"/>
            <a:r>
              <a:rPr lang="en-US" b="1" dirty="0">
                <a:latin typeface="Times New Roman" pitchFamily="18" charset="0"/>
                <a:cs typeface="Times New Roman" pitchFamily="18" charset="0"/>
              </a:rPr>
              <a:t>θ = 30   &amp; K= 0.5  γ = 18KN/m3</a:t>
            </a:r>
          </a:p>
          <a:p>
            <a:pPr eaLnBrk="0" hangingPunct="0"/>
            <a:endParaRPr lang="en-US" b="1" dirty="0">
              <a:latin typeface="Times New Roman" pitchFamily="18" charset="0"/>
              <a:cs typeface="Times New Roman" pitchFamily="18" charset="0"/>
            </a:endParaRPr>
          </a:p>
          <a:p>
            <a:pPr eaLnBrk="0" hangingPunct="0"/>
            <a:r>
              <a:rPr lang="en-US" b="1" dirty="0" smtClean="0">
                <a:latin typeface="Times New Roman" pitchFamily="18" charset="0"/>
                <a:cs typeface="Times New Roman" pitchFamily="18" charset="0"/>
              </a:rPr>
              <a:t>q </a:t>
            </a:r>
            <a:r>
              <a:rPr lang="en-US" b="1" dirty="0">
                <a:latin typeface="Times New Roman" pitchFamily="18" charset="0"/>
                <a:cs typeface="Times New Roman" pitchFamily="18" charset="0"/>
              </a:rPr>
              <a:t>=γ* h *</a:t>
            </a:r>
            <a:r>
              <a:rPr lang="en-US" b="1" dirty="0" err="1">
                <a:latin typeface="Times New Roman" pitchFamily="18" charset="0"/>
                <a:cs typeface="Times New Roman" pitchFamily="18" charset="0"/>
              </a:rPr>
              <a:t>Kο</a:t>
            </a:r>
            <a:endParaRPr lang="en-US" b="1" dirty="0">
              <a:latin typeface="Times New Roman" pitchFamily="18" charset="0"/>
              <a:cs typeface="Times New Roman" pitchFamily="18" charset="0"/>
            </a:endParaRPr>
          </a:p>
          <a:p>
            <a:pPr eaLnBrk="0" hangingPunct="0"/>
            <a:r>
              <a:rPr lang="en-US" b="1" dirty="0" smtClean="0">
                <a:latin typeface="Times New Roman" pitchFamily="18" charset="0"/>
                <a:cs typeface="Times New Roman" pitchFamily="18" charset="0"/>
              </a:rPr>
              <a:t>q2  </a:t>
            </a:r>
            <a:r>
              <a:rPr lang="en-US" b="1" dirty="0">
                <a:latin typeface="Times New Roman" pitchFamily="18" charset="0"/>
                <a:cs typeface="Times New Roman" pitchFamily="18" charset="0"/>
              </a:rPr>
              <a:t>= </a:t>
            </a:r>
            <a:r>
              <a:rPr lang="en-US" b="1" dirty="0" smtClean="0">
                <a:latin typeface="Times New Roman" pitchFamily="18" charset="0"/>
                <a:cs typeface="Times New Roman" pitchFamily="18" charset="0"/>
              </a:rPr>
              <a:t>18*3.50*0.5</a:t>
            </a:r>
            <a:r>
              <a:rPr lang="en-US" b="1" dirty="0">
                <a:latin typeface="Times New Roman" pitchFamily="18" charset="0"/>
                <a:cs typeface="Times New Roman" pitchFamily="18" charset="0"/>
              </a:rPr>
              <a:t>= </a:t>
            </a:r>
            <a:r>
              <a:rPr lang="en-US" b="1" dirty="0" smtClean="0">
                <a:latin typeface="Times New Roman" pitchFamily="18" charset="0"/>
                <a:cs typeface="Times New Roman" pitchFamily="18" charset="0"/>
              </a:rPr>
              <a:t>31.5  </a:t>
            </a:r>
            <a:r>
              <a:rPr lang="en-US" b="1" dirty="0">
                <a:latin typeface="Times New Roman" pitchFamily="18" charset="0"/>
                <a:cs typeface="Times New Roman" pitchFamily="18" charset="0"/>
              </a:rPr>
              <a:t>KN/m2</a:t>
            </a:r>
          </a:p>
          <a:p>
            <a:pPr eaLnBrk="0" hangingPunct="0"/>
            <a:r>
              <a:rPr lang="en-US" b="1" dirty="0" smtClean="0">
                <a:latin typeface="Times New Roman" pitchFamily="18" charset="0"/>
                <a:cs typeface="Times New Roman" pitchFamily="18" charset="0"/>
              </a:rPr>
              <a:t>q1= </a:t>
            </a:r>
            <a:r>
              <a:rPr lang="en-US" b="1" dirty="0">
                <a:latin typeface="Times New Roman" pitchFamily="18" charset="0"/>
                <a:cs typeface="Times New Roman" pitchFamily="18" charset="0"/>
              </a:rPr>
              <a:t>P*</a:t>
            </a:r>
            <a:r>
              <a:rPr lang="en-US" b="1" dirty="0" err="1">
                <a:latin typeface="Times New Roman" pitchFamily="18" charset="0"/>
                <a:cs typeface="Times New Roman" pitchFamily="18" charset="0"/>
              </a:rPr>
              <a:t>Kο</a:t>
            </a:r>
            <a:r>
              <a:rPr lang="en-US" b="1" dirty="0">
                <a:latin typeface="Times New Roman" pitchFamily="18" charset="0"/>
                <a:cs typeface="Times New Roman" pitchFamily="18" charset="0"/>
              </a:rPr>
              <a:t>  = 5*0.5 = 2.5 KN/m2</a:t>
            </a:r>
          </a:p>
        </p:txBody>
      </p:sp>
      <p:sp>
        <p:nvSpPr>
          <p:cNvPr id="18" name="Rectangle 17"/>
          <p:cNvSpPr/>
          <p:nvPr/>
        </p:nvSpPr>
        <p:spPr>
          <a:xfrm>
            <a:off x="2286000" y="5010150"/>
            <a:ext cx="2406650" cy="400050"/>
          </a:xfrm>
          <a:prstGeom prst="rect">
            <a:avLst/>
          </a:prstGeom>
        </p:spPr>
        <p:txBody>
          <a:bodyPr wrap="none">
            <a:spAutoFit/>
          </a:bodyPr>
          <a:lstStyle/>
          <a:p>
            <a:pPr>
              <a:defRPr/>
            </a:pPr>
            <a:r>
              <a:rPr lang="en-US" sz="2000" b="1" dirty="0">
                <a:ln w="11430"/>
                <a:solidFill>
                  <a:srgbClr val="C00000"/>
                </a:solidFill>
                <a:effectLst>
                  <a:outerShdw blurRad="50800" dist="39000" dir="5460000" algn="tl">
                    <a:srgbClr val="000000">
                      <a:alpha val="38000"/>
                    </a:srgbClr>
                  </a:outerShdw>
                </a:effectLst>
              </a:rPr>
              <a:t>Load Calculation: </a:t>
            </a:r>
          </a:p>
        </p:txBody>
      </p:sp>
      <p:pic>
        <p:nvPicPr>
          <p:cNvPr id="19" name="صورة 102"/>
          <p:cNvPicPr/>
          <p:nvPr/>
        </p:nvPicPr>
        <p:blipFill>
          <a:blip r:embed="rId4"/>
          <a:srcRect/>
          <a:stretch>
            <a:fillRect/>
          </a:stretch>
        </p:blipFill>
        <p:spPr bwMode="auto">
          <a:xfrm>
            <a:off x="3071802" y="1571612"/>
            <a:ext cx="4447540" cy="342902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71684"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71685"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71686"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71687"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71688"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71689"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71693" name="Rectangle 18"/>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1694" name="Rectangle 20"/>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1695" name="Rectangle 22"/>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17" name="Rectangle 16"/>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Basement Wall :-</a:t>
            </a:r>
          </a:p>
        </p:txBody>
      </p:sp>
      <p:sp>
        <p:nvSpPr>
          <p:cNvPr id="71697" name="Rectangle 9"/>
          <p:cNvSpPr>
            <a:spLocks noChangeArrowheads="1"/>
          </p:cNvSpPr>
          <p:nvPr/>
        </p:nvSpPr>
        <p:spPr bwMode="auto">
          <a:xfrm>
            <a:off x="1600200" y="2433638"/>
            <a:ext cx="4156075" cy="641350"/>
          </a:xfrm>
          <a:prstGeom prst="rect">
            <a:avLst/>
          </a:prstGeom>
          <a:noFill/>
          <a:ln w="19050" algn="ctr">
            <a:noFill/>
            <a:miter lim="800000"/>
            <a:headEnd/>
            <a:tailEnd/>
          </a:ln>
        </p:spPr>
        <p:txBody>
          <a:bodyPr anchor="ctr">
            <a:spAutoFit/>
          </a:bodyPr>
          <a:lstStyle/>
          <a:p>
            <a:r>
              <a:rPr lang="en-US" b="1" dirty="0">
                <a:latin typeface="Times New Roman" pitchFamily="18" charset="0"/>
                <a:cs typeface="Times New Roman" pitchFamily="18" charset="0"/>
              </a:rPr>
              <a:t>Main Reinforcement :</a:t>
            </a:r>
          </a:p>
          <a:p>
            <a:r>
              <a:rPr lang="en-US" dirty="0">
                <a:latin typeface="Times New Roman" pitchFamily="18" charset="0"/>
                <a:cs typeface="Times New Roman" pitchFamily="18" charset="0"/>
              </a:rPr>
              <a:t>Select</a:t>
            </a:r>
            <a:r>
              <a:rPr lang="en-US" baseline="-30000" dirty="0">
                <a:latin typeface="Times New Roman" pitchFamily="18" charset="0"/>
                <a:cs typeface="Times New Roman" pitchFamily="18" charset="0"/>
              </a:rPr>
              <a:t>  </a:t>
            </a:r>
            <a:r>
              <a:rPr lang="en-US" dirty="0" smtClean="0">
                <a:latin typeface="Times New Roman" pitchFamily="18" charset="0"/>
                <a:cs typeface="Times New Roman" pitchFamily="18" charset="0"/>
              </a:rPr>
              <a:t>Φ12@20cm</a:t>
            </a:r>
            <a:r>
              <a:rPr lang="en-US" dirty="0" smtClean="0"/>
              <a:t> </a:t>
            </a:r>
            <a:endParaRPr lang="en-US" dirty="0"/>
          </a:p>
        </p:txBody>
      </p:sp>
      <p:sp>
        <p:nvSpPr>
          <p:cNvPr id="71698" name="Rectangle 10"/>
          <p:cNvSpPr>
            <a:spLocks noChangeArrowheads="1"/>
          </p:cNvSpPr>
          <p:nvPr/>
        </p:nvSpPr>
        <p:spPr bwMode="auto">
          <a:xfrm>
            <a:off x="1447800" y="3319463"/>
            <a:ext cx="3338514" cy="1200329"/>
          </a:xfrm>
          <a:prstGeom prst="rect">
            <a:avLst/>
          </a:prstGeom>
          <a:noFill/>
          <a:ln w="19050" algn="ctr">
            <a:noFill/>
            <a:miter lim="800000"/>
            <a:headEnd/>
            <a:tailEnd/>
          </a:ln>
        </p:spPr>
        <p:txBody>
          <a:bodyPr wrap="square" anchor="ctr">
            <a:spAutoFit/>
          </a:bodyPr>
          <a:lstStyle/>
          <a:p>
            <a:r>
              <a:rPr lang="en-US" b="1" dirty="0">
                <a:latin typeface="Times New Roman" pitchFamily="18" charset="0"/>
                <a:cs typeface="Times New Roman" pitchFamily="18" charset="0"/>
              </a:rPr>
              <a:t> Secondary Reinforcement :</a:t>
            </a:r>
          </a:p>
          <a:p>
            <a:r>
              <a:rPr lang="en-US" dirty="0">
                <a:latin typeface="Times New Roman" pitchFamily="18" charset="0"/>
                <a:cs typeface="Times New Roman" pitchFamily="18" charset="0"/>
              </a:rPr>
              <a:t> Select  </a:t>
            </a:r>
            <a:r>
              <a:rPr lang="en-US" dirty="0" smtClean="0">
                <a:latin typeface="Times New Roman" pitchFamily="18" charset="0"/>
                <a:cs typeface="Times New Roman" pitchFamily="18" charset="0"/>
              </a:rPr>
              <a:t>Φ8@20cm Tow layer</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19" name="صورة 136"/>
          <p:cNvPicPr/>
          <p:nvPr/>
        </p:nvPicPr>
        <p:blipFill>
          <a:blip r:embed="rId4"/>
          <a:srcRect/>
          <a:stretch>
            <a:fillRect/>
          </a:stretch>
        </p:blipFill>
        <p:spPr bwMode="auto">
          <a:xfrm>
            <a:off x="6143636" y="1643050"/>
            <a:ext cx="2645232" cy="421484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76803"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76804"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76805"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76806"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76807"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76808"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9" name="Rectangle 8"/>
          <p:cNvSpPr/>
          <p:nvPr/>
        </p:nvSpPr>
        <p:spPr>
          <a:xfrm>
            <a:off x="4267200" y="304800"/>
            <a:ext cx="4876800"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spcBef>
                <a:spcPct val="50000"/>
              </a:spcBef>
              <a:defRPr/>
            </a:pPr>
            <a:r>
              <a:rPr lang="en-US" sz="2000" b="1" i="1" dirty="0">
                <a:ln w="11430"/>
                <a:solidFill>
                  <a:srgbClr val="C00000"/>
                </a:solidFill>
                <a:effectLst>
                  <a:outerShdw blurRad="50800" dist="39000" dir="5460000" algn="tl">
                    <a:srgbClr val="000000">
                      <a:alpha val="38000"/>
                    </a:srgbClr>
                  </a:outerShdw>
                </a:effectLst>
              </a:rPr>
              <a:t>Structural Analysis and Design</a:t>
            </a:r>
          </a:p>
        </p:txBody>
      </p:sp>
      <p:sp>
        <p:nvSpPr>
          <p:cNvPr id="10" name="Round Diagonal Corner Rectangle 9"/>
          <p:cNvSpPr/>
          <p:nvPr/>
        </p:nvSpPr>
        <p:spPr bwMode="auto">
          <a:xfrm rot="514572">
            <a:off x="2085060" y="186703"/>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1" name="Rectangle 10"/>
          <p:cNvSpPr/>
          <p:nvPr/>
        </p:nvSpPr>
        <p:spPr>
          <a:xfrm rot="606415">
            <a:off x="1704060" y="262903"/>
            <a:ext cx="3048000" cy="584775"/>
          </a:xfrm>
          <a:prstGeom prst="rect">
            <a:avLst/>
          </a:prstGeom>
          <a:noFill/>
          <a:ln>
            <a:noFill/>
          </a:ln>
          <a:effectLst>
            <a:outerShdw blurRad="184150" dist="241300" dir="11520000" sx="110000" sy="110000" algn="ctr">
              <a:srgbClr val="000000">
                <a:alpha val="18000"/>
              </a:srgbClr>
            </a:outerShdw>
          </a:effectLst>
          <a:scene3d>
            <a:camera prst="perspectiveContrastingRightFacing"/>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en-ZW" sz="3200" b="1" dirty="0">
                <a:ln w="11430"/>
                <a:solidFill>
                  <a:srgbClr val="C00000"/>
                </a:solidFill>
                <a:effectLst>
                  <a:outerShdw blurRad="50800" dist="39000" dir="5460000" algn="tl">
                    <a:srgbClr val="000000">
                      <a:alpha val="38000"/>
                    </a:srgbClr>
                  </a:outerShdw>
                </a:effectLst>
              </a:rPr>
              <a:t>Chp.4</a:t>
            </a:r>
            <a:endParaRPr lang="ar-SA" sz="3200" b="1" dirty="0">
              <a:ln w="11430"/>
              <a:solidFill>
                <a:srgbClr val="C00000"/>
              </a:solidFill>
              <a:effectLst>
                <a:outerShdw blurRad="50800" dist="39000" dir="5460000" algn="tl">
                  <a:srgbClr val="000000">
                    <a:alpha val="38000"/>
                  </a:srgbClr>
                </a:outerShdw>
              </a:effectLst>
            </a:endParaRPr>
          </a:p>
        </p:txBody>
      </p:sp>
      <p:sp>
        <p:nvSpPr>
          <p:cNvPr id="12" name="Rectangle 11"/>
          <p:cNvSpPr>
            <a:spLocks noChangeArrowheads="1"/>
          </p:cNvSpPr>
          <p:nvPr/>
        </p:nvSpPr>
        <p:spPr bwMode="auto">
          <a:xfrm>
            <a:off x="1752600" y="1066800"/>
            <a:ext cx="7391400" cy="461963"/>
          </a:xfrm>
          <a:prstGeom prst="rect">
            <a:avLst/>
          </a:prstGeom>
          <a:noFill/>
          <a:ln w="19050" algn="ctr">
            <a:noFill/>
            <a:miter lim="800000"/>
            <a:headEnd/>
            <a:tailEnd/>
          </a:ln>
          <a:effectLst/>
        </p:spPr>
        <p:txBody>
          <a:bodyPr>
            <a:spAutoFit/>
          </a:bodyPr>
          <a:lstStyle/>
          <a:p>
            <a:pPr>
              <a:defRPr/>
            </a:pPr>
            <a:r>
              <a:rPr lang="en-US" sz="2400" b="1" i="1" dirty="0">
                <a:ln w="11430"/>
                <a:effectLst>
                  <a:outerShdw blurRad="50800" dist="39000" dir="5460000" algn="tl">
                    <a:srgbClr val="000000">
                      <a:alpha val="38000"/>
                    </a:srgbClr>
                  </a:outerShdw>
                </a:effectLst>
              </a:rPr>
              <a:t>Design of Shear Wall :-</a:t>
            </a:r>
          </a:p>
        </p:txBody>
      </p:sp>
      <p:sp>
        <p:nvSpPr>
          <p:cNvPr id="76813" name="Rectangle 18"/>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6814" name="Rectangle 20"/>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6815" name="Rectangle 22"/>
          <p:cNvSpPr>
            <a:spLocks noChangeArrowheads="1"/>
          </p:cNvSpPr>
          <p:nvPr/>
        </p:nvSpPr>
        <p:spPr bwMode="auto">
          <a:xfrm>
            <a:off x="0" y="0"/>
            <a:ext cx="9144000" cy="0"/>
          </a:xfrm>
          <a:prstGeom prst="rect">
            <a:avLst/>
          </a:prstGeom>
          <a:noFill/>
          <a:ln w="9525">
            <a:noFill/>
            <a:miter lim="800000"/>
            <a:headEnd/>
            <a:tailEnd/>
          </a:ln>
          <a:effectLst>
            <a:prstShdw prst="shdw13" dist="53882" dir="13500000">
              <a:schemeClr val="bg2">
                <a:alpha val="50000"/>
              </a:schemeClr>
            </a:prstShdw>
          </a:effectLst>
        </p:spPr>
        <p:txBody>
          <a:bodyPr wrap="none" anchor="ctr">
            <a:spAutoFit/>
          </a:bodyPr>
          <a:lstStyle/>
          <a:p>
            <a:endParaRPr lang="en-US"/>
          </a:p>
        </p:txBody>
      </p:sp>
      <p:sp>
        <p:nvSpPr>
          <p:cNvPr id="76816" name="Rectangle 9"/>
          <p:cNvSpPr>
            <a:spLocks noChangeArrowheads="1"/>
          </p:cNvSpPr>
          <p:nvPr/>
        </p:nvSpPr>
        <p:spPr bwMode="auto">
          <a:xfrm>
            <a:off x="1752600" y="1752600"/>
            <a:ext cx="4203700" cy="366713"/>
          </a:xfrm>
          <a:prstGeom prst="rect">
            <a:avLst/>
          </a:prstGeom>
          <a:noFill/>
          <a:ln w="19050" algn="ctr">
            <a:noFill/>
            <a:miter lim="800000"/>
            <a:headEnd/>
            <a:tailEnd/>
          </a:ln>
        </p:spPr>
        <p:txBody>
          <a:bodyPr wrap="none" anchor="ctr">
            <a:spAutoFit/>
          </a:bodyPr>
          <a:lstStyle/>
          <a:p>
            <a:pPr algn="r"/>
            <a:r>
              <a:rPr lang="en-US" b="1">
                <a:latin typeface="Times New Roman" pitchFamily="18" charset="0"/>
                <a:cs typeface="Times New Roman" pitchFamily="18" charset="0"/>
              </a:rPr>
              <a:t>Design of the Horizontal Reinforcement:</a:t>
            </a:r>
            <a:r>
              <a:rPr lang="en-US">
                <a:latin typeface="Times New Roman" pitchFamily="18" charset="0"/>
                <a:cs typeface="Times New Roman" pitchFamily="18" charset="0"/>
              </a:rPr>
              <a:t> </a:t>
            </a:r>
          </a:p>
        </p:txBody>
      </p:sp>
      <p:sp>
        <p:nvSpPr>
          <p:cNvPr id="76817" name="Rectangle 10"/>
          <p:cNvSpPr>
            <a:spLocks noChangeArrowheads="1"/>
          </p:cNvSpPr>
          <p:nvPr/>
        </p:nvSpPr>
        <p:spPr bwMode="auto">
          <a:xfrm>
            <a:off x="1987550" y="2209800"/>
            <a:ext cx="5599610" cy="369332"/>
          </a:xfrm>
          <a:prstGeom prst="rect">
            <a:avLst/>
          </a:prstGeom>
          <a:noFill/>
          <a:ln w="19050" algn="ctr">
            <a:noFill/>
            <a:miter lim="800000"/>
            <a:headEnd/>
            <a:tailEnd/>
          </a:ln>
        </p:spPr>
        <p:txBody>
          <a:bodyPr wrap="none" anchor="ctr">
            <a:spAutoFit/>
          </a:bodyPr>
          <a:lstStyle/>
          <a:p>
            <a:r>
              <a:rPr lang="en-US" dirty="0">
                <a:latin typeface="Times New Roman" pitchFamily="18" charset="0"/>
                <a:cs typeface="Times New Roman" pitchFamily="18" charset="0"/>
              </a:rPr>
              <a:t>Use </a:t>
            </a:r>
            <a:r>
              <a:rPr lang="en-US" dirty="0" smtClean="0">
                <a:latin typeface="Times New Roman" pitchFamily="18" charset="0"/>
                <a:cs typeface="Times New Roman" pitchFamily="18" charset="0"/>
              </a:rPr>
              <a:t>Φ10 </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25cm </a:t>
            </a:r>
            <a:r>
              <a:rPr lang="en-US" dirty="0">
                <a:latin typeface="Times New Roman" pitchFamily="18" charset="0"/>
                <a:cs typeface="Times New Roman" pitchFamily="18" charset="0"/>
              </a:rPr>
              <a:t>C/C for the reinforcement in two layers.</a:t>
            </a:r>
          </a:p>
        </p:txBody>
      </p:sp>
      <p:sp>
        <p:nvSpPr>
          <p:cNvPr id="76818" name="Rectangle 11"/>
          <p:cNvSpPr>
            <a:spLocks noChangeArrowheads="1"/>
          </p:cNvSpPr>
          <p:nvPr/>
        </p:nvSpPr>
        <p:spPr bwMode="auto">
          <a:xfrm>
            <a:off x="1752600" y="2895600"/>
            <a:ext cx="3816350" cy="366713"/>
          </a:xfrm>
          <a:prstGeom prst="rect">
            <a:avLst/>
          </a:prstGeom>
          <a:noFill/>
          <a:ln w="19050" algn="ctr">
            <a:noFill/>
            <a:miter lim="800000"/>
            <a:headEnd/>
            <a:tailEnd/>
          </a:ln>
        </p:spPr>
        <p:txBody>
          <a:bodyPr wrap="none" anchor="ctr">
            <a:spAutoFit/>
          </a:bodyPr>
          <a:lstStyle/>
          <a:p>
            <a:pPr algn="r"/>
            <a:r>
              <a:rPr lang="en-US" b="1">
                <a:latin typeface="Times New Roman" pitchFamily="18" charset="0"/>
                <a:cs typeface="Times New Roman" pitchFamily="18" charset="0"/>
              </a:rPr>
              <a:t>Design of the Vertical reinforcement:</a:t>
            </a:r>
          </a:p>
        </p:txBody>
      </p:sp>
      <p:sp>
        <p:nvSpPr>
          <p:cNvPr id="76819" name="Rectangle 12"/>
          <p:cNvSpPr>
            <a:spLocks noChangeArrowheads="1"/>
          </p:cNvSpPr>
          <p:nvPr/>
        </p:nvSpPr>
        <p:spPr bwMode="auto">
          <a:xfrm>
            <a:off x="2041525" y="3581400"/>
            <a:ext cx="5599610" cy="369332"/>
          </a:xfrm>
          <a:prstGeom prst="rect">
            <a:avLst/>
          </a:prstGeom>
          <a:noFill/>
          <a:ln w="19050" algn="ctr">
            <a:noFill/>
            <a:miter lim="800000"/>
            <a:headEnd/>
            <a:tailEnd/>
          </a:ln>
        </p:spPr>
        <p:txBody>
          <a:bodyPr wrap="none" anchor="ctr">
            <a:spAutoFit/>
          </a:bodyPr>
          <a:lstStyle/>
          <a:p>
            <a:r>
              <a:rPr lang="en-US" dirty="0">
                <a:latin typeface="Times New Roman" pitchFamily="18" charset="0"/>
                <a:cs typeface="Times New Roman" pitchFamily="18" charset="0"/>
              </a:rPr>
              <a:t>Use </a:t>
            </a:r>
            <a:r>
              <a:rPr lang="en-US" dirty="0" smtClean="0">
                <a:latin typeface="Times New Roman" pitchFamily="18" charset="0"/>
                <a:cs typeface="Times New Roman" pitchFamily="18" charset="0"/>
              </a:rPr>
              <a:t>Φ10 </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25cm </a:t>
            </a:r>
            <a:r>
              <a:rPr lang="en-US" dirty="0">
                <a:latin typeface="Times New Roman" pitchFamily="18" charset="0"/>
                <a:cs typeface="Times New Roman" pitchFamily="18" charset="0"/>
              </a:rPr>
              <a:t>C/C for the reinforcement in two layers.</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77827"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77828"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77829"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77830"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77831"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77832"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الخامس</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النتائج والتوصيات</a:t>
            </a:r>
          </a:p>
        </p:txBody>
      </p:sp>
      <p:sp>
        <p:nvSpPr>
          <p:cNvPr id="17" name="Rectangle 16"/>
          <p:cNvSpPr/>
          <p:nvPr/>
        </p:nvSpPr>
        <p:spPr>
          <a:xfrm>
            <a:off x="52578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5.2</a:t>
            </a:r>
            <a:r>
              <a:rPr lang="ar-SA" sz="2400" b="1" i="1" dirty="0">
                <a:ln w="11430"/>
                <a:effectLst>
                  <a:outerShdw blurRad="50800" dist="39000" dir="5460000" algn="tl">
                    <a:srgbClr val="000000">
                      <a:alpha val="38000"/>
                    </a:srgbClr>
                  </a:outerShdw>
                </a:effectLst>
              </a:rPr>
              <a:t> النتائج:</a:t>
            </a:r>
          </a:p>
        </p:txBody>
      </p:sp>
      <p:sp>
        <p:nvSpPr>
          <p:cNvPr id="18" name="Rectangle 17"/>
          <p:cNvSpPr/>
          <p:nvPr/>
        </p:nvSpPr>
        <p:spPr>
          <a:xfrm>
            <a:off x="1676400" y="1905000"/>
            <a:ext cx="6934200" cy="34778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buFontTx/>
              <a:buChar char="-"/>
              <a:defRPr/>
            </a:pPr>
            <a:r>
              <a:rPr lang="ar-SA" sz="2000" dirty="0"/>
              <a:t>يجب على كل طالب أو مصمم إنشائي أن يكون قادراً على التصميم بشكل يدوي . </a:t>
            </a:r>
          </a:p>
          <a:p>
            <a:pPr algn="r" rtl="1" eaLnBrk="0" hangingPunct="0">
              <a:defRPr/>
            </a:pPr>
            <a:endParaRPr lang="ar-SA" sz="2000" dirty="0"/>
          </a:p>
          <a:p>
            <a:pPr algn="r" rtl="1" eaLnBrk="0" hangingPunct="0">
              <a:buFontTx/>
              <a:buChar char="-"/>
              <a:defRPr/>
            </a:pPr>
            <a:r>
              <a:rPr lang="ar-SA" sz="2000" dirty="0"/>
              <a:t>من أهم خطوات التصميم الإنشائي، كيفية الربط بين العناصر الإنشائية </a:t>
            </a:r>
            <a:r>
              <a:rPr lang="ar-SA" sz="2000" dirty="0" smtClean="0"/>
              <a:t>المختلفة</a:t>
            </a:r>
            <a:endParaRPr lang="ar-SA" sz="2000" dirty="0"/>
          </a:p>
          <a:p>
            <a:pPr algn="r" rtl="1" eaLnBrk="0" hangingPunct="0">
              <a:defRPr/>
            </a:pPr>
            <a:endParaRPr lang="ar-SA" sz="2000" dirty="0"/>
          </a:p>
          <a:p>
            <a:pPr algn="r" rtl="1" eaLnBrk="0" hangingPunct="0">
              <a:defRPr/>
            </a:pPr>
            <a:endParaRPr lang="ar-SA" sz="2000" dirty="0"/>
          </a:p>
          <a:p>
            <a:pPr algn="r" rtl="1" eaLnBrk="0" hangingPunct="0">
              <a:buFontTx/>
              <a:buChar char="-"/>
              <a:defRPr/>
            </a:pPr>
            <a:r>
              <a:rPr lang="ar-SA" sz="2000" dirty="0"/>
              <a:t>لقد تم استخدام نظام عقدات </a:t>
            </a:r>
            <a:r>
              <a:rPr lang="en-US" sz="2000" dirty="0"/>
              <a:t>(One-Way Ribbed Slab) </a:t>
            </a:r>
            <a:r>
              <a:rPr lang="ar-SA" sz="2000" dirty="0"/>
              <a:t>في جميع العقدات نظراً لطبيعة وشكل المنشأ. كما تم استخدام نظام عقدات</a:t>
            </a:r>
          </a:p>
          <a:p>
            <a:pPr algn="r" rtl="1" eaLnBrk="0" hangingPunct="0">
              <a:defRPr/>
            </a:pPr>
            <a:r>
              <a:rPr lang="en-US" sz="2000" dirty="0"/>
              <a:t>( Two-Way Ribbed Slab ) </a:t>
            </a:r>
            <a:r>
              <a:rPr lang="ar-SA" sz="2000" dirty="0"/>
              <a:t> في اجزاء معينة من </a:t>
            </a:r>
            <a:r>
              <a:rPr lang="ar-SA" sz="2000" dirty="0" smtClean="0"/>
              <a:t>الطوابق</a:t>
            </a:r>
            <a:r>
              <a:rPr lang="en-US" sz="2000" dirty="0" smtClean="0"/>
              <a:t>.</a:t>
            </a:r>
            <a:endParaRPr lang="ar-SA" sz="2000" dirty="0"/>
          </a:p>
          <a:p>
            <a:pPr algn="r" rtl="1" eaLnBrk="0" hangingPunct="0">
              <a:defRPr/>
            </a:pPr>
            <a:endParaRPr lang="ar-SA" sz="2000" dirty="0"/>
          </a:p>
          <a:p>
            <a:pPr algn="r" rtl="1" eaLnBrk="0" hangingPunct="0">
              <a:buFontTx/>
              <a:buChar char="-"/>
              <a:defRPr/>
            </a:pPr>
            <a:r>
              <a:rPr lang="ar-SA" sz="2000" dirty="0"/>
              <a:t>الأحمال الحية المستخدمة في هذا المشروع كانت من كود الأحمال الأردني .</a:t>
            </a:r>
          </a:p>
          <a:p>
            <a:pPr algn="r" rtl="1" eaLnBrk="0" hangingPunct="0">
              <a:defRPr/>
            </a:pPr>
            <a:endParaRPr lang="ar-SA" sz="20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9" name="Picture 6"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19460" name="Picture 7" descr="a"/>
          <p:cNvPicPr>
            <a:picLocks noChangeAspect="1" noChangeArrowheads="1"/>
          </p:cNvPicPr>
          <p:nvPr/>
        </p:nvPicPr>
        <p:blipFill>
          <a:blip r:embed="rId3"/>
          <a:srcRect/>
          <a:stretch>
            <a:fillRect/>
          </a:stretch>
        </p:blipFill>
        <p:spPr bwMode="auto">
          <a:xfrm>
            <a:off x="685800" y="0"/>
            <a:ext cx="990600" cy="381000"/>
          </a:xfrm>
          <a:prstGeom prst="rect">
            <a:avLst/>
          </a:prstGeom>
          <a:noFill/>
          <a:ln w="9525">
            <a:noFill/>
            <a:miter lim="800000"/>
            <a:headEnd/>
            <a:tailEnd/>
          </a:ln>
        </p:spPr>
      </p:pic>
      <p:pic>
        <p:nvPicPr>
          <p:cNvPr id="19461" name="Picture 8"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19462" name="Picture 9"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19463" name="Picture 10" descr="a"/>
          <p:cNvPicPr>
            <a:picLocks noChangeAspect="1" noChangeArrowheads="1"/>
          </p:cNvPicPr>
          <p:nvPr/>
        </p:nvPicPr>
        <p:blipFill>
          <a:blip r:embed="rId3"/>
          <a:srcRect/>
          <a:stretch>
            <a:fillRect/>
          </a:stretch>
        </p:blipFill>
        <p:spPr bwMode="auto">
          <a:xfrm>
            <a:off x="457200" y="685800"/>
            <a:ext cx="990600" cy="381000"/>
          </a:xfrm>
          <a:prstGeom prst="rect">
            <a:avLst/>
          </a:prstGeom>
          <a:noFill/>
          <a:ln w="9525">
            <a:noFill/>
            <a:miter lim="800000"/>
            <a:headEnd/>
            <a:tailEnd/>
          </a:ln>
        </p:spPr>
      </p:pic>
      <p:pic>
        <p:nvPicPr>
          <p:cNvPr id="19464" name="Picture 11" descr="a"/>
          <p:cNvPicPr>
            <a:picLocks noChangeAspect="1" noChangeArrowheads="1"/>
          </p:cNvPicPr>
          <p:nvPr/>
        </p:nvPicPr>
        <p:blipFill>
          <a:blip r:embed="rId3"/>
          <a:srcRect/>
          <a:stretch>
            <a:fillRect/>
          </a:stretch>
        </p:blipFill>
        <p:spPr bwMode="auto">
          <a:xfrm>
            <a:off x="457200" y="990600"/>
            <a:ext cx="990600" cy="381000"/>
          </a:xfrm>
          <a:prstGeom prst="rect">
            <a:avLst/>
          </a:prstGeom>
          <a:noFill/>
          <a:ln w="9525">
            <a:noFill/>
            <a:miter lim="800000"/>
            <a:headEnd/>
            <a:tailEnd/>
          </a:ln>
        </p:spPr>
      </p:pic>
      <p:pic>
        <p:nvPicPr>
          <p:cNvPr id="19465" name="Picture 12"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19466" name="Picture 14" descr="a"/>
          <p:cNvPicPr>
            <a:picLocks noChangeAspect="1" noChangeArrowheads="1"/>
          </p:cNvPicPr>
          <p:nvPr/>
        </p:nvPicPr>
        <p:blipFill>
          <a:blip r:embed="rId3"/>
          <a:srcRect/>
          <a:stretch>
            <a:fillRect/>
          </a:stretch>
        </p:blipFill>
        <p:spPr bwMode="auto">
          <a:xfrm>
            <a:off x="685800" y="1066800"/>
            <a:ext cx="762000" cy="533400"/>
          </a:xfrm>
          <a:prstGeom prst="rect">
            <a:avLst/>
          </a:prstGeom>
          <a:noFill/>
          <a:ln w="9525">
            <a:noFill/>
            <a:miter lim="800000"/>
            <a:headEnd/>
            <a:tailEnd/>
          </a:ln>
        </p:spPr>
      </p:pic>
      <p:sp>
        <p:nvSpPr>
          <p:cNvPr id="14" name="Rectangle 13"/>
          <p:cNvSpPr/>
          <p:nvPr/>
        </p:nvSpPr>
        <p:spPr>
          <a:xfrm>
            <a:off x="4857752" y="3214686"/>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000" b="1" dirty="0">
                <a:ln w="11430"/>
                <a:effectLst>
                  <a:outerShdw blurRad="50800" dist="39000" dir="5460000" algn="tl">
                    <a:srgbClr val="000000">
                      <a:alpha val="38000"/>
                    </a:srgbClr>
                  </a:outerShdw>
                </a:effectLst>
              </a:rPr>
              <a:t> 1.4 </a:t>
            </a:r>
            <a:r>
              <a:rPr lang="ar-SA" sz="2400" b="1" dirty="0">
                <a:ln w="11430"/>
                <a:effectLst>
                  <a:outerShdw blurRad="50800" dist="39000" dir="5460000" algn="tl">
                    <a:srgbClr val="000000">
                      <a:alpha val="38000"/>
                    </a:srgbClr>
                  </a:outerShdw>
                </a:effectLst>
              </a:rPr>
              <a:t>الهدف من المشروع :</a:t>
            </a:r>
          </a:p>
        </p:txBody>
      </p:sp>
      <p:sp>
        <p:nvSpPr>
          <p:cNvPr id="18" name="Rectangle 17"/>
          <p:cNvSpPr/>
          <p:nvPr/>
        </p:nvSpPr>
        <p:spPr>
          <a:xfrm>
            <a:off x="1643042" y="3714753"/>
            <a:ext cx="7000924" cy="323165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r"/>
            <a:r>
              <a:rPr lang="ar-SA" b="1" dirty="0" smtClean="0"/>
              <a:t>أهداف معماريــــة :- </a:t>
            </a:r>
            <a:endParaRPr lang="en-US" b="1" dirty="0" smtClean="0"/>
          </a:p>
          <a:p>
            <a:pPr algn="r"/>
            <a:r>
              <a:rPr lang="ar-SA" b="1" dirty="0" smtClean="0"/>
              <a:t>مثل هذه المشاريع الكبيرة تعكس صورة عن التطور الحضاري والمعماري الموجود في المنطقة فمن خلال هذه المشاريع يستطيع المعماري أن يجعل منها حدثا  تاريخيا من خلال </a:t>
            </a:r>
          </a:p>
          <a:p>
            <a:pPr algn="r"/>
            <a:r>
              <a:rPr lang="ar-SA" b="1" dirty="0" smtClean="0"/>
              <a:t>الكتل المتناسقة.</a:t>
            </a:r>
            <a:r>
              <a:rPr lang="ar-SA" dirty="0" smtClean="0"/>
              <a:t> </a:t>
            </a:r>
            <a:endParaRPr lang="en-US" dirty="0" smtClean="0"/>
          </a:p>
          <a:p>
            <a:pPr lvl="0" algn="r"/>
            <a:endParaRPr lang="ar-SA" b="1" dirty="0" smtClean="0"/>
          </a:p>
          <a:p>
            <a:pPr lvl="0" algn="r"/>
            <a:r>
              <a:rPr lang="ar-SA" b="1" dirty="0" smtClean="0"/>
              <a:t>أهداف إنشائية:- </a:t>
            </a:r>
            <a:endParaRPr lang="en-US" dirty="0" smtClean="0"/>
          </a:p>
          <a:p>
            <a:pPr algn="r"/>
            <a:r>
              <a:rPr lang="ar-SA" b="1" dirty="0" smtClean="0"/>
              <a:t>أ-  التحليل والتصميم الإنشائي , حيث سيتم إعداد المخططات الإنشائية من جسور وأعصاب وأعمدة وأساسات.ليكون جاهزا للتنفيذ .</a:t>
            </a:r>
            <a:endParaRPr lang="en-US" b="1" dirty="0" smtClean="0"/>
          </a:p>
          <a:p>
            <a:pPr algn="r"/>
            <a:r>
              <a:rPr lang="ar-SA" b="1" dirty="0" smtClean="0"/>
              <a:t>ب-  إظهار القوة الإنشائية على التعامل مع الجانب المعماري للمبنى والمحافظة على العنصر الجمالي في المشروع .</a:t>
            </a:r>
            <a:endParaRPr lang="en-US" b="1" dirty="0" smtClean="0"/>
          </a:p>
          <a:p>
            <a:pPr algn="r" rtl="1">
              <a:defRPr/>
            </a:pPr>
            <a:endParaRPr lang="ar-SA" sz="2400" b="1" dirty="0">
              <a:ln w="11430"/>
              <a:effectLst>
                <a:outerShdw blurRad="50800" dist="39000" dir="5460000" algn="tl">
                  <a:srgbClr val="000000">
                    <a:alpha val="38000"/>
                  </a:srgbClr>
                </a:outerShdw>
              </a:effectLst>
            </a:endParaRPr>
          </a:p>
        </p:txBody>
      </p:sp>
      <p:sp>
        <p:nvSpPr>
          <p:cNvPr id="20" name="Rectangle 19"/>
          <p:cNvSpPr/>
          <p:nvPr/>
        </p:nvSpPr>
        <p:spPr>
          <a:xfrm>
            <a:off x="5257800" y="13716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1.3</a:t>
            </a:r>
            <a:r>
              <a:rPr lang="ar-SA" sz="2400" b="1" i="1" dirty="0">
                <a:ln w="11430"/>
                <a:effectLst>
                  <a:outerShdw blurRad="50800" dist="39000" dir="5460000" algn="tl">
                    <a:srgbClr val="000000">
                      <a:alpha val="38000"/>
                    </a:srgbClr>
                  </a:outerShdw>
                </a:effectLst>
              </a:rPr>
              <a:t> نظرة عامة :</a:t>
            </a:r>
          </a:p>
        </p:txBody>
      </p:sp>
      <p:sp>
        <p:nvSpPr>
          <p:cNvPr id="21" name="Rectangle 20"/>
          <p:cNvSpPr/>
          <p:nvPr/>
        </p:nvSpPr>
        <p:spPr>
          <a:xfrm>
            <a:off x="1752600" y="2027872"/>
            <a:ext cx="6934200" cy="120032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defRPr/>
            </a:pPr>
            <a:r>
              <a:rPr lang="ar-SA" dirty="0"/>
              <a:t>المشروع هو عبارة عن سفارة مقترح إنشائها في الأردن ويحتوي المشروع على خمسة طوابق , ذو تنوع خدماتي في كل طابق , حيث  يحتوي هذا المبنى إجمالا على مختلف الفعاليات المطلوب توافرها في مباني السفارات  من جناح السفير ومكاتب وقاعات وساحات انتظار وغيرها.</a:t>
            </a:r>
          </a:p>
        </p:txBody>
      </p:sp>
      <p:sp>
        <p:nvSpPr>
          <p:cNvPr id="22" name="Round Diagonal Corner Rectangle 21"/>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23" name="Rectangle 22"/>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الاول</a:t>
            </a:r>
          </a:p>
        </p:txBody>
      </p:sp>
      <p:sp>
        <p:nvSpPr>
          <p:cNvPr id="24" name="Rectangle 23"/>
          <p:cNvSpPr/>
          <p:nvPr/>
        </p:nvSpPr>
        <p:spPr>
          <a:xfrm>
            <a:off x="-152400" y="4572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solidFill>
                  <a:srgbClr val="C00000"/>
                </a:solidFill>
                <a:effectLst>
                  <a:outerShdw blurRad="50800" dist="39000" dir="5460000" algn="tl">
                    <a:srgbClr val="000000">
                      <a:alpha val="38000"/>
                    </a:srgbClr>
                  </a:outerShdw>
                </a:effectLst>
              </a:rPr>
              <a:t>المقدمة</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78851"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78852"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78853"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78854"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78855"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78856"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الخامس</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النتائج والتوصيات</a:t>
            </a:r>
          </a:p>
        </p:txBody>
      </p:sp>
      <p:sp>
        <p:nvSpPr>
          <p:cNvPr id="17" name="Rectangle 16"/>
          <p:cNvSpPr/>
          <p:nvPr/>
        </p:nvSpPr>
        <p:spPr>
          <a:xfrm>
            <a:off x="52578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5.2</a:t>
            </a:r>
            <a:r>
              <a:rPr lang="ar-SA" sz="2400" b="1" i="1" dirty="0">
                <a:ln w="11430"/>
                <a:effectLst>
                  <a:outerShdw blurRad="50800" dist="39000" dir="5460000" algn="tl">
                    <a:srgbClr val="000000">
                      <a:alpha val="38000"/>
                    </a:srgbClr>
                  </a:outerShdw>
                </a:effectLst>
              </a:rPr>
              <a:t> التوصيات:</a:t>
            </a:r>
          </a:p>
        </p:txBody>
      </p:sp>
      <p:sp>
        <p:nvSpPr>
          <p:cNvPr id="18" name="Rectangle 17"/>
          <p:cNvSpPr/>
          <p:nvPr/>
        </p:nvSpPr>
        <p:spPr>
          <a:xfrm>
            <a:off x="1676400" y="1905000"/>
            <a:ext cx="6934200" cy="255454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endParaRPr lang="ar-SA" sz="2000" dirty="0"/>
          </a:p>
          <a:p>
            <a:pPr algn="r" rtl="1" eaLnBrk="0" hangingPunct="0">
              <a:buFontTx/>
              <a:buChar char="-"/>
              <a:defRPr/>
            </a:pPr>
            <a:r>
              <a:rPr lang="ar-SA" sz="2000" dirty="0"/>
              <a:t>إختيار مواد </a:t>
            </a:r>
            <a:r>
              <a:rPr lang="ar-SA" sz="2000" dirty="0" smtClean="0"/>
              <a:t>البناء.</a:t>
            </a:r>
            <a:endParaRPr lang="ar-SA" sz="2000" dirty="0"/>
          </a:p>
          <a:p>
            <a:pPr algn="r" rtl="1" eaLnBrk="0" hangingPunct="0">
              <a:defRPr/>
            </a:pPr>
            <a:endParaRPr lang="ar-SA" sz="2000" dirty="0"/>
          </a:p>
          <a:p>
            <a:pPr algn="r" rtl="1" eaLnBrk="0" hangingPunct="0">
              <a:buFontTx/>
              <a:buChar char="-"/>
              <a:defRPr/>
            </a:pPr>
            <a:r>
              <a:rPr lang="ar-SA" sz="2000" dirty="0" smtClean="0"/>
              <a:t>لابد </a:t>
            </a:r>
            <a:r>
              <a:rPr lang="ar-SA" sz="2000" dirty="0"/>
              <a:t>في هذه المرحلة من توفر معلومات شاملة عن الموقع وتربته وقوة تحمل تربة الموقع، من خلال تقرير جيوتقني خاص بتلك المنطقة.</a:t>
            </a:r>
          </a:p>
          <a:p>
            <a:pPr algn="r" rtl="1" eaLnBrk="0" hangingPunct="0">
              <a:defRPr/>
            </a:pPr>
            <a:endParaRPr lang="ar-SA" sz="2000" dirty="0"/>
          </a:p>
          <a:p>
            <a:pPr algn="r" rtl="1" eaLnBrk="0" hangingPunct="0">
              <a:defRPr/>
            </a:pPr>
            <a:endParaRPr lang="ar-SA" sz="2000" dirty="0"/>
          </a:p>
          <a:p>
            <a:pPr algn="r" rtl="1" eaLnBrk="0" hangingPunct="0">
              <a:defRPr/>
            </a:pPr>
            <a:endParaRPr lang="ar-SA" sz="2000"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79875"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79876" name="Picture 6"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79877" name="Picture 7"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79878" name="Picture 8"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79879" name="Picture 9" descr="a"/>
          <p:cNvPicPr>
            <a:picLocks noChangeAspect="1" noChangeArrowheads="1"/>
          </p:cNvPicPr>
          <p:nvPr/>
        </p:nvPicPr>
        <p:blipFill>
          <a:blip r:embed="rId3"/>
          <a:srcRect/>
          <a:stretch>
            <a:fillRect/>
          </a:stretch>
        </p:blipFill>
        <p:spPr bwMode="auto">
          <a:xfrm>
            <a:off x="0" y="914400"/>
            <a:ext cx="990600" cy="381000"/>
          </a:xfrm>
          <a:prstGeom prst="rect">
            <a:avLst/>
          </a:prstGeom>
          <a:noFill/>
          <a:ln w="9525">
            <a:noFill/>
            <a:miter lim="800000"/>
            <a:headEnd/>
            <a:tailEnd/>
          </a:ln>
        </p:spPr>
      </p:pic>
      <p:pic>
        <p:nvPicPr>
          <p:cNvPr id="79880" name="Picture 10"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sp>
        <p:nvSpPr>
          <p:cNvPr id="79881" name="Text Box 11"/>
          <p:cNvSpPr txBox="1">
            <a:spLocks noChangeArrowheads="1"/>
          </p:cNvSpPr>
          <p:nvPr/>
        </p:nvSpPr>
        <p:spPr bwMode="auto">
          <a:xfrm>
            <a:off x="4724400" y="457200"/>
            <a:ext cx="4724400" cy="762000"/>
          </a:xfrm>
          <a:prstGeom prst="rect">
            <a:avLst/>
          </a:prstGeom>
          <a:noFill/>
          <a:ln w="9525">
            <a:noFill/>
            <a:miter lim="800000"/>
            <a:headEnd/>
            <a:tailEnd/>
          </a:ln>
        </p:spPr>
        <p:txBody>
          <a:bodyPr>
            <a:spAutoFit/>
          </a:bodyPr>
          <a:lstStyle/>
          <a:p>
            <a:pPr algn="ctr" rtl="1"/>
            <a:r>
              <a:rPr lang="ar-SA" sz="4400" b="1" i="1">
                <a:ea typeface="Diwani Bent"/>
                <a:cs typeface="Diwani Bent"/>
              </a:rPr>
              <a:t>انتهاء العرض</a:t>
            </a:r>
            <a:r>
              <a:rPr lang="ar-SA" sz="4400" b="1" i="1"/>
              <a:t> </a:t>
            </a:r>
          </a:p>
        </p:txBody>
      </p:sp>
      <p:sp>
        <p:nvSpPr>
          <p:cNvPr id="79882" name="Text Box 12"/>
          <p:cNvSpPr txBox="1">
            <a:spLocks noChangeArrowheads="1"/>
          </p:cNvSpPr>
          <p:nvPr/>
        </p:nvSpPr>
        <p:spPr bwMode="auto">
          <a:xfrm>
            <a:off x="1857356" y="1219200"/>
            <a:ext cx="6357982" cy="5740033"/>
          </a:xfrm>
          <a:prstGeom prst="rect">
            <a:avLst/>
          </a:prstGeom>
          <a:noFill/>
          <a:ln w="9525">
            <a:noFill/>
            <a:miter lim="800000"/>
            <a:headEnd/>
            <a:tailEnd/>
          </a:ln>
        </p:spPr>
        <p:txBody>
          <a:bodyPr wrap="square">
            <a:spAutoFit/>
          </a:bodyPr>
          <a:lstStyle/>
          <a:p>
            <a:pPr algn="r" rtl="1"/>
            <a:r>
              <a:rPr lang="ar-SA" sz="4000" b="1" dirty="0">
                <a:ea typeface="DecoType Naskh Special"/>
                <a:cs typeface="DecoType Naskh Special"/>
              </a:rPr>
              <a:t>      شكرا لحسن استماعكم</a:t>
            </a:r>
          </a:p>
          <a:p>
            <a:pPr algn="r" rtl="1"/>
            <a:endParaRPr lang="ar-SA" sz="4000" b="1" dirty="0">
              <a:ea typeface="DecoType Naskh Special"/>
              <a:cs typeface="DecoType Naskh Special"/>
            </a:endParaRPr>
          </a:p>
          <a:p>
            <a:pPr algn="r" rtl="1"/>
            <a:endParaRPr lang="ar-SA" sz="4000" b="1" dirty="0">
              <a:ea typeface="DecoType Naskh Special"/>
              <a:cs typeface="DecoType Naskh Special"/>
            </a:endParaRPr>
          </a:p>
          <a:p>
            <a:pPr algn="r" rtl="1"/>
            <a:r>
              <a:rPr lang="ar-SA" sz="4000" b="1" dirty="0">
                <a:ea typeface="DecoType Naskh Special"/>
                <a:cs typeface="DecoType Naskh Special"/>
              </a:rPr>
              <a:t>    مع تحيات فريق </a:t>
            </a:r>
            <a:r>
              <a:rPr lang="ar-JO" sz="4000" b="1" dirty="0">
                <a:ea typeface="DecoType Naskh Special"/>
                <a:cs typeface="DecoType Naskh Special"/>
              </a:rPr>
              <a:t>العمل</a:t>
            </a:r>
            <a:r>
              <a:rPr lang="ar-SA" sz="4000" b="1" dirty="0">
                <a:ea typeface="DecoType Naskh Special"/>
                <a:cs typeface="DecoType Naskh Special"/>
              </a:rPr>
              <a:t>:</a:t>
            </a:r>
            <a:r>
              <a:rPr lang="ar-SA" sz="4000" b="1" dirty="0"/>
              <a:t>                </a:t>
            </a:r>
            <a:r>
              <a:rPr lang="ar-SA" sz="4000" b="1" dirty="0">
                <a:ea typeface="Farsi Simple Bold"/>
                <a:cs typeface="Farsi Simple Bold"/>
              </a:rPr>
              <a:t>                </a:t>
            </a:r>
            <a:r>
              <a:rPr lang="ar-SA" sz="3200" b="1" dirty="0" smtClean="0">
                <a:ea typeface="Farsi Simple Bold"/>
                <a:cs typeface="Farsi Simple Bold"/>
              </a:rPr>
              <a:t>أحمد عدوان</a:t>
            </a:r>
            <a:endParaRPr lang="en-US" sz="3200" b="1" dirty="0">
              <a:ea typeface="Farsi Simple Bold"/>
              <a:cs typeface="Farsi Simple Bold"/>
            </a:endParaRPr>
          </a:p>
          <a:p>
            <a:pPr algn="r" rtl="1"/>
            <a:r>
              <a:rPr lang="ar-SA" sz="3200" b="1" dirty="0">
                <a:ea typeface="Farsi Simple Bold"/>
                <a:cs typeface="Farsi Simple Bold"/>
              </a:rPr>
              <a:t>          </a:t>
            </a:r>
            <a:r>
              <a:rPr lang="en-US" sz="3200" b="1" dirty="0">
                <a:ea typeface="Farsi Simple Bold"/>
                <a:cs typeface="Farsi Simple Bold"/>
              </a:rPr>
              <a:t>    </a:t>
            </a:r>
            <a:r>
              <a:rPr lang="ar-SA" sz="3200" b="1" dirty="0">
                <a:ea typeface="Farsi Simple Bold"/>
                <a:cs typeface="Farsi Simple Bold"/>
              </a:rPr>
              <a:t> </a:t>
            </a:r>
            <a:r>
              <a:rPr lang="en-US" sz="3200" b="1" dirty="0" smtClean="0">
                <a:ea typeface="Farsi Simple Bold"/>
                <a:cs typeface="Farsi Simple Bold"/>
              </a:rPr>
              <a:t>         </a:t>
            </a:r>
            <a:r>
              <a:rPr lang="ar-SA" sz="3200" b="1" dirty="0" smtClean="0">
                <a:ea typeface="Farsi Simple Bold"/>
                <a:cs typeface="Farsi Simple Bold"/>
              </a:rPr>
              <a:t>حازم عمرو</a:t>
            </a:r>
            <a:endParaRPr lang="ar-SA" sz="3200" b="1" dirty="0">
              <a:ea typeface="Farsi Simple Bold"/>
              <a:cs typeface="Farsi Simple Bold"/>
            </a:endParaRPr>
          </a:p>
          <a:p>
            <a:pPr algn="r" rtl="1"/>
            <a:r>
              <a:rPr lang="ar-SA" sz="3200" b="1" dirty="0">
                <a:ea typeface="Farsi Simple Bold"/>
                <a:cs typeface="Farsi Simple Bold"/>
              </a:rPr>
              <a:t>                 </a:t>
            </a:r>
            <a:r>
              <a:rPr lang="en-US" sz="3200" b="1" dirty="0">
                <a:ea typeface="Farsi Simple Bold"/>
                <a:cs typeface="Farsi Simple Bold"/>
              </a:rPr>
              <a:t> </a:t>
            </a:r>
            <a:r>
              <a:rPr lang="en-US" sz="3200" b="1" dirty="0" smtClean="0">
                <a:ea typeface="Farsi Simple Bold"/>
                <a:cs typeface="Farsi Simple Bold"/>
              </a:rPr>
              <a:t>                     </a:t>
            </a:r>
            <a:r>
              <a:rPr lang="ar-SA" sz="3200" b="1" dirty="0" smtClean="0">
                <a:ea typeface="Farsi Simple Bold"/>
                <a:cs typeface="Farsi Simple Bold"/>
              </a:rPr>
              <a:t>منتصر تلبيشي</a:t>
            </a:r>
            <a:endParaRPr lang="ar-SA" sz="3200" b="1" dirty="0">
              <a:ea typeface="Farsi Simple Bold"/>
              <a:cs typeface="Farsi Simple Bold"/>
            </a:endParaRPr>
          </a:p>
          <a:p>
            <a:pPr algn="ctr" rtl="1"/>
            <a:endParaRPr lang="ar-SA" sz="3600" dirty="0">
              <a:ea typeface="DecoType Naskh Special"/>
              <a:cs typeface="DecoType Naskh Special"/>
            </a:endParaRPr>
          </a:p>
          <a:p>
            <a:pPr algn="r" rtl="1"/>
            <a:endParaRPr lang="ar-SA" sz="2400" b="1" dirty="0"/>
          </a:p>
          <a:p>
            <a:pPr algn="r" rtl="1"/>
            <a:endParaRPr lang="ar-SA" sz="2400" b="1" dirty="0"/>
          </a:p>
          <a:p>
            <a:pPr>
              <a:spcBef>
                <a:spcPct val="50000"/>
              </a:spcBef>
            </a:pPr>
            <a:r>
              <a:rPr lang="ar-SA" b="1" dirty="0"/>
              <a:t> </a:t>
            </a:r>
            <a:endParaRPr lang="en-US" b="1" dirty="0"/>
          </a:p>
        </p:txBody>
      </p:sp>
      <p:pic>
        <p:nvPicPr>
          <p:cNvPr id="79883" name="Picture 16" descr="BLOOM"/>
          <p:cNvPicPr>
            <a:picLocks noChangeAspect="1" noChangeArrowheads="1" noCrop="1"/>
          </p:cNvPicPr>
          <p:nvPr/>
        </p:nvPicPr>
        <p:blipFill>
          <a:blip r:embed="rId4"/>
          <a:srcRect/>
          <a:stretch>
            <a:fillRect/>
          </a:stretch>
        </p:blipFill>
        <p:spPr bwMode="auto">
          <a:xfrm>
            <a:off x="3429000" y="1981200"/>
            <a:ext cx="698500" cy="1008063"/>
          </a:xfrm>
          <a:prstGeom prst="rect">
            <a:avLst/>
          </a:prstGeom>
          <a:noFill/>
          <a:ln w="9525">
            <a:noFill/>
            <a:miter lim="800000"/>
            <a:headEnd/>
            <a:tailEnd/>
          </a:ln>
        </p:spPr>
      </p:pic>
      <p:pic>
        <p:nvPicPr>
          <p:cNvPr id="79884" name="Picture 16" descr="BLOOM"/>
          <p:cNvPicPr>
            <a:picLocks noChangeAspect="1" noChangeArrowheads="1" noCrop="1"/>
          </p:cNvPicPr>
          <p:nvPr/>
        </p:nvPicPr>
        <p:blipFill>
          <a:blip r:embed="rId4"/>
          <a:srcRect/>
          <a:stretch>
            <a:fillRect/>
          </a:stretch>
        </p:blipFill>
        <p:spPr bwMode="auto">
          <a:xfrm>
            <a:off x="5257800" y="1905000"/>
            <a:ext cx="698500" cy="10080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20483"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20484"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20485" name="Picture 7" descr="a"/>
          <p:cNvPicPr>
            <a:picLocks noChangeAspect="1" noChangeArrowheads="1"/>
          </p:cNvPicPr>
          <p:nvPr/>
        </p:nvPicPr>
        <p:blipFill>
          <a:blip r:embed="rId3"/>
          <a:srcRect/>
          <a:stretch>
            <a:fillRect/>
          </a:stretch>
        </p:blipFill>
        <p:spPr bwMode="auto">
          <a:xfrm>
            <a:off x="457200" y="685800"/>
            <a:ext cx="990600" cy="381000"/>
          </a:xfrm>
          <a:prstGeom prst="rect">
            <a:avLst/>
          </a:prstGeom>
          <a:noFill/>
          <a:ln w="9525">
            <a:noFill/>
            <a:miter lim="800000"/>
            <a:headEnd/>
            <a:tailEnd/>
          </a:ln>
        </p:spPr>
      </p:pic>
      <p:pic>
        <p:nvPicPr>
          <p:cNvPr id="20486" name="Picture 8" descr="a"/>
          <p:cNvPicPr>
            <a:picLocks noChangeAspect="1" noChangeArrowheads="1"/>
          </p:cNvPicPr>
          <p:nvPr/>
        </p:nvPicPr>
        <p:blipFill>
          <a:blip r:embed="rId3"/>
          <a:srcRect/>
          <a:stretch>
            <a:fillRect/>
          </a:stretch>
        </p:blipFill>
        <p:spPr bwMode="auto">
          <a:xfrm>
            <a:off x="457200" y="990600"/>
            <a:ext cx="990600" cy="381000"/>
          </a:xfrm>
          <a:prstGeom prst="rect">
            <a:avLst/>
          </a:prstGeom>
          <a:noFill/>
          <a:ln w="9525">
            <a:noFill/>
            <a:miter lim="800000"/>
            <a:headEnd/>
            <a:tailEnd/>
          </a:ln>
        </p:spPr>
      </p:pic>
      <p:pic>
        <p:nvPicPr>
          <p:cNvPr id="20487" name="Picture 9"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20488" name="Picture 10" descr="a"/>
          <p:cNvPicPr>
            <a:picLocks noChangeAspect="1" noChangeArrowheads="1"/>
          </p:cNvPicPr>
          <p:nvPr/>
        </p:nvPicPr>
        <p:blipFill>
          <a:blip r:embed="rId3"/>
          <a:srcRect/>
          <a:stretch>
            <a:fillRect/>
          </a:stretch>
        </p:blipFill>
        <p:spPr bwMode="auto">
          <a:xfrm>
            <a:off x="685800" y="1066800"/>
            <a:ext cx="762000" cy="533400"/>
          </a:xfrm>
          <a:prstGeom prst="rect">
            <a:avLst/>
          </a:prstGeom>
          <a:noFill/>
          <a:ln w="9525">
            <a:noFill/>
            <a:miter lim="800000"/>
            <a:headEnd/>
            <a:tailEnd/>
          </a:ln>
        </p:spPr>
      </p:pic>
      <p:sp>
        <p:nvSpPr>
          <p:cNvPr id="13" name="Round Diagonal Corner Rectangle 12"/>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الاول</a:t>
            </a:r>
          </a:p>
        </p:txBody>
      </p:sp>
      <p:sp>
        <p:nvSpPr>
          <p:cNvPr id="16" name="Rectangle 15"/>
          <p:cNvSpPr/>
          <p:nvPr/>
        </p:nvSpPr>
        <p:spPr>
          <a:xfrm>
            <a:off x="-152400" y="4572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solidFill>
                  <a:srgbClr val="C00000"/>
                </a:solidFill>
                <a:effectLst>
                  <a:outerShdw blurRad="50800" dist="39000" dir="5460000" algn="tl">
                    <a:srgbClr val="000000">
                      <a:alpha val="38000"/>
                    </a:srgbClr>
                  </a:outerShdw>
                </a:effectLst>
              </a:rPr>
              <a:t>المقدمة</a:t>
            </a:r>
          </a:p>
        </p:txBody>
      </p:sp>
      <p:sp>
        <p:nvSpPr>
          <p:cNvPr id="17" name="Rectangle 16"/>
          <p:cNvSpPr/>
          <p:nvPr/>
        </p:nvSpPr>
        <p:spPr>
          <a:xfrm>
            <a:off x="5257800" y="13716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1.5</a:t>
            </a:r>
            <a:r>
              <a:rPr lang="ar-SA" sz="2400" b="1" i="1" dirty="0">
                <a:ln w="11430"/>
                <a:effectLst>
                  <a:outerShdw blurRad="50800" dist="39000" dir="5460000" algn="tl">
                    <a:srgbClr val="000000">
                      <a:alpha val="38000"/>
                    </a:srgbClr>
                  </a:outerShdw>
                </a:effectLst>
              </a:rPr>
              <a:t> </a:t>
            </a:r>
            <a:r>
              <a:rPr lang="ar-JO" sz="2400" b="1" i="1" dirty="0">
                <a:ln w="11430"/>
                <a:effectLst>
                  <a:outerShdw blurRad="50800" dist="39000" dir="5460000" algn="tl">
                    <a:srgbClr val="000000">
                      <a:alpha val="38000"/>
                    </a:srgbClr>
                  </a:outerShdw>
                </a:effectLst>
              </a:rPr>
              <a:t>خطوات المشروع </a:t>
            </a:r>
            <a:r>
              <a:rPr lang="ar-SA" sz="2400" b="1" i="1" dirty="0">
                <a:ln w="11430"/>
                <a:effectLst>
                  <a:outerShdw blurRad="50800" dist="39000" dir="5460000" algn="tl">
                    <a:srgbClr val="000000">
                      <a:alpha val="38000"/>
                    </a:srgbClr>
                  </a:outerShdw>
                </a:effectLst>
              </a:rPr>
              <a:t>:</a:t>
            </a:r>
          </a:p>
        </p:txBody>
      </p:sp>
      <p:sp>
        <p:nvSpPr>
          <p:cNvPr id="18" name="Rectangle 17"/>
          <p:cNvSpPr/>
          <p:nvPr/>
        </p:nvSpPr>
        <p:spPr>
          <a:xfrm>
            <a:off x="1524000" y="2057400"/>
            <a:ext cx="69342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400" dirty="0">
                <a:latin typeface="Times New Roman" pitchFamily="18" charset="0"/>
                <a:ea typeface="Calibri" pitchFamily="34" charset="0"/>
              </a:rPr>
              <a:t>دراسة المشروع معماريا .</a:t>
            </a:r>
            <a:endParaRPr lang="en-US" sz="2400" dirty="0"/>
          </a:p>
        </p:txBody>
      </p:sp>
      <p:sp>
        <p:nvSpPr>
          <p:cNvPr id="19" name="Rectangle 18"/>
          <p:cNvSpPr/>
          <p:nvPr/>
        </p:nvSpPr>
        <p:spPr>
          <a:xfrm>
            <a:off x="1524000" y="2674203"/>
            <a:ext cx="6934200" cy="83099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400" dirty="0">
                <a:latin typeface="Times New Roman" pitchFamily="18" charset="0"/>
                <a:ea typeface="Calibri" pitchFamily="34" charset="0"/>
              </a:rPr>
              <a:t>تحديد العناصر الإنشائية .</a:t>
            </a:r>
            <a:endParaRPr lang="en-US" sz="2000" dirty="0"/>
          </a:p>
          <a:p>
            <a:pPr algn="r" rtl="1" eaLnBrk="0" hangingPunct="0">
              <a:defRPr/>
            </a:pPr>
            <a:endParaRPr lang="en-US" sz="2400" dirty="0"/>
          </a:p>
        </p:txBody>
      </p:sp>
      <p:sp>
        <p:nvSpPr>
          <p:cNvPr id="20" name="Rectangle 19"/>
          <p:cNvSpPr/>
          <p:nvPr/>
        </p:nvSpPr>
        <p:spPr>
          <a:xfrm>
            <a:off x="1524000" y="3283803"/>
            <a:ext cx="6934200" cy="83099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400" dirty="0">
                <a:latin typeface="Times New Roman" pitchFamily="18" charset="0"/>
                <a:ea typeface="Calibri" pitchFamily="34" charset="0"/>
              </a:rPr>
              <a:t>تحديد الأحمال المختلفة.</a:t>
            </a:r>
            <a:endParaRPr lang="en-US" sz="2000" dirty="0"/>
          </a:p>
          <a:p>
            <a:pPr algn="r" rtl="1" eaLnBrk="0" hangingPunct="0">
              <a:defRPr/>
            </a:pPr>
            <a:endParaRPr lang="en-US" sz="2400" dirty="0"/>
          </a:p>
        </p:txBody>
      </p:sp>
      <p:sp>
        <p:nvSpPr>
          <p:cNvPr id="21" name="Rectangle 20"/>
          <p:cNvSpPr/>
          <p:nvPr/>
        </p:nvSpPr>
        <p:spPr>
          <a:xfrm>
            <a:off x="1524000" y="3893403"/>
            <a:ext cx="6934200" cy="83099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400" dirty="0">
                <a:latin typeface="Times New Roman" pitchFamily="18" charset="0"/>
                <a:ea typeface="Calibri" pitchFamily="34" charset="0"/>
              </a:rPr>
              <a:t>التحليل الإنشائي للعناصر.</a:t>
            </a:r>
            <a:endParaRPr lang="en-US" sz="2000" dirty="0"/>
          </a:p>
          <a:p>
            <a:pPr algn="r" rtl="1" eaLnBrk="0" hangingPunct="0">
              <a:defRPr/>
            </a:pPr>
            <a:endParaRPr lang="en-US" sz="2400" dirty="0"/>
          </a:p>
        </p:txBody>
      </p:sp>
      <p:sp>
        <p:nvSpPr>
          <p:cNvPr id="22" name="Rectangle 21"/>
          <p:cNvSpPr/>
          <p:nvPr/>
        </p:nvSpPr>
        <p:spPr>
          <a:xfrm>
            <a:off x="1600200" y="4503003"/>
            <a:ext cx="6934200" cy="83099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400" dirty="0">
                <a:latin typeface="Times New Roman" pitchFamily="18" charset="0"/>
                <a:ea typeface="Calibri" pitchFamily="34" charset="0"/>
              </a:rPr>
              <a:t>التصميم الإنشائي للعناصر.</a:t>
            </a:r>
            <a:endParaRPr lang="en-US" sz="2000" dirty="0"/>
          </a:p>
          <a:p>
            <a:pPr algn="r" rtl="1" eaLnBrk="0" hangingPunct="0">
              <a:defRPr/>
            </a:pPr>
            <a:endParaRPr lang="en-US" sz="2400" dirty="0"/>
          </a:p>
        </p:txBody>
      </p:sp>
      <p:sp>
        <p:nvSpPr>
          <p:cNvPr id="23" name="Rectangle 22"/>
          <p:cNvSpPr/>
          <p:nvPr/>
        </p:nvSpPr>
        <p:spPr>
          <a:xfrm>
            <a:off x="1600200" y="5188803"/>
            <a:ext cx="6934200" cy="83099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eaLnBrk="0" hangingPunct="0">
              <a:defRPr/>
            </a:pPr>
            <a:r>
              <a:rPr lang="ar-SA" sz="2400" dirty="0">
                <a:latin typeface="Times New Roman" pitchFamily="18" charset="0"/>
                <a:ea typeface="Calibri" pitchFamily="34" charset="0"/>
              </a:rPr>
              <a:t>إعداد المخططات التنفيذية.</a:t>
            </a:r>
            <a:endParaRPr lang="en-US" sz="2000" dirty="0"/>
          </a:p>
          <a:p>
            <a:pPr algn="r" rtl="1" eaLnBrk="0" hangingPunct="0">
              <a:defRPr/>
            </a:pPr>
            <a:endParaRPr lang="en-US" sz="2400" dirty="0"/>
          </a:p>
        </p:txBody>
      </p:sp>
      <p:pic>
        <p:nvPicPr>
          <p:cNvPr id="24" name="Picture 11" descr="احمد"/>
          <p:cNvPicPr>
            <a:picLocks noChangeAspect="1" noChangeArrowheads="1" noCrop="1"/>
          </p:cNvPicPr>
          <p:nvPr/>
        </p:nvPicPr>
        <p:blipFill>
          <a:blip r:embed="rId4"/>
          <a:srcRect/>
          <a:stretch>
            <a:fillRect/>
          </a:stretch>
        </p:blipFill>
        <p:spPr bwMode="auto">
          <a:xfrm>
            <a:off x="8229600" y="19050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5" name="Picture 11" descr="احمد"/>
          <p:cNvPicPr>
            <a:picLocks noChangeAspect="1" noChangeArrowheads="1" noCrop="1"/>
          </p:cNvPicPr>
          <p:nvPr/>
        </p:nvPicPr>
        <p:blipFill>
          <a:blip r:embed="rId4"/>
          <a:srcRect/>
          <a:stretch>
            <a:fillRect/>
          </a:stretch>
        </p:blipFill>
        <p:spPr bwMode="auto">
          <a:xfrm>
            <a:off x="8229600" y="24384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6" name="Picture 11" descr="احمد"/>
          <p:cNvPicPr>
            <a:picLocks noChangeAspect="1" noChangeArrowheads="1" noCrop="1"/>
          </p:cNvPicPr>
          <p:nvPr/>
        </p:nvPicPr>
        <p:blipFill>
          <a:blip r:embed="rId4"/>
          <a:srcRect/>
          <a:stretch>
            <a:fillRect/>
          </a:stretch>
        </p:blipFill>
        <p:spPr bwMode="auto">
          <a:xfrm>
            <a:off x="8229600" y="30480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7" name="Picture 11" descr="احمد"/>
          <p:cNvPicPr>
            <a:picLocks noChangeAspect="1" noChangeArrowheads="1" noCrop="1"/>
          </p:cNvPicPr>
          <p:nvPr/>
        </p:nvPicPr>
        <p:blipFill>
          <a:blip r:embed="rId4"/>
          <a:srcRect/>
          <a:stretch>
            <a:fillRect/>
          </a:stretch>
        </p:blipFill>
        <p:spPr bwMode="auto">
          <a:xfrm>
            <a:off x="8229600" y="36576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8" name="Picture 11" descr="احمد"/>
          <p:cNvPicPr>
            <a:picLocks noChangeAspect="1" noChangeArrowheads="1" noCrop="1"/>
          </p:cNvPicPr>
          <p:nvPr/>
        </p:nvPicPr>
        <p:blipFill>
          <a:blip r:embed="rId4"/>
          <a:srcRect/>
          <a:stretch>
            <a:fillRect/>
          </a:stretch>
        </p:blipFill>
        <p:spPr bwMode="auto">
          <a:xfrm>
            <a:off x="8229600" y="42672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pic>
        <p:nvPicPr>
          <p:cNvPr id="29" name="Picture 11" descr="احمد"/>
          <p:cNvPicPr>
            <a:picLocks noChangeAspect="1" noChangeArrowheads="1" noCrop="1"/>
          </p:cNvPicPr>
          <p:nvPr/>
        </p:nvPicPr>
        <p:blipFill>
          <a:blip r:embed="rId4"/>
          <a:srcRect/>
          <a:stretch>
            <a:fillRect/>
          </a:stretch>
        </p:blipFill>
        <p:spPr bwMode="auto">
          <a:xfrm>
            <a:off x="8229600" y="4953000"/>
            <a:ext cx="914400" cy="914400"/>
          </a:xfrm>
          <a:prstGeom prst="rect">
            <a:avLst/>
          </a:prstGeom>
          <a:noFill/>
          <a:ln>
            <a:solidFill>
              <a:schemeClr val="bg1"/>
            </a:solidFill>
          </a:ln>
          <a:effectLst>
            <a:outerShdw blurRad="184150" dist="241300" dir="11520000" sx="110000" sy="110000" algn="ctr">
              <a:srgbClr val="000000">
                <a:alpha val="18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trips(downLeft)">
                                      <p:cBhvr>
                                        <p:cTn id="7" dur="500"/>
                                        <p:tgtEl>
                                          <p:spTgt spid="24"/>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strips(downLeft)">
                                      <p:cBhvr>
                                        <p:cTn id="11" dur="500"/>
                                        <p:tgtEl>
                                          <p:spTgt spid="25"/>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strips(downLeft)">
                                      <p:cBhvr>
                                        <p:cTn id="15" dur="500"/>
                                        <p:tgtEl>
                                          <p:spTgt spid="26"/>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strips(downLeft)">
                                      <p:cBhvr>
                                        <p:cTn id="19" dur="500"/>
                                        <p:tgtEl>
                                          <p:spTgt spid="27"/>
                                        </p:tgtEl>
                                      </p:cBhvr>
                                    </p:animEffect>
                                  </p:childTnLst>
                                </p:cTn>
                              </p:par>
                            </p:childTnLst>
                          </p:cTn>
                        </p:par>
                        <p:par>
                          <p:cTn id="20" fill="hold">
                            <p:stCondLst>
                              <p:cond delay="2000"/>
                            </p:stCondLst>
                            <p:childTnLst>
                              <p:par>
                                <p:cTn id="21" presetID="18" presetClass="entr" presetSubtype="12"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strips(downLeft)">
                                      <p:cBhvr>
                                        <p:cTn id="23" dur="500"/>
                                        <p:tgtEl>
                                          <p:spTgt spid="28"/>
                                        </p:tgtEl>
                                      </p:cBhvr>
                                    </p:animEffect>
                                  </p:childTnLst>
                                </p:cTn>
                              </p:par>
                            </p:childTnLst>
                          </p:cTn>
                        </p:par>
                        <p:par>
                          <p:cTn id="24" fill="hold">
                            <p:stCondLst>
                              <p:cond delay="2500"/>
                            </p:stCondLst>
                            <p:childTnLst>
                              <p:par>
                                <p:cTn id="25" presetID="18" presetClass="entr" presetSubtype="1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strips(downLef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 Diagonal Corner Rectangle 13"/>
          <p:cNvSpPr/>
          <p:nvPr/>
        </p:nvSpPr>
        <p:spPr bwMode="auto">
          <a:xfrm>
            <a:off x="4114800" y="4876800"/>
            <a:ext cx="2362200" cy="6096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pic>
        <p:nvPicPr>
          <p:cNvPr id="21507" name="Picture 5"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21508" name="Picture 6"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21509" name="Picture 7"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21510" name="Picture 8"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21511" name="Picture 9"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21512" name="Picture 10"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21513" name="Picture 11"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pic>
        <p:nvPicPr>
          <p:cNvPr id="21514" name="Picture 2171"/>
          <p:cNvPicPr>
            <a:picLocks noChangeAspect="1" noChangeArrowheads="1"/>
          </p:cNvPicPr>
          <p:nvPr/>
        </p:nvPicPr>
        <p:blipFill>
          <a:blip r:embed="rId4"/>
          <a:srcRect/>
          <a:stretch>
            <a:fillRect/>
          </a:stretch>
        </p:blipFill>
        <p:spPr bwMode="auto">
          <a:xfrm>
            <a:off x="1905000" y="762000"/>
            <a:ext cx="6951663" cy="3581400"/>
          </a:xfrm>
          <a:prstGeom prst="rect">
            <a:avLst/>
          </a:prstGeom>
          <a:noFill/>
          <a:ln w="9525">
            <a:noFill/>
            <a:miter lim="800000"/>
            <a:headEnd/>
            <a:tailEnd/>
          </a:ln>
        </p:spPr>
      </p:pic>
      <p:sp>
        <p:nvSpPr>
          <p:cNvPr id="12" name="Rectangle 11"/>
          <p:cNvSpPr/>
          <p:nvPr/>
        </p:nvSpPr>
        <p:spPr>
          <a:xfrm>
            <a:off x="2971800" y="4800600"/>
            <a:ext cx="4572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الجدول الزمني</a:t>
            </a:r>
            <a:endParaRPr lang="ar-SA" sz="2400" b="1" i="1" dirty="0">
              <a:ln w="11430"/>
              <a:effectLst>
                <a:outerShdw blurRad="50800" dist="39000" dir="5460000" algn="tl">
                  <a:srgbClr val="000000">
                    <a:alpha val="38000"/>
                  </a:srgbClr>
                </a:outerShdw>
              </a:effectLst>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part1"/>
          <p:cNvPicPr>
            <a:picLocks noChangeAspect="1" noChangeArrowheads="1"/>
          </p:cNvPicPr>
          <p:nvPr/>
        </p:nvPicPr>
        <p:blipFill>
          <a:blip r:embed="rId2"/>
          <a:srcRect/>
          <a:stretch>
            <a:fillRect/>
          </a:stretch>
        </p:blipFill>
        <p:spPr bwMode="auto">
          <a:xfrm>
            <a:off x="0" y="0"/>
            <a:ext cx="2049463" cy="6858000"/>
          </a:xfrm>
          <a:prstGeom prst="rect">
            <a:avLst/>
          </a:prstGeom>
          <a:noFill/>
          <a:ln w="9525">
            <a:noFill/>
            <a:miter lim="800000"/>
            <a:headEnd/>
            <a:tailEnd/>
          </a:ln>
        </p:spPr>
      </p:pic>
      <p:pic>
        <p:nvPicPr>
          <p:cNvPr id="25603" name="Picture 5" descr="a"/>
          <p:cNvPicPr>
            <a:picLocks noChangeAspect="1" noChangeArrowheads="1"/>
          </p:cNvPicPr>
          <p:nvPr/>
        </p:nvPicPr>
        <p:blipFill>
          <a:blip r:embed="rId3"/>
          <a:srcRect/>
          <a:stretch>
            <a:fillRect/>
          </a:stretch>
        </p:blipFill>
        <p:spPr bwMode="auto">
          <a:xfrm>
            <a:off x="609600" y="228600"/>
            <a:ext cx="990600" cy="381000"/>
          </a:xfrm>
          <a:prstGeom prst="rect">
            <a:avLst/>
          </a:prstGeom>
          <a:noFill/>
          <a:ln w="9525">
            <a:noFill/>
            <a:miter lim="800000"/>
            <a:headEnd/>
            <a:tailEnd/>
          </a:ln>
        </p:spPr>
      </p:pic>
      <p:pic>
        <p:nvPicPr>
          <p:cNvPr id="25604" name="Picture 6" descr="a"/>
          <p:cNvPicPr>
            <a:picLocks noChangeAspect="1" noChangeArrowheads="1"/>
          </p:cNvPicPr>
          <p:nvPr/>
        </p:nvPicPr>
        <p:blipFill>
          <a:blip r:embed="rId3"/>
          <a:srcRect/>
          <a:stretch>
            <a:fillRect/>
          </a:stretch>
        </p:blipFill>
        <p:spPr bwMode="auto">
          <a:xfrm>
            <a:off x="0" y="685800"/>
            <a:ext cx="990600" cy="381000"/>
          </a:xfrm>
          <a:prstGeom prst="rect">
            <a:avLst/>
          </a:prstGeom>
          <a:noFill/>
          <a:ln w="9525">
            <a:noFill/>
            <a:miter lim="800000"/>
            <a:headEnd/>
            <a:tailEnd/>
          </a:ln>
        </p:spPr>
      </p:pic>
      <p:pic>
        <p:nvPicPr>
          <p:cNvPr id="25605" name="Picture 7" descr="a"/>
          <p:cNvPicPr>
            <a:picLocks noChangeAspect="1" noChangeArrowheads="1"/>
          </p:cNvPicPr>
          <p:nvPr/>
        </p:nvPicPr>
        <p:blipFill>
          <a:blip r:embed="rId3"/>
          <a:srcRect/>
          <a:stretch>
            <a:fillRect/>
          </a:stretch>
        </p:blipFill>
        <p:spPr bwMode="auto">
          <a:xfrm>
            <a:off x="457200" y="1219200"/>
            <a:ext cx="990600" cy="381000"/>
          </a:xfrm>
          <a:prstGeom prst="rect">
            <a:avLst/>
          </a:prstGeom>
          <a:noFill/>
          <a:ln w="9525">
            <a:noFill/>
            <a:miter lim="800000"/>
            <a:headEnd/>
            <a:tailEnd/>
          </a:ln>
        </p:spPr>
      </p:pic>
      <p:pic>
        <p:nvPicPr>
          <p:cNvPr id="25606" name="Picture 8" descr="a"/>
          <p:cNvPicPr>
            <a:picLocks noChangeAspect="1" noChangeArrowheads="1"/>
          </p:cNvPicPr>
          <p:nvPr/>
        </p:nvPicPr>
        <p:blipFill>
          <a:blip r:embed="rId3"/>
          <a:srcRect/>
          <a:stretch>
            <a:fillRect/>
          </a:stretch>
        </p:blipFill>
        <p:spPr bwMode="auto">
          <a:xfrm>
            <a:off x="762000" y="533400"/>
            <a:ext cx="762000" cy="533400"/>
          </a:xfrm>
          <a:prstGeom prst="rect">
            <a:avLst/>
          </a:prstGeom>
          <a:noFill/>
          <a:ln w="9525">
            <a:noFill/>
            <a:miter lim="800000"/>
            <a:headEnd/>
            <a:tailEnd/>
          </a:ln>
        </p:spPr>
      </p:pic>
      <p:pic>
        <p:nvPicPr>
          <p:cNvPr id="25607" name="Picture 9" descr="a"/>
          <p:cNvPicPr>
            <a:picLocks noChangeAspect="1" noChangeArrowheads="1"/>
          </p:cNvPicPr>
          <p:nvPr/>
        </p:nvPicPr>
        <p:blipFill>
          <a:blip r:embed="rId3"/>
          <a:srcRect/>
          <a:stretch>
            <a:fillRect/>
          </a:stretch>
        </p:blipFill>
        <p:spPr bwMode="auto">
          <a:xfrm>
            <a:off x="685800" y="685800"/>
            <a:ext cx="762000" cy="533400"/>
          </a:xfrm>
          <a:prstGeom prst="rect">
            <a:avLst/>
          </a:prstGeom>
          <a:noFill/>
          <a:ln w="9525">
            <a:noFill/>
            <a:miter lim="800000"/>
            <a:headEnd/>
            <a:tailEnd/>
          </a:ln>
        </p:spPr>
      </p:pic>
      <p:pic>
        <p:nvPicPr>
          <p:cNvPr id="25608" name="Picture 10" descr="a"/>
          <p:cNvPicPr>
            <a:picLocks noChangeAspect="1" noChangeArrowheads="1"/>
          </p:cNvPicPr>
          <p:nvPr/>
        </p:nvPicPr>
        <p:blipFill>
          <a:blip r:embed="rId3"/>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ectangle 11"/>
          <p:cNvSpPr/>
          <p:nvPr/>
        </p:nvSpPr>
        <p:spPr>
          <a:xfrm>
            <a:off x="4495800" y="1295400"/>
            <a:ext cx="4876800" cy="58477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i="1" dirty="0">
                <a:ln w="11430"/>
                <a:effectLst>
                  <a:outerShdw blurRad="50800" dist="39000" dir="5460000" algn="tl">
                    <a:srgbClr val="000000">
                      <a:alpha val="38000"/>
                    </a:srgbClr>
                  </a:outerShdw>
                </a:effectLst>
              </a:rPr>
              <a:t> </a:t>
            </a:r>
            <a:r>
              <a:rPr lang="ar-SA" sz="2000" b="1" i="1" dirty="0">
                <a:ln w="11430"/>
                <a:effectLst>
                  <a:outerShdw blurRad="50800" dist="39000" dir="5460000" algn="tl">
                    <a:srgbClr val="000000">
                      <a:alpha val="38000"/>
                    </a:srgbClr>
                  </a:outerShdw>
                </a:effectLst>
              </a:rPr>
              <a:t>2.3</a:t>
            </a:r>
            <a:r>
              <a:rPr lang="ar-SA" sz="2400" b="1" i="1" dirty="0">
                <a:ln w="11430"/>
                <a:effectLst>
                  <a:outerShdw blurRad="50800" dist="39000" dir="5460000" algn="tl">
                    <a:srgbClr val="000000">
                      <a:alpha val="38000"/>
                    </a:srgbClr>
                  </a:outerShdw>
                </a:effectLst>
              </a:rPr>
              <a:t> دراسة عناصر المشروع :</a:t>
            </a:r>
          </a:p>
        </p:txBody>
      </p:sp>
      <p:sp>
        <p:nvSpPr>
          <p:cNvPr id="27" name="Rectangle 26"/>
          <p:cNvSpPr/>
          <p:nvPr/>
        </p:nvSpPr>
        <p:spPr>
          <a:xfrm>
            <a:off x="1857356" y="2500306"/>
            <a:ext cx="6934200" cy="2246769"/>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ar-SA" sz="2000" dirty="0" smtClean="0"/>
              <a:t>هو عبارة عن </a:t>
            </a:r>
            <a:r>
              <a:rPr lang="ar-JO" sz="2000" dirty="0" smtClean="0"/>
              <a:t>مبنى</a:t>
            </a:r>
            <a:r>
              <a:rPr lang="ar-SA" sz="2000" dirty="0" smtClean="0"/>
              <a:t> مكون من خمسة طوابق , تبلغ مساحتها الإجمالية 6725 متراً مربعاً موزعة على النحو التالي:- </a:t>
            </a:r>
          </a:p>
          <a:p>
            <a:pPr algn="r"/>
            <a:r>
              <a:rPr lang="ar-SA" sz="2000" dirty="0" smtClean="0"/>
              <a:t>1- طابق التسوية</a:t>
            </a:r>
            <a:r>
              <a:rPr lang="ar-JO" sz="2000" dirty="0" smtClean="0"/>
              <a:t> الثاني</a:t>
            </a:r>
            <a:r>
              <a:rPr lang="ar-SA" sz="2000" dirty="0" smtClean="0"/>
              <a:t>.</a:t>
            </a:r>
          </a:p>
          <a:p>
            <a:pPr algn="r"/>
            <a:r>
              <a:rPr lang="ar-SA" sz="2000" dirty="0" smtClean="0"/>
              <a:t>2- طابق ا</a:t>
            </a:r>
            <a:r>
              <a:rPr lang="ar-JO" sz="2000" dirty="0" smtClean="0"/>
              <a:t>لتسوية الأول</a:t>
            </a:r>
            <a:r>
              <a:rPr lang="ar-SA" sz="2000" dirty="0" smtClean="0"/>
              <a:t> .</a:t>
            </a:r>
          </a:p>
          <a:p>
            <a:pPr algn="r"/>
            <a:r>
              <a:rPr lang="ar-SA" sz="2000" dirty="0" smtClean="0"/>
              <a:t>3- الطابق ا</a:t>
            </a:r>
            <a:r>
              <a:rPr lang="ar-JO" sz="2000" dirty="0" smtClean="0"/>
              <a:t>لأرضي</a:t>
            </a:r>
            <a:r>
              <a:rPr lang="ar-SA" sz="2000" dirty="0" smtClean="0"/>
              <a:t> .</a:t>
            </a:r>
          </a:p>
          <a:p>
            <a:pPr algn="r"/>
            <a:r>
              <a:rPr lang="ar-SA" sz="2000" dirty="0" smtClean="0"/>
              <a:t>4- الطابق ال</a:t>
            </a:r>
            <a:r>
              <a:rPr lang="ar-JO" sz="2000" dirty="0" smtClean="0"/>
              <a:t>اول</a:t>
            </a:r>
            <a:r>
              <a:rPr lang="ar-SA" sz="2000" dirty="0" smtClean="0"/>
              <a:t> .</a:t>
            </a:r>
          </a:p>
          <a:p>
            <a:pPr algn="r"/>
            <a:r>
              <a:rPr lang="ar-SA" sz="2000" dirty="0" smtClean="0"/>
              <a:t>5- الطابق الثا</a:t>
            </a:r>
            <a:r>
              <a:rPr lang="ar-JO" sz="2000" dirty="0" smtClean="0"/>
              <a:t>ني</a:t>
            </a:r>
            <a:r>
              <a:rPr lang="ar-SA" sz="2000" dirty="0" smtClean="0"/>
              <a:t> .</a:t>
            </a:r>
            <a:endParaRPr lang="ar-SA" sz="20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part1"/>
          <p:cNvPicPr>
            <a:picLocks noChangeAspect="1" noChangeArrowheads="1"/>
          </p:cNvPicPr>
          <p:nvPr/>
        </p:nvPicPr>
        <p:blipFill>
          <a:blip r:embed="rId3"/>
          <a:srcRect/>
          <a:stretch>
            <a:fillRect/>
          </a:stretch>
        </p:blipFill>
        <p:spPr bwMode="auto">
          <a:xfrm>
            <a:off x="0" y="0"/>
            <a:ext cx="2049463" cy="6858000"/>
          </a:xfrm>
          <a:prstGeom prst="rect">
            <a:avLst/>
          </a:prstGeom>
          <a:noFill/>
          <a:ln w="9525">
            <a:noFill/>
            <a:miter lim="800000"/>
            <a:headEnd/>
            <a:tailEnd/>
          </a:ln>
        </p:spPr>
      </p:pic>
      <p:pic>
        <p:nvPicPr>
          <p:cNvPr id="27651" name="Picture 5" descr="a"/>
          <p:cNvPicPr>
            <a:picLocks noChangeAspect="1" noChangeArrowheads="1"/>
          </p:cNvPicPr>
          <p:nvPr/>
        </p:nvPicPr>
        <p:blipFill>
          <a:blip r:embed="rId4"/>
          <a:srcRect/>
          <a:stretch>
            <a:fillRect/>
          </a:stretch>
        </p:blipFill>
        <p:spPr bwMode="auto">
          <a:xfrm>
            <a:off x="609600" y="228600"/>
            <a:ext cx="990600" cy="381000"/>
          </a:xfrm>
          <a:prstGeom prst="rect">
            <a:avLst/>
          </a:prstGeom>
          <a:noFill/>
          <a:ln w="9525">
            <a:noFill/>
            <a:miter lim="800000"/>
            <a:headEnd/>
            <a:tailEnd/>
          </a:ln>
        </p:spPr>
      </p:pic>
      <p:pic>
        <p:nvPicPr>
          <p:cNvPr id="27652" name="Picture 6" descr="a"/>
          <p:cNvPicPr>
            <a:picLocks noChangeAspect="1" noChangeArrowheads="1"/>
          </p:cNvPicPr>
          <p:nvPr/>
        </p:nvPicPr>
        <p:blipFill>
          <a:blip r:embed="rId4"/>
          <a:srcRect/>
          <a:stretch>
            <a:fillRect/>
          </a:stretch>
        </p:blipFill>
        <p:spPr bwMode="auto">
          <a:xfrm>
            <a:off x="0" y="685800"/>
            <a:ext cx="990600" cy="381000"/>
          </a:xfrm>
          <a:prstGeom prst="rect">
            <a:avLst/>
          </a:prstGeom>
          <a:noFill/>
          <a:ln w="9525">
            <a:noFill/>
            <a:miter lim="800000"/>
            <a:headEnd/>
            <a:tailEnd/>
          </a:ln>
        </p:spPr>
      </p:pic>
      <p:pic>
        <p:nvPicPr>
          <p:cNvPr id="27653" name="Picture 7" descr="a"/>
          <p:cNvPicPr>
            <a:picLocks noChangeAspect="1" noChangeArrowheads="1"/>
          </p:cNvPicPr>
          <p:nvPr/>
        </p:nvPicPr>
        <p:blipFill>
          <a:blip r:embed="rId4"/>
          <a:srcRect/>
          <a:stretch>
            <a:fillRect/>
          </a:stretch>
        </p:blipFill>
        <p:spPr bwMode="auto">
          <a:xfrm>
            <a:off x="457200" y="1219200"/>
            <a:ext cx="990600" cy="381000"/>
          </a:xfrm>
          <a:prstGeom prst="rect">
            <a:avLst/>
          </a:prstGeom>
          <a:noFill/>
          <a:ln w="9525">
            <a:noFill/>
            <a:miter lim="800000"/>
            <a:headEnd/>
            <a:tailEnd/>
          </a:ln>
        </p:spPr>
      </p:pic>
      <p:pic>
        <p:nvPicPr>
          <p:cNvPr id="27654" name="Picture 8" descr="a"/>
          <p:cNvPicPr>
            <a:picLocks noChangeAspect="1" noChangeArrowheads="1"/>
          </p:cNvPicPr>
          <p:nvPr/>
        </p:nvPicPr>
        <p:blipFill>
          <a:blip r:embed="rId4"/>
          <a:srcRect/>
          <a:stretch>
            <a:fillRect/>
          </a:stretch>
        </p:blipFill>
        <p:spPr bwMode="auto">
          <a:xfrm>
            <a:off x="762000" y="533400"/>
            <a:ext cx="762000" cy="533400"/>
          </a:xfrm>
          <a:prstGeom prst="rect">
            <a:avLst/>
          </a:prstGeom>
          <a:noFill/>
          <a:ln w="9525">
            <a:noFill/>
            <a:miter lim="800000"/>
            <a:headEnd/>
            <a:tailEnd/>
          </a:ln>
        </p:spPr>
      </p:pic>
      <p:pic>
        <p:nvPicPr>
          <p:cNvPr id="27655" name="Picture 9" descr="a"/>
          <p:cNvPicPr>
            <a:picLocks noChangeAspect="1" noChangeArrowheads="1"/>
          </p:cNvPicPr>
          <p:nvPr/>
        </p:nvPicPr>
        <p:blipFill>
          <a:blip r:embed="rId4"/>
          <a:srcRect/>
          <a:stretch>
            <a:fillRect/>
          </a:stretch>
        </p:blipFill>
        <p:spPr bwMode="auto">
          <a:xfrm>
            <a:off x="685800" y="685800"/>
            <a:ext cx="762000" cy="533400"/>
          </a:xfrm>
          <a:prstGeom prst="rect">
            <a:avLst/>
          </a:prstGeom>
          <a:noFill/>
          <a:ln w="9525">
            <a:noFill/>
            <a:miter lim="800000"/>
            <a:headEnd/>
            <a:tailEnd/>
          </a:ln>
        </p:spPr>
      </p:pic>
      <p:pic>
        <p:nvPicPr>
          <p:cNvPr id="27656" name="Picture 10" descr="a"/>
          <p:cNvPicPr>
            <a:picLocks noChangeAspect="1" noChangeArrowheads="1"/>
          </p:cNvPicPr>
          <p:nvPr/>
        </p:nvPicPr>
        <p:blipFill>
          <a:blip r:embed="rId4"/>
          <a:srcRect/>
          <a:stretch>
            <a:fillRect/>
          </a:stretch>
        </p:blipFill>
        <p:spPr bwMode="auto">
          <a:xfrm>
            <a:off x="914400" y="0"/>
            <a:ext cx="762000" cy="533400"/>
          </a:xfrm>
          <a:prstGeom prst="rect">
            <a:avLst/>
          </a:prstGeom>
          <a:noFill/>
          <a:ln w="9525">
            <a:noFill/>
            <a:miter lim="800000"/>
            <a:headEnd/>
            <a:tailEnd/>
          </a:ln>
        </p:spPr>
      </p:pic>
      <p:sp>
        <p:nvSpPr>
          <p:cNvPr id="14" name="Round Diagonal Corner Rectangle 13"/>
          <p:cNvSpPr/>
          <p:nvPr/>
        </p:nvSpPr>
        <p:spPr bwMode="auto">
          <a:xfrm>
            <a:off x="5943600" y="381000"/>
            <a:ext cx="243840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5" name="Rectangle 14"/>
          <p:cNvSpPr/>
          <p:nvPr/>
        </p:nvSpPr>
        <p:spPr>
          <a:xfrm>
            <a:off x="5638800" y="405825"/>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solidFill>
                  <a:srgbClr val="C00000"/>
                </a:solidFill>
                <a:effectLst>
                  <a:outerShdw blurRad="50800" dist="39000" dir="5460000" algn="tl">
                    <a:srgbClr val="000000">
                      <a:alpha val="38000"/>
                    </a:srgbClr>
                  </a:outerShdw>
                </a:effectLst>
              </a:rPr>
              <a:t>الفصل الثاني</a:t>
            </a:r>
          </a:p>
        </p:txBody>
      </p:sp>
      <p:sp>
        <p:nvSpPr>
          <p:cNvPr id="16" name="Rectangle 15"/>
          <p:cNvSpPr/>
          <p:nvPr/>
        </p:nvSpPr>
        <p:spPr>
          <a:xfrm>
            <a:off x="304800" y="457200"/>
            <a:ext cx="4876800" cy="461665"/>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2400" b="1" i="1" dirty="0">
                <a:ln w="11430"/>
                <a:solidFill>
                  <a:srgbClr val="C00000"/>
                </a:solidFill>
                <a:effectLst>
                  <a:outerShdw blurRad="50800" dist="39000" dir="5460000" algn="tl">
                    <a:srgbClr val="000000">
                      <a:alpha val="38000"/>
                    </a:srgbClr>
                  </a:outerShdw>
                </a:effectLst>
              </a:rPr>
              <a:t>الوصف المعماري</a:t>
            </a:r>
          </a:p>
        </p:txBody>
      </p:sp>
      <p:sp>
        <p:nvSpPr>
          <p:cNvPr id="12" name="Round Diagonal Corner Rectangle 11"/>
          <p:cNvSpPr/>
          <p:nvPr/>
        </p:nvSpPr>
        <p:spPr bwMode="auto">
          <a:xfrm>
            <a:off x="3643306" y="5867400"/>
            <a:ext cx="3214710" cy="762000"/>
          </a:xfrm>
          <a:prstGeom prst="round2DiagRect">
            <a:avLst/>
          </a:prstGeom>
          <a:solidFill>
            <a:schemeClr val="accent1"/>
          </a:solidFill>
          <a:ln w="9525" cap="flat" cmpd="sng" algn="ctr">
            <a:noFill/>
            <a:prstDash val="solid"/>
            <a:round/>
            <a:headEnd type="none" w="med" len="med"/>
            <a:tailEnd type="none" w="med" len="me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ctr" rtl="1">
              <a:defRPr/>
            </a:pPr>
            <a:endParaRPr lang="en-US">
              <a:latin typeface="Arial" charset="0"/>
              <a:cs typeface="Arial" charset="0"/>
            </a:endParaRPr>
          </a:p>
        </p:txBody>
      </p:sp>
      <p:sp>
        <p:nvSpPr>
          <p:cNvPr id="17" name="Rectangle 16"/>
          <p:cNvSpPr/>
          <p:nvPr/>
        </p:nvSpPr>
        <p:spPr>
          <a:xfrm>
            <a:off x="3733800" y="5943600"/>
            <a:ext cx="3048000" cy="584775"/>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defRPr/>
            </a:pPr>
            <a:r>
              <a:rPr lang="ar-SA" sz="3200" b="1" dirty="0">
                <a:ln w="11430"/>
                <a:effectLst>
                  <a:outerShdw blurRad="50800" dist="39000" dir="5460000" algn="tl">
                    <a:srgbClr val="000000">
                      <a:alpha val="38000"/>
                    </a:srgbClr>
                  </a:outerShdw>
                </a:effectLst>
              </a:rPr>
              <a:t>الطابق </a:t>
            </a:r>
            <a:r>
              <a:rPr lang="ar-SA" sz="3200" b="1" dirty="0" smtClean="0">
                <a:ln w="11430"/>
                <a:effectLst>
                  <a:outerShdw blurRad="50800" dist="39000" dir="5460000" algn="tl">
                    <a:srgbClr val="000000">
                      <a:alpha val="38000"/>
                    </a:srgbClr>
                  </a:outerShdw>
                </a:effectLst>
              </a:rPr>
              <a:t>التسوية الثاني</a:t>
            </a:r>
          </a:p>
        </p:txBody>
      </p:sp>
      <p:graphicFrame>
        <p:nvGraphicFramePr>
          <p:cNvPr id="35841" name="Object 1"/>
          <p:cNvGraphicFramePr>
            <a:graphicFrameLocks noChangeAspect="1"/>
          </p:cNvGraphicFramePr>
          <p:nvPr/>
        </p:nvGraphicFramePr>
        <p:xfrm>
          <a:off x="1536086" y="1000108"/>
          <a:ext cx="7607914" cy="4292296"/>
        </p:xfrm>
        <a:graphic>
          <a:graphicData uri="http://schemas.openxmlformats.org/presentationml/2006/ole">
            <p:oleObj spid="_x0000_s35841" name="AutoCAD Drawing" r:id="rId5" imgW="9105840" imgH="5029200" progId="AutoCAD.Drawing.17">
              <p:embed/>
            </p:oleObj>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440</TotalTime>
  <Words>1850</Words>
  <Application>Microsoft Office PowerPoint</Application>
  <PresentationFormat>On-screen Show (4:3)</PresentationFormat>
  <Paragraphs>412</Paragraphs>
  <Slides>51</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51</vt:i4>
      </vt:variant>
    </vt:vector>
  </HeadingPairs>
  <TitlesOfParts>
    <vt:vector size="54" baseType="lpstr">
      <vt:lpstr>Office Theme</vt:lpstr>
      <vt:lpstr>AutoCAD Drawing</vt:lpstr>
      <vt:lpstr>Equation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montaser</dc:creator>
  <cp:lastModifiedBy>montaser</cp:lastModifiedBy>
  <cp:revision>47</cp:revision>
  <dcterms:created xsi:type="dcterms:W3CDTF">2012-05-02T07:13:04Z</dcterms:created>
  <dcterms:modified xsi:type="dcterms:W3CDTF">2012-06-03T10:24:07Z</dcterms:modified>
</cp:coreProperties>
</file>