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12" r:id="rId1"/>
  </p:sldMasterIdLst>
  <p:notesMasterIdLst>
    <p:notesMasterId r:id="rId41"/>
  </p:notesMasterIdLst>
  <p:sldIdLst>
    <p:sldId id="256" r:id="rId2"/>
    <p:sldId id="257" r:id="rId3"/>
    <p:sldId id="314" r:id="rId4"/>
    <p:sldId id="258" r:id="rId5"/>
    <p:sldId id="259" r:id="rId6"/>
    <p:sldId id="315" r:id="rId7"/>
    <p:sldId id="317" r:id="rId8"/>
    <p:sldId id="316" r:id="rId9"/>
    <p:sldId id="318" r:id="rId10"/>
    <p:sldId id="319" r:id="rId11"/>
    <p:sldId id="320" r:id="rId12"/>
    <p:sldId id="321" r:id="rId13"/>
    <p:sldId id="322" r:id="rId14"/>
    <p:sldId id="260" r:id="rId15"/>
    <p:sldId id="323" r:id="rId16"/>
    <p:sldId id="261" r:id="rId17"/>
    <p:sldId id="262" r:id="rId18"/>
    <p:sldId id="325" r:id="rId19"/>
    <p:sldId id="263" r:id="rId20"/>
    <p:sldId id="324" r:id="rId21"/>
    <p:sldId id="265" r:id="rId22"/>
    <p:sldId id="266" r:id="rId23"/>
    <p:sldId id="267" r:id="rId24"/>
    <p:sldId id="326" r:id="rId25"/>
    <p:sldId id="327" r:id="rId26"/>
    <p:sldId id="328" r:id="rId27"/>
    <p:sldId id="273" r:id="rId28"/>
    <p:sldId id="274" r:id="rId29"/>
    <p:sldId id="275" r:id="rId30"/>
    <p:sldId id="298" r:id="rId31"/>
    <p:sldId id="304" r:id="rId32"/>
    <p:sldId id="305" r:id="rId33"/>
    <p:sldId id="306" r:id="rId34"/>
    <p:sldId id="307" r:id="rId35"/>
    <p:sldId id="308" r:id="rId36"/>
    <p:sldId id="309" r:id="rId37"/>
    <p:sldId id="310" r:id="rId38"/>
    <p:sldId id="311" r:id="rId39"/>
    <p:sldId id="296" r:id="rId4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7" d="100"/>
          <a:sy n="67" d="100"/>
        </p:scale>
        <p:origin x="-147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AA56CDD-4224-4F4A-8D39-00A90453D205}" type="datetimeFigureOut">
              <a:rPr lang="ar-SA" smtClean="0"/>
              <a:pPr/>
              <a:t>14/02/1433</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CE04A01-8C89-43B2-B244-9E265D4DA567}" type="slidenum">
              <a:rPr lang="ar-SA" smtClean="0"/>
              <a:pPr/>
              <a:t>‹#›</a:t>
            </a:fld>
            <a:endParaRPr lang="ar-SA"/>
          </a:p>
        </p:txBody>
      </p:sp>
    </p:spTree>
    <p:extLst>
      <p:ext uri="{BB962C8B-B14F-4D97-AF65-F5344CB8AC3E}">
        <p14:creationId xmlns:p14="http://schemas.microsoft.com/office/powerpoint/2010/main" xmlns="" val="200060927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78A2BC3-F293-4352-94C7-903B14FF6433}" type="datetimeFigureOut">
              <a:rPr lang="ar-SA" smtClean="0"/>
              <a:pPr/>
              <a:t>14/02/1433</a:t>
            </a:fld>
            <a:endParaRPr lang="ar-SA"/>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SA"/>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913173E-7EC6-4EBE-893A-176C4085ED63}" type="slidenum">
              <a:rPr lang="ar-SA" smtClean="0"/>
              <a:pPr/>
              <a:t>‹#›</a:t>
            </a:fld>
            <a:endParaRPr lang="ar-SA"/>
          </a:p>
        </p:txBody>
      </p:sp>
    </p:spTree>
  </p:cSld>
  <p:clrMapOvr>
    <a:masterClrMapping/>
  </p:clrMapOvr>
  <p:transition>
    <p:split orient="vert"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E913173E-7EC6-4EBE-893A-176C4085ED63}" type="slidenum">
              <a:rPr lang="ar-SA" smtClean="0"/>
              <a:pPr/>
              <a:t>‹#›</a:t>
            </a:fld>
            <a:endParaRPr lang="ar-SA"/>
          </a:p>
        </p:txBody>
      </p:sp>
    </p:spTree>
  </p:cSld>
  <p:clrMapOvr>
    <a:masterClrMapping/>
  </p:clrMapOvr>
  <p:transition>
    <p:split orient="vert" dir="in"/>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E913173E-7EC6-4EBE-893A-176C4085ED63}" type="slidenum">
              <a:rPr lang="ar-SA" smtClean="0"/>
              <a:pPr/>
              <a:t>‹#›</a:t>
            </a:fld>
            <a:endParaRPr lang="ar-SA"/>
          </a:p>
        </p:txBody>
      </p:sp>
    </p:spTree>
  </p:cSld>
  <p:clrMapOvr>
    <a:masterClrMapping/>
  </p:clrMapOvr>
  <p:transition>
    <p:split orient="vert" dir="in"/>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E913173E-7EC6-4EBE-893A-176C4085ED63}" type="slidenum">
              <a:rPr lang="ar-SA" smtClean="0"/>
              <a:pPr/>
              <a:t>‹#›</a:t>
            </a:fld>
            <a:endParaRPr lang="ar-SA"/>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split orient="vert" dir="in"/>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E913173E-7EC6-4EBE-893A-176C4085ED63}" type="slidenum">
              <a:rPr lang="ar-SA" smtClean="0"/>
              <a:pPr/>
              <a:t>‹#›</a:t>
            </a:fld>
            <a:endParaRPr lang="ar-SA"/>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6" name="Footer Placeholder 5"/>
          <p:cNvSpPr>
            <a:spLocks noGrp="1"/>
          </p:cNvSpPr>
          <p:nvPr>
            <p:ph type="ftr" sz="quarter" idx="11"/>
          </p:nvPr>
        </p:nvSpPr>
        <p:spPr/>
        <p:txBody>
          <a:bodyPr/>
          <a:lstStyle>
            <a:extLst/>
          </a:lstStyle>
          <a:p>
            <a:endParaRPr lang="ar-SA"/>
          </a:p>
        </p:txBody>
      </p:sp>
      <p:sp>
        <p:nvSpPr>
          <p:cNvPr id="7" name="Slide Number Placeholder 6"/>
          <p:cNvSpPr>
            <a:spLocks noGrp="1"/>
          </p:cNvSpPr>
          <p:nvPr>
            <p:ph type="sldNum" sz="quarter" idx="12"/>
          </p:nvPr>
        </p:nvSpPr>
        <p:spPr/>
        <p:txBody>
          <a:bodyPr/>
          <a:lstStyle>
            <a:extLst/>
          </a:lstStyle>
          <a:p>
            <a:fld id="{E913173E-7EC6-4EBE-893A-176C4085ED63}" type="slidenum">
              <a:rPr lang="ar-SA" smtClean="0"/>
              <a:pPr/>
              <a:t>‹#›</a:t>
            </a:fld>
            <a:endParaRPr lang="ar-SA"/>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8" name="Footer Placeholder 7"/>
          <p:cNvSpPr>
            <a:spLocks noGrp="1"/>
          </p:cNvSpPr>
          <p:nvPr>
            <p:ph type="ftr" sz="quarter" idx="11"/>
          </p:nvPr>
        </p:nvSpPr>
        <p:spPr/>
        <p:txBody>
          <a:bodyPr/>
          <a:lstStyle>
            <a:extLst/>
          </a:lstStyle>
          <a:p>
            <a:endParaRPr lang="ar-SA"/>
          </a:p>
        </p:txBody>
      </p:sp>
      <p:sp>
        <p:nvSpPr>
          <p:cNvPr id="9" name="Slide Number Placeholder 8"/>
          <p:cNvSpPr>
            <a:spLocks noGrp="1"/>
          </p:cNvSpPr>
          <p:nvPr>
            <p:ph type="sldNum" sz="quarter" idx="12"/>
          </p:nvPr>
        </p:nvSpPr>
        <p:spPr/>
        <p:txBody>
          <a:bodyPr/>
          <a:lstStyle>
            <a:extLst/>
          </a:lstStyle>
          <a:p>
            <a:fld id="{E913173E-7EC6-4EBE-893A-176C4085ED63}"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4" name="Footer Placeholder 3"/>
          <p:cNvSpPr>
            <a:spLocks noGrp="1"/>
          </p:cNvSpPr>
          <p:nvPr>
            <p:ph type="ftr" sz="quarter" idx="11"/>
          </p:nvPr>
        </p:nvSpPr>
        <p:spPr/>
        <p:txBody>
          <a:bodyPr/>
          <a:lstStyle>
            <a:extLst/>
          </a:lstStyle>
          <a:p>
            <a:endParaRPr lang="ar-SA"/>
          </a:p>
        </p:txBody>
      </p:sp>
      <p:sp>
        <p:nvSpPr>
          <p:cNvPr id="5" name="Slide Number Placeholder 4"/>
          <p:cNvSpPr>
            <a:spLocks noGrp="1"/>
          </p:cNvSpPr>
          <p:nvPr>
            <p:ph type="sldNum" sz="quarter" idx="12"/>
          </p:nvPr>
        </p:nvSpPr>
        <p:spPr/>
        <p:txBody>
          <a:bodyPr/>
          <a:lstStyle>
            <a:extLst/>
          </a:lstStyle>
          <a:p>
            <a:fld id="{E913173E-7EC6-4EBE-893A-176C4085ED63}" type="slidenum">
              <a:rPr lang="ar-SA" smtClean="0"/>
              <a:pPr/>
              <a:t>‹#›</a:t>
            </a:fld>
            <a:endParaRPr lang="ar-SA"/>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78A2BC3-F293-4352-94C7-903B14FF6433}" type="datetimeFigureOut">
              <a:rPr lang="ar-SA" smtClean="0"/>
              <a:pPr/>
              <a:t>14/02/1433</a:t>
            </a:fld>
            <a:endParaRPr lang="ar-SA"/>
          </a:p>
        </p:txBody>
      </p:sp>
      <p:sp>
        <p:nvSpPr>
          <p:cNvPr id="3" name="Footer Placeholder 2"/>
          <p:cNvSpPr>
            <a:spLocks noGrp="1"/>
          </p:cNvSpPr>
          <p:nvPr>
            <p:ph type="ftr" sz="quarter" idx="11"/>
          </p:nvPr>
        </p:nvSpPr>
        <p:spPr/>
        <p:txBody>
          <a:bodyPr/>
          <a:lstStyle>
            <a:extLst/>
          </a:lstStyle>
          <a:p>
            <a:endParaRPr lang="ar-SA"/>
          </a:p>
        </p:txBody>
      </p:sp>
      <p:sp>
        <p:nvSpPr>
          <p:cNvPr id="4" name="Slide Number Placeholder 3"/>
          <p:cNvSpPr>
            <a:spLocks noGrp="1"/>
          </p:cNvSpPr>
          <p:nvPr>
            <p:ph type="sldNum" sz="quarter" idx="12"/>
          </p:nvPr>
        </p:nvSpPr>
        <p:spPr/>
        <p:txBody>
          <a:bodyPr/>
          <a:lstStyle>
            <a:extLst/>
          </a:lstStyle>
          <a:p>
            <a:fld id="{E913173E-7EC6-4EBE-893A-176C4085ED63}" type="slidenum">
              <a:rPr lang="ar-SA" smtClean="0"/>
              <a:pPr/>
              <a:t>‹#›</a:t>
            </a:fld>
            <a:endParaRPr lang="ar-SA"/>
          </a:p>
        </p:txBody>
      </p:sp>
    </p:spTree>
  </p:cSld>
  <p:clrMapOvr>
    <a:masterClrMapping/>
  </p:clrMapOvr>
  <p:transition>
    <p:split orient="vert" dir="in"/>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378A2BC3-F293-4352-94C7-903B14FF6433}" type="datetimeFigureOut">
              <a:rPr lang="ar-SA" smtClean="0"/>
              <a:pPr/>
              <a:t>14/02/1433</a:t>
            </a:fld>
            <a:endParaRPr lang="ar-SA"/>
          </a:p>
        </p:txBody>
      </p:sp>
      <p:sp>
        <p:nvSpPr>
          <p:cNvPr id="6" name="Footer Placeholder 5"/>
          <p:cNvSpPr>
            <a:spLocks noGrp="1"/>
          </p:cNvSpPr>
          <p:nvPr>
            <p:ph type="ftr" sz="quarter" idx="11"/>
          </p:nvPr>
        </p:nvSpPr>
        <p:spPr/>
        <p:txBody>
          <a:bodyPr/>
          <a:lstStyle>
            <a:extLst/>
          </a:lstStyle>
          <a:p>
            <a:endParaRPr lang="ar-SA"/>
          </a:p>
        </p:txBody>
      </p:sp>
      <p:sp>
        <p:nvSpPr>
          <p:cNvPr id="7" name="Slide Number Placeholder 6"/>
          <p:cNvSpPr>
            <a:spLocks noGrp="1"/>
          </p:cNvSpPr>
          <p:nvPr>
            <p:ph type="sldNum" sz="quarter" idx="12"/>
          </p:nvPr>
        </p:nvSpPr>
        <p:spPr/>
        <p:txBody>
          <a:bodyPr/>
          <a:lstStyle>
            <a:extLst/>
          </a:lstStyle>
          <a:p>
            <a:fld id="{E913173E-7EC6-4EBE-893A-176C4085ED63}"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378A2BC3-F293-4352-94C7-903B14FF6433}" type="datetimeFigureOut">
              <a:rPr lang="ar-SA" smtClean="0"/>
              <a:pPr/>
              <a:t>14/02/1433</a:t>
            </a:fld>
            <a:endParaRPr lang="ar-SA"/>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SA"/>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913173E-7EC6-4EBE-893A-176C4085ED63}" type="slidenum">
              <a:rPr lang="ar-SA" smtClean="0"/>
              <a:pPr/>
              <a:t>‹#›</a:t>
            </a:fld>
            <a:endParaRPr lang="ar-SA"/>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78A2BC3-F293-4352-94C7-903B14FF6433}" type="datetimeFigureOut">
              <a:rPr lang="ar-SA" smtClean="0"/>
              <a:pPr/>
              <a:t>14/02/1433</a:t>
            </a:fld>
            <a:endParaRPr lang="ar-SA"/>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SA"/>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913173E-7EC6-4EBE-893A-176C4085ED63}"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split orient="vert" dir="in"/>
  </p:transition>
  <p:timing>
    <p:tnLst>
      <p:par>
        <p:cTn id="1" dur="indefinite" restart="never" nodeType="tmRoot"/>
      </p:par>
    </p:tnLst>
  </p:timing>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42113" y="381000"/>
            <a:ext cx="5259774"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بسم الله الرحمن الرحيم</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6" name="Picture 15" descr="الشعار"/>
          <p:cNvPicPr>
            <a:picLocks noChangeAspect="1" noChangeArrowheads="1"/>
          </p:cNvPicPr>
          <p:nvPr/>
        </p:nvPicPr>
        <p:blipFill>
          <a:blip r:embed="rId2" cstate="print">
            <a:lum bright="-40000" contrast="40000"/>
          </a:blip>
          <a:srcRect/>
          <a:stretch>
            <a:fillRect/>
          </a:stretch>
        </p:blipFill>
        <p:spPr bwMode="auto">
          <a:xfrm>
            <a:off x="3752849" y="1304330"/>
            <a:ext cx="1638300" cy="1445559"/>
          </a:xfrm>
          <a:prstGeom prst="rect">
            <a:avLst/>
          </a:prstGeom>
          <a:noFill/>
        </p:spPr>
      </p:pic>
      <p:sp>
        <p:nvSpPr>
          <p:cNvPr id="7" name="TextBox 6"/>
          <p:cNvSpPr txBox="1"/>
          <p:nvPr/>
        </p:nvSpPr>
        <p:spPr>
          <a:xfrm>
            <a:off x="1981200" y="2855556"/>
            <a:ext cx="5068288" cy="523220"/>
          </a:xfrm>
          <a:prstGeom prst="rect">
            <a:avLst/>
          </a:prstGeom>
          <a:noFill/>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SA" sz="2800" dirty="0" smtClean="0">
                <a:solidFill>
                  <a:schemeClr val="tx2">
                    <a:lumMod val="10000"/>
                  </a:schemeClr>
                </a:solidFill>
              </a:rPr>
              <a:t>دراسة واعادة تاهيل شارع الحرايق </a:t>
            </a:r>
            <a:endParaRPr lang="ar-SA" sz="2800" dirty="0">
              <a:solidFill>
                <a:schemeClr val="tx2">
                  <a:lumMod val="10000"/>
                </a:schemeClr>
              </a:solidFill>
            </a:endParaRPr>
          </a:p>
        </p:txBody>
      </p:sp>
      <p:sp>
        <p:nvSpPr>
          <p:cNvPr id="10" name="Text Box 15"/>
          <p:cNvSpPr txBox="1">
            <a:spLocks noChangeArrowheads="1"/>
          </p:cNvSpPr>
          <p:nvPr/>
        </p:nvSpPr>
        <p:spPr bwMode="auto">
          <a:xfrm>
            <a:off x="671285" y="3378776"/>
            <a:ext cx="7801429" cy="1200329"/>
          </a:xfrm>
          <a:prstGeom prst="rect">
            <a:avLst/>
          </a:prstGeom>
          <a:noFill/>
          <a:ln w="9525">
            <a:noFill/>
            <a:miter lim="800000"/>
            <a:headEnd/>
            <a:tailEnd/>
          </a:ln>
        </p:spPr>
        <p:txBody>
          <a:bodyPr wrap="square">
            <a:spAutoFit/>
          </a:bodyPr>
          <a:lstStyle/>
          <a:p>
            <a:pPr algn="ctr" rtl="1" eaLnBrk="1" hangingPunct="1">
              <a:lnSpc>
                <a:spcPct val="100000"/>
              </a:lnSpc>
              <a:spcBef>
                <a:spcPct val="0"/>
              </a:spcBef>
              <a:buClrTx/>
              <a:buFontTx/>
              <a:buNone/>
            </a:pPr>
            <a:r>
              <a:rPr lang="ar-SA" sz="2400" b="1" dirty="0" smtClean="0">
                <a:solidFill>
                  <a:schemeClr val="tx2">
                    <a:lumMod val="10000"/>
                  </a:schemeClr>
                </a:solidFill>
                <a:latin typeface="Times New Roman" pitchFamily="18" charset="0"/>
                <a:cs typeface="Times New Roman" pitchFamily="18" charset="0"/>
              </a:rPr>
              <a:t>فريق ال</a:t>
            </a:r>
            <a:r>
              <a:rPr lang="ar-LB" sz="2400" b="1" dirty="0" smtClean="0">
                <a:solidFill>
                  <a:schemeClr val="tx2">
                    <a:lumMod val="10000"/>
                  </a:schemeClr>
                </a:solidFill>
                <a:latin typeface="Times New Roman" pitchFamily="18" charset="0"/>
                <a:cs typeface="Times New Roman" pitchFamily="18" charset="0"/>
              </a:rPr>
              <a:t>عمل </a:t>
            </a:r>
            <a:endParaRPr lang="ar-SA" sz="2400" b="1" dirty="0" smtClean="0">
              <a:solidFill>
                <a:schemeClr val="tx2">
                  <a:lumMod val="10000"/>
                </a:schemeClr>
              </a:solidFill>
              <a:latin typeface="Times New Roman" pitchFamily="18" charset="0"/>
              <a:cs typeface="Times New Roman" pitchFamily="18" charset="0"/>
            </a:endParaRPr>
          </a:p>
          <a:p>
            <a:pPr algn="ctr" rtl="1" eaLnBrk="1" hangingPunct="1">
              <a:lnSpc>
                <a:spcPct val="100000"/>
              </a:lnSpc>
              <a:spcBef>
                <a:spcPct val="0"/>
              </a:spcBef>
              <a:buClrTx/>
              <a:buFontTx/>
              <a:buNone/>
            </a:pPr>
            <a:endParaRPr lang="en-US" sz="2400" b="1" dirty="0">
              <a:solidFill>
                <a:schemeClr val="tx2">
                  <a:lumMod val="10000"/>
                </a:schemeClr>
              </a:solidFill>
              <a:latin typeface="Times New Roman" pitchFamily="18" charset="0"/>
              <a:cs typeface="Times New Roman" pitchFamily="18" charset="0"/>
            </a:endParaRPr>
          </a:p>
          <a:p>
            <a:pPr rtl="1" eaLnBrk="1" hangingPunct="1">
              <a:lnSpc>
                <a:spcPct val="100000"/>
              </a:lnSpc>
              <a:spcBef>
                <a:spcPct val="0"/>
              </a:spcBef>
              <a:buClrTx/>
              <a:buFontTx/>
              <a:buNone/>
            </a:pPr>
            <a:r>
              <a:rPr lang="ar-SA" sz="2400" b="1" dirty="0" smtClean="0">
                <a:solidFill>
                  <a:schemeClr val="tx2">
                    <a:lumMod val="10000"/>
                  </a:schemeClr>
                </a:solidFill>
                <a:latin typeface="Times New Roman" pitchFamily="18" charset="0"/>
                <a:cs typeface="Times New Roman" pitchFamily="18" charset="0"/>
              </a:rPr>
              <a:t>فداء يعقوب صرصور        محمد ناصر الدين شويكي         ميس هاني شريف</a:t>
            </a:r>
            <a:endParaRPr lang="en-US" sz="2400" dirty="0">
              <a:solidFill>
                <a:schemeClr val="tx2">
                  <a:lumMod val="10000"/>
                </a:schemeClr>
              </a:solidFill>
              <a:cs typeface="Arial" pitchFamily="34" charset="0"/>
            </a:endParaRPr>
          </a:p>
        </p:txBody>
      </p:sp>
      <p:sp>
        <p:nvSpPr>
          <p:cNvPr id="11" name="Text Box 17"/>
          <p:cNvSpPr txBox="1">
            <a:spLocks noChangeArrowheads="1"/>
          </p:cNvSpPr>
          <p:nvPr/>
        </p:nvSpPr>
        <p:spPr bwMode="auto">
          <a:xfrm>
            <a:off x="1981200" y="5334000"/>
            <a:ext cx="5257800" cy="830263"/>
          </a:xfrm>
          <a:prstGeom prst="rect">
            <a:avLst/>
          </a:prstGeom>
          <a:noFill/>
          <a:ln w="9525">
            <a:noFill/>
            <a:miter lim="800000"/>
            <a:headEnd/>
            <a:tailEnd/>
          </a:ln>
        </p:spPr>
        <p:txBody>
          <a:bodyPr>
            <a:spAutoFit/>
          </a:bodyPr>
          <a:lstStyle/>
          <a:p>
            <a:pPr algn="ctr" rtl="1" eaLnBrk="1" hangingPunct="1">
              <a:lnSpc>
                <a:spcPct val="100000"/>
              </a:lnSpc>
              <a:spcBef>
                <a:spcPct val="0"/>
              </a:spcBef>
              <a:buClrTx/>
              <a:buFontTx/>
              <a:buNone/>
            </a:pPr>
            <a:r>
              <a:rPr lang="ar-LB" sz="2400" b="1" i="1" dirty="0">
                <a:solidFill>
                  <a:schemeClr val="tx2">
                    <a:lumMod val="10000"/>
                  </a:schemeClr>
                </a:solidFill>
                <a:latin typeface="Times New Roman" pitchFamily="18" charset="0"/>
                <a:cs typeface="Times New Roman" pitchFamily="18" charset="0"/>
              </a:rPr>
              <a:t>اشراف</a:t>
            </a:r>
            <a:endParaRPr lang="en-US" sz="2400" b="1" i="1" dirty="0">
              <a:solidFill>
                <a:schemeClr val="tx2">
                  <a:lumMod val="10000"/>
                </a:schemeClr>
              </a:solidFill>
              <a:latin typeface="Times New Roman" pitchFamily="18" charset="0"/>
              <a:cs typeface="Times New Roman" pitchFamily="18" charset="0"/>
            </a:endParaRPr>
          </a:p>
          <a:p>
            <a:pPr algn="ctr" rtl="1" eaLnBrk="1" hangingPunct="1">
              <a:lnSpc>
                <a:spcPct val="100000"/>
              </a:lnSpc>
              <a:spcBef>
                <a:spcPct val="0"/>
              </a:spcBef>
              <a:buClrTx/>
              <a:buFontTx/>
              <a:buNone/>
            </a:pPr>
            <a:r>
              <a:rPr lang="ar-LB" sz="2400" b="1" i="1" dirty="0">
                <a:solidFill>
                  <a:schemeClr val="tx2">
                    <a:lumMod val="10000"/>
                  </a:schemeClr>
                </a:solidFill>
                <a:latin typeface="Times New Roman" pitchFamily="18" charset="0"/>
                <a:cs typeface="Times New Roman" pitchFamily="18" charset="0"/>
              </a:rPr>
              <a:t>م.خليل كرامة</a:t>
            </a:r>
          </a:p>
        </p:txBody>
      </p:sp>
    </p:spTree>
    <p:extLst>
      <p:ext uri="{BB962C8B-B14F-4D97-AF65-F5344CB8AC3E}">
        <p14:creationId xmlns:p14="http://schemas.microsoft.com/office/powerpoint/2010/main" xmlns="" val="948379811"/>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3" presetClass="entr" presetSubtype="10" fill="hold" grpId="0" nodeType="afterEffect">
                                  <p:stCondLst>
                                    <p:cond delay="0"/>
                                  </p:stCondLst>
                                  <p:iterate type="lt">
                                    <p:tmPct val="100000"/>
                                  </p:iterate>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75"/>
                                        <p:tgtEl>
                                          <p:spTgt spid="10"/>
                                        </p:tgtEl>
                                      </p:cBhvr>
                                    </p:animEffect>
                                  </p:childTnLst>
                                </p:cTn>
                              </p:par>
                            </p:childTnLst>
                          </p:cTn>
                        </p:par>
                        <p:par>
                          <p:cTn id="14" fill="hold">
                            <p:stCondLst>
                              <p:cond delay="4900"/>
                            </p:stCondLst>
                            <p:childTnLst>
                              <p:par>
                                <p:cTn id="15" presetID="3" presetClass="entr" presetSubtype="10" fill="hold" grpId="0" nodeType="afterEffect">
                                  <p:stCondLst>
                                    <p:cond delay="0"/>
                                  </p:stCondLst>
                                  <p:iterate type="lt">
                                    <p:tmPct val="100000"/>
                                  </p:iterate>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75"/>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C:\Documents and Settings\Administrator\سطح المكتب\phooooto\صورة٠٨٧٦.jpg"/>
          <p:cNvPicPr>
            <a:picLocks noGrp="1" noChangeAspect="1" noChangeArrowheads="1"/>
          </p:cNvPicPr>
          <p:nvPr>
            <p:ph idx="1"/>
          </p:nvPr>
        </p:nvPicPr>
        <p:blipFill>
          <a:blip r:embed="rId2" cstate="print">
            <a:lum bright="-20000"/>
          </a:blip>
          <a:srcRect/>
          <a:stretch>
            <a:fillRect/>
          </a:stretch>
        </p:blipFill>
        <p:spPr bwMode="auto">
          <a:xfrm>
            <a:off x="1554692" y="1208090"/>
            <a:ext cx="6232018" cy="48641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4" name="Straight Arrow Connector 3"/>
          <p:cNvCxnSpPr/>
          <p:nvPr/>
        </p:nvCxnSpPr>
        <p:spPr>
          <a:xfrm flipV="1">
            <a:off x="3357554" y="3214686"/>
            <a:ext cx="857256" cy="50006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C:\Documents and Settings\Administrator\سطح المكتب\phooooto\صورة٠٩١٤.jpg"/>
          <p:cNvPicPr>
            <a:picLocks noGrp="1" noChangeAspect="1" noChangeArrowheads="1"/>
          </p:cNvPicPr>
          <p:nvPr>
            <p:ph idx="1"/>
          </p:nvPr>
        </p:nvPicPr>
        <p:blipFill>
          <a:blip r:embed="rId2" cstate="print">
            <a:lum bright="-20000"/>
          </a:blip>
          <a:srcRect/>
          <a:stretch>
            <a:fillRect/>
          </a:stretch>
        </p:blipFill>
        <p:spPr bwMode="auto">
          <a:xfrm>
            <a:off x="1554692" y="993776"/>
            <a:ext cx="6732084" cy="50784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4" name="Straight Arrow Connector 3"/>
          <p:cNvCxnSpPr/>
          <p:nvPr/>
        </p:nvCxnSpPr>
        <p:spPr>
          <a:xfrm flipV="1">
            <a:off x="4214810" y="2714620"/>
            <a:ext cx="928694" cy="57150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0034" y="1500174"/>
            <a:ext cx="8229600" cy="4525963"/>
          </a:xfrm>
        </p:spPr>
        <p:txBody>
          <a:bodyPr/>
          <a:lstStyle/>
          <a:p>
            <a:pPr lvl="0"/>
            <a:r>
              <a:rPr lang="ar-SA" dirty="0" smtClean="0"/>
              <a:t>تجمع مياه الأمطار في طول الطريق وذلك بسبب سوء التصريف لها نتيجة لعدم وجود القنوات الجانبية في كامل الطريق </a:t>
            </a:r>
            <a:endParaRPr lang="en-US" dirty="0" smtClean="0"/>
          </a:p>
          <a:p>
            <a:endParaRPr lang="ar-SA" dirty="0"/>
          </a:p>
        </p:txBody>
      </p:sp>
      <p:sp>
        <p:nvSpPr>
          <p:cNvPr id="3" name="Title 2"/>
          <p:cNvSpPr>
            <a:spLocks noGrp="1"/>
          </p:cNvSpPr>
          <p:nvPr>
            <p:ph type="title"/>
          </p:nvPr>
        </p:nvSpPr>
        <p:spPr/>
        <p:txBody>
          <a:bodyPr/>
          <a:lstStyle/>
          <a:p>
            <a:pPr algn="ctr"/>
            <a:r>
              <a:rPr lang="ar-SA" dirty="0" smtClean="0">
                <a:solidFill>
                  <a:srgbClr val="002060"/>
                </a:solidFill>
              </a:rPr>
              <a:t>مشكله البحث</a:t>
            </a:r>
            <a:endParaRPr lang="ar-SA" dirty="0">
              <a:solidFill>
                <a:srgbClr val="002060"/>
              </a:solidFill>
            </a:endParaRPr>
          </a:p>
        </p:txBody>
      </p:sp>
      <p:pic>
        <p:nvPicPr>
          <p:cNvPr id="92162" name="Picture 2" descr="C:\Documents and Settings\Administrator\سطح المكتب\phooooto\صورة٠٨٦٠.jpg"/>
          <p:cNvPicPr>
            <a:picLocks noChangeAspect="1" noChangeArrowheads="1"/>
          </p:cNvPicPr>
          <p:nvPr/>
        </p:nvPicPr>
        <p:blipFill>
          <a:blip r:embed="rId2" cstate="print">
            <a:lum bright="-30000"/>
          </a:blip>
          <a:srcRect/>
          <a:stretch>
            <a:fillRect/>
          </a:stretch>
        </p:blipFill>
        <p:spPr bwMode="auto">
          <a:xfrm>
            <a:off x="1428728" y="2428868"/>
            <a:ext cx="6242050" cy="32147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Straight Arrow Connector 5"/>
          <p:cNvCxnSpPr/>
          <p:nvPr/>
        </p:nvCxnSpPr>
        <p:spPr>
          <a:xfrm>
            <a:off x="3357554" y="3071810"/>
            <a:ext cx="1357322" cy="8572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smtClean="0"/>
              <a:t>عدم توفر الإنارة الكافية للطريق</a:t>
            </a:r>
          </a:p>
          <a:p>
            <a:pPr lvl="0"/>
            <a:r>
              <a:rPr lang="ar-SA" dirty="0" smtClean="0"/>
              <a:t>مشاكل أخرى تتمثل في الأرصفة وتخطيط الطريق والاسفلت والإشارات على الطريق.</a:t>
            </a:r>
            <a:endParaRPr lang="en-US" dirty="0" smtClean="0"/>
          </a:p>
          <a:p>
            <a:endParaRPr lang="ar-SA" dirty="0"/>
          </a:p>
        </p:txBody>
      </p:sp>
      <p:sp>
        <p:nvSpPr>
          <p:cNvPr id="3" name="Title 2"/>
          <p:cNvSpPr>
            <a:spLocks noGrp="1"/>
          </p:cNvSpPr>
          <p:nvPr>
            <p:ph type="title"/>
          </p:nvPr>
        </p:nvSpPr>
        <p:spPr/>
        <p:txBody>
          <a:bodyPr/>
          <a:lstStyle/>
          <a:p>
            <a:pPr algn="ctr"/>
            <a:r>
              <a:rPr lang="ar-SA" dirty="0" smtClean="0">
                <a:solidFill>
                  <a:srgbClr val="002060"/>
                </a:solidFill>
              </a:rPr>
              <a:t>مشكله البحث</a:t>
            </a:r>
            <a:endParaRPr lang="ar-SA" dirty="0"/>
          </a:p>
        </p:txBody>
      </p:sp>
      <p:pic>
        <p:nvPicPr>
          <p:cNvPr id="94210" name="Picture 2" descr="C:\Documents and Settings\Administrator\سطح المكتب\phooooto\صورة٠٨٧٠.jpg"/>
          <p:cNvPicPr>
            <a:picLocks noChangeAspect="1" noChangeArrowheads="1"/>
          </p:cNvPicPr>
          <p:nvPr/>
        </p:nvPicPr>
        <p:blipFill>
          <a:blip r:embed="rId2" cstate="print">
            <a:lum bright="-20000"/>
          </a:blip>
          <a:srcRect/>
          <a:stretch>
            <a:fillRect/>
          </a:stretch>
        </p:blipFill>
        <p:spPr bwMode="auto">
          <a:xfrm>
            <a:off x="1428728" y="2786057"/>
            <a:ext cx="5715040" cy="37639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Straight Arrow Connector 6"/>
          <p:cNvCxnSpPr/>
          <p:nvPr/>
        </p:nvCxnSpPr>
        <p:spPr>
          <a:xfrm rot="16200000" flipH="1">
            <a:off x="2000232" y="3786190"/>
            <a:ext cx="928694" cy="78581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990600"/>
            <a:ext cx="8305800" cy="5410200"/>
          </a:xfrm>
        </p:spPr>
        <p:txBody>
          <a:bodyPr>
            <a:normAutofit fontScale="92500" lnSpcReduction="10000"/>
          </a:bodyPr>
          <a:lstStyle/>
          <a:p>
            <a:pPr marL="0" indent="0">
              <a:buFont typeface="Wingdings" pitchFamily="2" charset="2"/>
              <a:buChar char="v"/>
            </a:pPr>
            <a:endParaRPr lang="en-US" i="0" dirty="0">
              <a:solidFill>
                <a:schemeClr val="tx2">
                  <a:lumMod val="10000"/>
                </a:schemeClr>
              </a:solidFill>
            </a:endParaRPr>
          </a:p>
          <a:p>
            <a:pPr lvl="0">
              <a:lnSpc>
                <a:spcPct val="160000"/>
              </a:lnSpc>
              <a:buFont typeface="Wingdings" pitchFamily="2" charset="2"/>
              <a:buChar char="v"/>
            </a:pPr>
            <a:r>
              <a:rPr lang="ar-SA" sz="2800" i="0" dirty="0">
                <a:solidFill>
                  <a:schemeClr val="tx2">
                    <a:lumMod val="10000"/>
                  </a:schemeClr>
                </a:solidFill>
              </a:rPr>
              <a:t>العمل على تطور تلك المنطقة حيويا واقتصاديا وخدمة السكان وتسهيل وصولهم إلى ممتلكاتهم من أراضي ومنازل.</a:t>
            </a:r>
            <a:endParaRPr lang="en-US" sz="2800" i="0" dirty="0">
              <a:solidFill>
                <a:schemeClr val="tx2">
                  <a:lumMod val="10000"/>
                </a:schemeClr>
              </a:solidFill>
            </a:endParaRPr>
          </a:p>
          <a:p>
            <a:pPr lvl="0">
              <a:lnSpc>
                <a:spcPct val="160000"/>
              </a:lnSpc>
              <a:buFont typeface="Wingdings" pitchFamily="2" charset="2"/>
              <a:buChar char="v"/>
            </a:pPr>
            <a:r>
              <a:rPr lang="ar-SA" sz="2800" i="0" dirty="0">
                <a:solidFill>
                  <a:schemeClr val="tx2">
                    <a:lumMod val="10000"/>
                  </a:schemeClr>
                </a:solidFill>
              </a:rPr>
              <a:t>الأهمية الحيوية لهذا الشارع حيث أنه يربط بين الطريق </a:t>
            </a:r>
            <a:r>
              <a:rPr lang="ar-SA" sz="2800" i="0" dirty="0" smtClean="0">
                <a:solidFill>
                  <a:schemeClr val="tx2">
                    <a:lumMod val="10000"/>
                  </a:schemeClr>
                </a:solidFill>
              </a:rPr>
              <a:t>الرئيسي والشارع الالتفافي.</a:t>
            </a:r>
            <a:endParaRPr lang="en-US" sz="2800" i="0" dirty="0">
              <a:solidFill>
                <a:schemeClr val="tx2">
                  <a:lumMod val="10000"/>
                </a:schemeClr>
              </a:solidFill>
            </a:endParaRPr>
          </a:p>
          <a:p>
            <a:pPr lvl="0">
              <a:lnSpc>
                <a:spcPct val="160000"/>
              </a:lnSpc>
              <a:buFont typeface="Wingdings" pitchFamily="2" charset="2"/>
              <a:buChar char="v"/>
            </a:pPr>
            <a:r>
              <a:rPr lang="ar-SA" sz="2800" i="0" dirty="0">
                <a:solidFill>
                  <a:schemeClr val="tx2">
                    <a:lumMod val="10000"/>
                  </a:schemeClr>
                </a:solidFill>
              </a:rPr>
              <a:t>توفير سبل الأمان على الشارع وذلك بتوفير الأرصفة وممرات المشاة والإشارات المرورية اللازمة للشارع ما أمكن.</a:t>
            </a:r>
            <a:endParaRPr lang="en-US" sz="2800" i="0" dirty="0">
              <a:solidFill>
                <a:schemeClr val="tx2">
                  <a:lumMod val="10000"/>
                </a:schemeClr>
              </a:solidFill>
            </a:endParaRPr>
          </a:p>
          <a:p>
            <a:pPr lvl="0">
              <a:lnSpc>
                <a:spcPct val="160000"/>
              </a:lnSpc>
              <a:buFont typeface="Wingdings" pitchFamily="2" charset="2"/>
              <a:buChar char="v"/>
            </a:pPr>
            <a:r>
              <a:rPr lang="ar-SA" sz="2800" i="0" dirty="0" smtClean="0">
                <a:solidFill>
                  <a:schemeClr val="tx2">
                    <a:lumMod val="10000"/>
                  </a:schemeClr>
                </a:solidFill>
              </a:rPr>
              <a:t>تصميم شارع( الحرايق) حسب المواصفات الفنية والهندسية طبقا لقانون وزارة الأشغال العامة المستخدم في الضفة الغربية.</a:t>
            </a:r>
            <a:endParaRPr lang="en-US" sz="2800" i="0" dirty="0" smtClean="0">
              <a:solidFill>
                <a:schemeClr val="tx2">
                  <a:lumMod val="10000"/>
                </a:schemeClr>
              </a:solidFill>
            </a:endParaRPr>
          </a:p>
          <a:p>
            <a:pPr>
              <a:lnSpc>
                <a:spcPct val="160000"/>
              </a:lnSpc>
              <a:buFont typeface="Wingdings" pitchFamily="2" charset="2"/>
              <a:buChar char="v"/>
            </a:pPr>
            <a:endParaRPr lang="ar-SA" dirty="0">
              <a:solidFill>
                <a:schemeClr val="tx2">
                  <a:lumMod val="10000"/>
                </a:schemeClr>
              </a:solidFill>
            </a:endParaRPr>
          </a:p>
        </p:txBody>
      </p:sp>
      <p:sp>
        <p:nvSpPr>
          <p:cNvPr id="3" name="Title 2"/>
          <p:cNvSpPr>
            <a:spLocks noGrp="1"/>
          </p:cNvSpPr>
          <p:nvPr>
            <p:ph type="title"/>
          </p:nvPr>
        </p:nvSpPr>
        <p:spPr>
          <a:xfrm>
            <a:off x="2590800" y="457200"/>
            <a:ext cx="4495800" cy="609600"/>
          </a:xfrm>
        </p:spPr>
        <p:txBody>
          <a:bodyPr>
            <a:noAutofit/>
          </a:bodyPr>
          <a:lstStyle/>
          <a:p>
            <a:pPr algn="ctr"/>
            <a:r>
              <a:rPr lang="ar-SA" sz="4000" b="1" dirty="0">
                <a:solidFill>
                  <a:srgbClr val="002060"/>
                </a:solidFill>
                <a:cs typeface="+mn-cs"/>
              </a:rPr>
              <a:t>أ</a:t>
            </a:r>
            <a:r>
              <a:rPr lang="ar-SA" sz="4000" b="1" dirty="0" smtClean="0">
                <a:solidFill>
                  <a:srgbClr val="002060"/>
                </a:solidFill>
                <a:cs typeface="+mn-cs"/>
              </a:rPr>
              <a:t>همية المشروع</a:t>
            </a:r>
            <a:endParaRPr lang="ar-SA" sz="4000" b="1" dirty="0">
              <a:solidFill>
                <a:srgbClr val="002060"/>
              </a:solidFill>
              <a:cs typeface="+mn-cs"/>
            </a:endParaRPr>
          </a:p>
        </p:txBody>
      </p:sp>
    </p:spTree>
    <p:extLst>
      <p:ext uri="{BB962C8B-B14F-4D97-AF65-F5344CB8AC3E}">
        <p14:creationId xmlns:p14="http://schemas.microsoft.com/office/powerpoint/2010/main" xmlns="" val="3541041099"/>
      </p:ext>
    </p:extLst>
  </p:cSld>
  <p:clrMapOvr>
    <a:masterClrMapping/>
  </p:clrMapOvr>
  <p:transition>
    <p:split orient="ver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lnSpc>
                <a:spcPct val="150000"/>
              </a:lnSpc>
              <a:buFont typeface="Wingdings" pitchFamily="2" charset="2"/>
              <a:buChar char="v"/>
            </a:pPr>
            <a:r>
              <a:rPr lang="ar-SA" sz="2800" dirty="0" smtClean="0">
                <a:solidFill>
                  <a:schemeClr val="tx2">
                    <a:lumMod val="10000"/>
                  </a:schemeClr>
                </a:solidFill>
              </a:rPr>
              <a:t>يعمل هذا الطريق على إحياء الأراضي واستغلالها بشكل أفضل من قبل مالكيها حيث يصبح من الممكن الوصول إلى الأراضي المجاورة بشكل أسرع وأسهل وباستخدام وسائل نقل أكثر تطورا عن ما كان مستخدم.</a:t>
            </a:r>
            <a:endParaRPr lang="en-US" sz="2800" dirty="0" smtClean="0">
              <a:solidFill>
                <a:schemeClr val="tx2">
                  <a:lumMod val="10000"/>
                </a:schemeClr>
              </a:solidFill>
            </a:endParaRPr>
          </a:p>
          <a:p>
            <a:pPr>
              <a:lnSpc>
                <a:spcPct val="150000"/>
              </a:lnSpc>
              <a:buFont typeface="Wingdings" pitchFamily="2" charset="2"/>
              <a:buChar char="v"/>
            </a:pPr>
            <a:endParaRPr lang="ar-SA" sz="2800" dirty="0"/>
          </a:p>
        </p:txBody>
      </p:sp>
      <p:sp>
        <p:nvSpPr>
          <p:cNvPr id="3" name="Title 2"/>
          <p:cNvSpPr>
            <a:spLocks noGrp="1"/>
          </p:cNvSpPr>
          <p:nvPr>
            <p:ph type="title"/>
          </p:nvPr>
        </p:nvSpPr>
        <p:spPr/>
        <p:txBody>
          <a:bodyPr/>
          <a:lstStyle/>
          <a:p>
            <a:pPr algn="ctr"/>
            <a:r>
              <a:rPr lang="ar-SA" sz="4400" dirty="0" smtClean="0">
                <a:solidFill>
                  <a:srgbClr val="002060"/>
                </a:solidFill>
              </a:rPr>
              <a:t>أهمية المشروع</a:t>
            </a:r>
            <a:endParaRPr lang="ar-SA" dirty="0"/>
          </a:p>
        </p:txBody>
      </p:sp>
    </p:spTree>
  </p:cSld>
  <p:clrMapOvr>
    <a:masterClrMapping/>
  </p:clrMapOvr>
  <p:transition>
    <p:split orient="ver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071545"/>
            <a:ext cx="8382000" cy="5357851"/>
          </a:xfrm>
        </p:spPr>
        <p:txBody>
          <a:bodyPr>
            <a:noAutofit/>
          </a:bodyPr>
          <a:lstStyle/>
          <a:p>
            <a:pPr>
              <a:lnSpc>
                <a:spcPct val="150000"/>
              </a:lnSpc>
              <a:buNone/>
            </a:pPr>
            <a:r>
              <a:rPr lang="ar-SA" sz="2800" i="0" dirty="0" smtClean="0">
                <a:solidFill>
                  <a:schemeClr val="tx2">
                    <a:lumMod val="10000"/>
                  </a:schemeClr>
                </a:solidFill>
              </a:rPr>
              <a:t>أ </a:t>
            </a:r>
            <a:r>
              <a:rPr lang="ar-SA" sz="2800" i="0" dirty="0">
                <a:solidFill>
                  <a:schemeClr val="tx2">
                    <a:lumMod val="10000"/>
                  </a:schemeClr>
                </a:solidFill>
              </a:rPr>
              <a:t>-  التصميم الهندسي ويشمل التخطيط الافقي والرأسي ومن أسسه :</a:t>
            </a:r>
            <a:endParaRPr lang="en-US" sz="2800" i="0" dirty="0">
              <a:solidFill>
                <a:schemeClr val="tx2">
                  <a:lumMod val="10000"/>
                </a:schemeClr>
              </a:solidFill>
            </a:endParaRPr>
          </a:p>
          <a:p>
            <a:pPr lvl="0">
              <a:lnSpc>
                <a:spcPct val="150000"/>
              </a:lnSpc>
              <a:buFont typeface="Wingdings" pitchFamily="2" charset="2"/>
              <a:buChar char="ü"/>
            </a:pPr>
            <a:r>
              <a:rPr lang="ar-SA" sz="2800" i="0" dirty="0">
                <a:solidFill>
                  <a:schemeClr val="tx2">
                    <a:lumMod val="10000"/>
                  </a:schemeClr>
                </a:solidFill>
              </a:rPr>
              <a:t>حجم وتركيب المرور</a:t>
            </a:r>
            <a:endParaRPr lang="en-US" sz="2800" i="0" dirty="0">
              <a:solidFill>
                <a:schemeClr val="tx2">
                  <a:lumMod val="10000"/>
                </a:schemeClr>
              </a:solidFill>
            </a:endParaRPr>
          </a:p>
          <a:p>
            <a:pPr lvl="0">
              <a:lnSpc>
                <a:spcPct val="150000"/>
              </a:lnSpc>
              <a:buFont typeface="Wingdings" pitchFamily="2" charset="2"/>
              <a:buChar char="ü"/>
            </a:pPr>
            <a:r>
              <a:rPr lang="ar-SA" sz="2800" i="0" dirty="0">
                <a:solidFill>
                  <a:schemeClr val="tx2">
                    <a:lumMod val="10000"/>
                  </a:schemeClr>
                </a:solidFill>
              </a:rPr>
              <a:t>السرعه التصميميه للطريق </a:t>
            </a:r>
            <a:endParaRPr lang="en-US" sz="2800" i="0" dirty="0">
              <a:solidFill>
                <a:schemeClr val="tx2">
                  <a:lumMod val="10000"/>
                </a:schemeClr>
              </a:solidFill>
            </a:endParaRPr>
          </a:p>
          <a:p>
            <a:pPr lvl="0">
              <a:lnSpc>
                <a:spcPct val="150000"/>
              </a:lnSpc>
              <a:buFont typeface="Wingdings" pitchFamily="2" charset="2"/>
              <a:buChar char="ü"/>
            </a:pPr>
            <a:r>
              <a:rPr lang="ar-SA" sz="2800" i="0" dirty="0">
                <a:solidFill>
                  <a:schemeClr val="tx2">
                    <a:lumMod val="10000"/>
                  </a:schemeClr>
                </a:solidFill>
              </a:rPr>
              <a:t>سطح الطريق المرصوف</a:t>
            </a:r>
            <a:endParaRPr lang="en-US" sz="2800" i="0" dirty="0">
              <a:solidFill>
                <a:schemeClr val="tx2">
                  <a:lumMod val="10000"/>
                </a:schemeClr>
              </a:solidFill>
            </a:endParaRPr>
          </a:p>
          <a:p>
            <a:pPr lvl="0">
              <a:lnSpc>
                <a:spcPct val="150000"/>
              </a:lnSpc>
              <a:buFont typeface="Wingdings" pitchFamily="2" charset="2"/>
              <a:buChar char="ü"/>
            </a:pPr>
            <a:r>
              <a:rPr lang="ar-SA" sz="2800" i="0" dirty="0">
                <a:solidFill>
                  <a:schemeClr val="tx2">
                    <a:lumMod val="10000"/>
                  </a:schemeClr>
                </a:solidFill>
              </a:rPr>
              <a:t>الميول الجانبيه</a:t>
            </a:r>
            <a:endParaRPr lang="en-US" sz="2800" i="0" dirty="0">
              <a:solidFill>
                <a:schemeClr val="tx2">
                  <a:lumMod val="10000"/>
                </a:schemeClr>
              </a:solidFill>
            </a:endParaRPr>
          </a:p>
          <a:p>
            <a:pPr lvl="0">
              <a:lnSpc>
                <a:spcPct val="150000"/>
              </a:lnSpc>
              <a:buFont typeface="Wingdings" pitchFamily="2" charset="2"/>
              <a:buChar char="ü"/>
            </a:pPr>
            <a:r>
              <a:rPr lang="ar-SA" sz="2800" i="0" dirty="0">
                <a:solidFill>
                  <a:schemeClr val="tx2">
                    <a:lumMod val="10000"/>
                  </a:schemeClr>
                </a:solidFill>
              </a:rPr>
              <a:t>أكتاف الطريق</a:t>
            </a:r>
            <a:endParaRPr lang="en-US" sz="2800" i="0" dirty="0">
              <a:solidFill>
                <a:schemeClr val="tx2">
                  <a:lumMod val="10000"/>
                </a:schemeClr>
              </a:solidFill>
            </a:endParaRPr>
          </a:p>
          <a:p>
            <a:pPr lvl="0">
              <a:lnSpc>
                <a:spcPct val="150000"/>
              </a:lnSpc>
              <a:buFont typeface="Wingdings" pitchFamily="2" charset="2"/>
              <a:buChar char="ü"/>
            </a:pPr>
            <a:endParaRPr lang="ar-SA" sz="2800" i="0" dirty="0">
              <a:solidFill>
                <a:schemeClr val="tx2">
                  <a:lumMod val="10000"/>
                </a:schemeClr>
              </a:solidFill>
            </a:endParaRPr>
          </a:p>
        </p:txBody>
      </p:sp>
      <p:sp>
        <p:nvSpPr>
          <p:cNvPr id="3" name="Title 2"/>
          <p:cNvSpPr>
            <a:spLocks noGrp="1"/>
          </p:cNvSpPr>
          <p:nvPr>
            <p:ph type="title"/>
          </p:nvPr>
        </p:nvSpPr>
        <p:spPr>
          <a:xfrm>
            <a:off x="2571736" y="285728"/>
            <a:ext cx="4648200" cy="762000"/>
          </a:xfrm>
        </p:spPr>
        <p:txBody>
          <a:bodyPr>
            <a:normAutofit/>
          </a:bodyPr>
          <a:lstStyle/>
          <a:p>
            <a:pPr algn="ctr"/>
            <a:r>
              <a:rPr lang="ar-SA" sz="4000" dirty="0" smtClean="0">
                <a:solidFill>
                  <a:srgbClr val="002060"/>
                </a:solidFill>
              </a:rPr>
              <a:t>أهداف المشروع </a:t>
            </a:r>
            <a:endParaRPr lang="ar-SA" sz="4000" dirty="0">
              <a:solidFill>
                <a:srgbClr val="002060"/>
              </a:solidFill>
            </a:endParaRPr>
          </a:p>
        </p:txBody>
      </p:sp>
      <p:sp>
        <p:nvSpPr>
          <p:cNvPr id="4" name="TextBox 3"/>
          <p:cNvSpPr txBox="1"/>
          <p:nvPr/>
        </p:nvSpPr>
        <p:spPr>
          <a:xfrm>
            <a:off x="714348" y="1785926"/>
            <a:ext cx="3500462" cy="3970318"/>
          </a:xfrm>
          <a:prstGeom prst="rect">
            <a:avLst/>
          </a:prstGeom>
          <a:noFill/>
        </p:spPr>
        <p:txBody>
          <a:bodyPr wrap="square" rtlCol="1">
            <a:spAutoFit/>
          </a:bodyPr>
          <a:lstStyle/>
          <a:p>
            <a:pPr lvl="0">
              <a:lnSpc>
                <a:spcPct val="150000"/>
              </a:lnSpc>
              <a:buFont typeface="Wingdings" pitchFamily="2" charset="2"/>
              <a:buChar char="ü"/>
            </a:pPr>
            <a:r>
              <a:rPr lang="ar-SA" sz="2800" dirty="0" smtClean="0">
                <a:solidFill>
                  <a:schemeClr val="tx2">
                    <a:lumMod val="10000"/>
                  </a:schemeClr>
                </a:solidFill>
              </a:rPr>
              <a:t>الأرصفه</a:t>
            </a:r>
            <a:endParaRPr lang="en-US" sz="2800" dirty="0" smtClean="0">
              <a:solidFill>
                <a:schemeClr val="tx2">
                  <a:lumMod val="10000"/>
                </a:schemeClr>
              </a:solidFill>
            </a:endParaRPr>
          </a:p>
          <a:p>
            <a:pPr lvl="0">
              <a:lnSpc>
                <a:spcPct val="150000"/>
              </a:lnSpc>
              <a:buFont typeface="Wingdings" pitchFamily="2" charset="2"/>
              <a:buChar char="ü"/>
            </a:pPr>
            <a:r>
              <a:rPr lang="ar-SA" sz="2800" dirty="0" smtClean="0">
                <a:solidFill>
                  <a:schemeClr val="tx2">
                    <a:lumMod val="10000"/>
                  </a:schemeClr>
                </a:solidFill>
              </a:rPr>
              <a:t>الجزر الفاصله والجبه</a:t>
            </a:r>
            <a:endParaRPr lang="en-US" sz="2800" dirty="0" smtClean="0">
              <a:solidFill>
                <a:schemeClr val="tx2">
                  <a:lumMod val="10000"/>
                </a:schemeClr>
              </a:solidFill>
            </a:endParaRPr>
          </a:p>
          <a:p>
            <a:pPr lvl="0">
              <a:lnSpc>
                <a:spcPct val="150000"/>
              </a:lnSpc>
              <a:buFont typeface="Wingdings" pitchFamily="2" charset="2"/>
              <a:buChar char="ü"/>
            </a:pPr>
            <a:r>
              <a:rPr lang="ar-SA" sz="2800" dirty="0" smtClean="0">
                <a:solidFill>
                  <a:schemeClr val="tx2">
                    <a:lumMod val="10000"/>
                  </a:schemeClr>
                </a:solidFill>
              </a:rPr>
              <a:t>تخطيط الطريق والعلامات المروريه</a:t>
            </a:r>
            <a:endParaRPr lang="en-US" sz="2800" dirty="0" smtClean="0">
              <a:solidFill>
                <a:schemeClr val="tx2">
                  <a:lumMod val="10000"/>
                </a:schemeClr>
              </a:solidFill>
            </a:endParaRPr>
          </a:p>
          <a:p>
            <a:pPr lvl="0">
              <a:lnSpc>
                <a:spcPct val="150000"/>
              </a:lnSpc>
              <a:buFont typeface="Wingdings" pitchFamily="2" charset="2"/>
              <a:buChar char="ü"/>
            </a:pPr>
            <a:r>
              <a:rPr lang="ar-SA" sz="2800" dirty="0" smtClean="0">
                <a:solidFill>
                  <a:schemeClr val="tx2">
                    <a:lumMod val="10000"/>
                  </a:schemeClr>
                </a:solidFill>
              </a:rPr>
              <a:t>عرض المسرب </a:t>
            </a:r>
            <a:endParaRPr lang="en-US" sz="2800" dirty="0" smtClean="0">
              <a:solidFill>
                <a:schemeClr val="tx2">
                  <a:lumMod val="10000"/>
                </a:schemeClr>
              </a:solidFill>
            </a:endParaRPr>
          </a:p>
          <a:p>
            <a:pPr>
              <a:lnSpc>
                <a:spcPct val="150000"/>
              </a:lnSpc>
              <a:buFont typeface="Wingdings" pitchFamily="2" charset="2"/>
              <a:buChar char="ü"/>
            </a:pPr>
            <a:r>
              <a:rPr lang="ar-SA" sz="2800" dirty="0" smtClean="0">
                <a:solidFill>
                  <a:schemeClr val="tx2">
                    <a:lumMod val="10000"/>
                  </a:schemeClr>
                </a:solidFill>
              </a:rPr>
              <a:t>إنارة الطريق</a:t>
            </a:r>
            <a:endParaRPr lang="ar-SA" sz="2800" dirty="0"/>
          </a:p>
        </p:txBody>
      </p:sp>
    </p:spTree>
    <p:extLst>
      <p:ext uri="{BB962C8B-B14F-4D97-AF65-F5344CB8AC3E}">
        <p14:creationId xmlns:p14="http://schemas.microsoft.com/office/powerpoint/2010/main" xmlns="" val="367645249"/>
      </p:ext>
    </p:extLst>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981200"/>
            <a:ext cx="8077200" cy="3124200"/>
          </a:xfrm>
        </p:spPr>
        <p:txBody>
          <a:bodyPr/>
          <a:lstStyle/>
          <a:p>
            <a:pPr>
              <a:lnSpc>
                <a:spcPct val="150000"/>
              </a:lnSpc>
              <a:buNone/>
            </a:pPr>
            <a:r>
              <a:rPr lang="en-US" sz="3200" i="0" dirty="0">
                <a:solidFill>
                  <a:schemeClr val="tx2">
                    <a:lumMod val="10000"/>
                  </a:schemeClr>
                </a:solidFill>
              </a:rPr>
              <a:t> </a:t>
            </a:r>
            <a:r>
              <a:rPr lang="ar-SA" sz="3200" i="0" dirty="0" smtClean="0">
                <a:solidFill>
                  <a:schemeClr val="tx2">
                    <a:lumMod val="10000"/>
                  </a:schemeClr>
                </a:solidFill>
              </a:rPr>
              <a:t>ب- </a:t>
            </a:r>
            <a:r>
              <a:rPr lang="ar-SA" sz="3200" i="0" dirty="0">
                <a:solidFill>
                  <a:schemeClr val="tx2">
                    <a:lumMod val="10000"/>
                  </a:schemeClr>
                </a:solidFill>
              </a:rPr>
              <a:t>التصميم الانشائي الذي يشمل مجموعه من التجارب المخبريه والميدانيه على التربه والاسفلت والحصى والخلطه الاسفلتيه ويشمل كذلك على تحديد طبقات الرصفه وسمك كل منها. </a:t>
            </a:r>
            <a:endParaRPr lang="en-US" sz="3200" i="0" dirty="0">
              <a:solidFill>
                <a:schemeClr val="tx2">
                  <a:lumMod val="10000"/>
                </a:schemeClr>
              </a:solidFill>
            </a:endParaRPr>
          </a:p>
          <a:p>
            <a:pPr>
              <a:lnSpc>
                <a:spcPct val="150000"/>
              </a:lnSpc>
            </a:pPr>
            <a:endParaRPr lang="ar-SA" dirty="0">
              <a:solidFill>
                <a:schemeClr val="tx2">
                  <a:lumMod val="10000"/>
                </a:schemeClr>
              </a:solidFill>
            </a:endParaRPr>
          </a:p>
        </p:txBody>
      </p:sp>
      <p:sp>
        <p:nvSpPr>
          <p:cNvPr id="4" name="Title 2"/>
          <p:cNvSpPr>
            <a:spLocks noGrp="1"/>
          </p:cNvSpPr>
          <p:nvPr>
            <p:ph type="title"/>
          </p:nvPr>
        </p:nvSpPr>
        <p:spPr>
          <a:xfrm>
            <a:off x="2514600" y="533400"/>
            <a:ext cx="4648200" cy="762000"/>
          </a:xfrm>
        </p:spPr>
        <p:txBody>
          <a:bodyPr>
            <a:normAutofit/>
          </a:bodyPr>
          <a:lstStyle/>
          <a:p>
            <a:pPr algn="ctr"/>
            <a:r>
              <a:rPr lang="ar-SA" sz="4000" b="1" dirty="0" smtClean="0">
                <a:solidFill>
                  <a:srgbClr val="002060"/>
                </a:solidFill>
                <a:cs typeface="+mn-cs"/>
              </a:rPr>
              <a:t>أهداف المشروع </a:t>
            </a:r>
            <a:endParaRPr lang="ar-SA" sz="4000" b="1" dirty="0">
              <a:solidFill>
                <a:srgbClr val="002060"/>
              </a:solidFill>
              <a:cs typeface="+mn-cs"/>
            </a:endParaRPr>
          </a:p>
        </p:txBody>
      </p:sp>
    </p:spTree>
    <p:extLst>
      <p:ext uri="{BB962C8B-B14F-4D97-AF65-F5344CB8AC3E}">
        <p14:creationId xmlns:p14="http://schemas.microsoft.com/office/powerpoint/2010/main" xmlns="" val="1377348268"/>
      </p:ext>
    </p:extLst>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buNone/>
            </a:pPr>
            <a:r>
              <a:rPr lang="ar-SA" sz="3200" dirty="0" smtClean="0"/>
              <a:t>ج- البنيه التحتيه : والتي ستكون عباره عن خط للصرف الصحي والذي يتم ربطه بشبكه الصرف الصحي لمدينه الخليل   </a:t>
            </a:r>
            <a:endParaRPr lang="ar-SA" sz="3200" dirty="0"/>
          </a:p>
        </p:txBody>
      </p:sp>
      <p:sp>
        <p:nvSpPr>
          <p:cNvPr id="3" name="Title 2"/>
          <p:cNvSpPr>
            <a:spLocks noGrp="1"/>
          </p:cNvSpPr>
          <p:nvPr>
            <p:ph type="title"/>
          </p:nvPr>
        </p:nvSpPr>
        <p:spPr/>
        <p:txBody>
          <a:bodyPr/>
          <a:lstStyle/>
          <a:p>
            <a:pPr algn="ctr"/>
            <a:r>
              <a:rPr lang="ar-SA" sz="4400" dirty="0" smtClean="0">
                <a:solidFill>
                  <a:srgbClr val="002060"/>
                </a:solidFill>
              </a:rPr>
              <a:t>أهداف المشروع </a:t>
            </a:r>
            <a:endParaRPr lang="ar-SA" dirty="0"/>
          </a:p>
        </p:txBody>
      </p:sp>
    </p:spTree>
  </p:cSld>
  <p:clrMapOvr>
    <a:masterClrMapping/>
  </p:clrMapOvr>
  <p:transition>
    <p:split orient="ver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1428736"/>
            <a:ext cx="8534400" cy="5153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2286000" y="538102"/>
            <a:ext cx="4894943" cy="584775"/>
          </a:xfrm>
          <a:prstGeom prst="rect">
            <a:avLst/>
          </a:prstGeom>
          <a:noFill/>
        </p:spPr>
        <p:txBody>
          <a:bodyPr wrap="square" rtlCol="1">
            <a:spAutoFit/>
          </a:bodyPr>
          <a:lstStyle/>
          <a:p>
            <a:pPr algn="ctr"/>
            <a:r>
              <a:rPr lang="ar-SA" sz="3200" b="1" dirty="0" smtClean="0">
                <a:solidFill>
                  <a:srgbClr val="002060"/>
                </a:solidFill>
              </a:rPr>
              <a:t>الجدول الزمني لأعمال الفصل الاول</a:t>
            </a:r>
            <a:endParaRPr lang="ar-SA" sz="3200" b="1" dirty="0">
              <a:solidFill>
                <a:srgbClr val="002060"/>
              </a:solidFill>
            </a:endParaRPr>
          </a:p>
        </p:txBody>
      </p:sp>
    </p:spTree>
    <p:extLst>
      <p:ext uri="{BB962C8B-B14F-4D97-AF65-F5344CB8AC3E}">
        <p14:creationId xmlns:p14="http://schemas.microsoft.com/office/powerpoint/2010/main" xmlns="" val="2433198276"/>
      </p:ext>
    </p:extLst>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90600"/>
            <a:ext cx="8001000" cy="5638800"/>
          </a:xfrm>
        </p:spPr>
        <p:txBody>
          <a:bodyPr>
            <a:normAutofit fontScale="85000" lnSpcReduction="20000"/>
          </a:bodyPr>
          <a:lstStyle/>
          <a:p>
            <a:pPr lvl="0">
              <a:lnSpc>
                <a:spcPct val="150000"/>
              </a:lnSpc>
            </a:pPr>
            <a:r>
              <a:rPr lang="ar-SA" sz="3200" i="0" dirty="0">
                <a:solidFill>
                  <a:schemeClr val="tx2">
                    <a:lumMod val="10000"/>
                  </a:schemeClr>
                </a:solidFill>
              </a:rPr>
              <a:t>الفصل الأول : المقدمة.</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الثاني: الأعمال المساحية والمضلعات. </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الثالث: التصميم الهندسي للطريق.</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الرابع: التخطيط الهندسي في الطريق.</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الخامس: العلامات والإشارات المرورية.</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السادس : التصميم الإنشائي للطريق.     </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السابع : الفحوصات الإنشائية على طبقات التربة.</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الثامن : حساب المساحات والحجوم.</a:t>
            </a:r>
            <a:endParaRPr lang="en-US" sz="3200" i="0" dirty="0">
              <a:solidFill>
                <a:schemeClr val="tx2">
                  <a:lumMod val="10000"/>
                </a:schemeClr>
              </a:solidFill>
            </a:endParaRPr>
          </a:p>
          <a:p>
            <a:pPr lvl="0">
              <a:lnSpc>
                <a:spcPct val="150000"/>
              </a:lnSpc>
            </a:pPr>
            <a:r>
              <a:rPr lang="ar-SA" sz="3200" i="0" dirty="0">
                <a:solidFill>
                  <a:schemeClr val="tx2">
                    <a:lumMod val="10000"/>
                  </a:schemeClr>
                </a:solidFill>
              </a:rPr>
              <a:t>الفصل التاسع :البنيه التحتيه .</a:t>
            </a:r>
            <a:endParaRPr lang="en-US" sz="3200" i="0" dirty="0">
              <a:solidFill>
                <a:schemeClr val="tx2">
                  <a:lumMod val="10000"/>
                </a:schemeClr>
              </a:solidFill>
            </a:endParaRPr>
          </a:p>
          <a:p>
            <a:pPr>
              <a:lnSpc>
                <a:spcPct val="150000"/>
              </a:lnSpc>
            </a:pPr>
            <a:endParaRPr lang="ar-SA" sz="3200" dirty="0">
              <a:solidFill>
                <a:schemeClr val="tx2">
                  <a:lumMod val="10000"/>
                </a:schemeClr>
              </a:solidFill>
            </a:endParaRPr>
          </a:p>
        </p:txBody>
      </p:sp>
      <p:sp>
        <p:nvSpPr>
          <p:cNvPr id="2" name="Title 1"/>
          <p:cNvSpPr>
            <a:spLocks noGrp="1"/>
          </p:cNvSpPr>
          <p:nvPr>
            <p:ph type="title"/>
          </p:nvPr>
        </p:nvSpPr>
        <p:spPr>
          <a:xfrm>
            <a:off x="1371600" y="152400"/>
            <a:ext cx="6553200" cy="838200"/>
          </a:xfrm>
        </p:spPr>
        <p:txBody>
          <a:bodyPr>
            <a:normAutofit/>
          </a:bodyPr>
          <a:lstStyle/>
          <a:p>
            <a:pPr algn="ctr"/>
            <a:r>
              <a:rPr lang="ar-SA" sz="4000" b="1" dirty="0" smtClean="0">
                <a:solidFill>
                  <a:srgbClr val="002060"/>
                </a:solidFill>
                <a:cs typeface="+mn-cs"/>
              </a:rPr>
              <a:t>هيكلية المشروع</a:t>
            </a:r>
            <a:endParaRPr lang="ar-SA" sz="4000" b="1" dirty="0">
              <a:solidFill>
                <a:srgbClr val="002060"/>
              </a:solidFill>
              <a:cs typeface="+mn-cs"/>
            </a:endParaRPr>
          </a:p>
        </p:txBody>
      </p:sp>
    </p:spTree>
    <p:extLst>
      <p:ext uri="{BB962C8B-B14F-4D97-AF65-F5344CB8AC3E}">
        <p14:creationId xmlns:p14="http://schemas.microsoft.com/office/powerpoint/2010/main" xmlns="" val="1823544030"/>
      </p:ext>
    </p:extLst>
  </p:cSld>
  <p:clrMapOvr>
    <a:masterClrMapping/>
  </p:clrMapOvr>
  <p:transition>
    <p:split orient="ver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00174"/>
            <a:ext cx="8229600" cy="2357454"/>
          </a:xfrm>
        </p:spPr>
        <p:txBody>
          <a:bodyPr/>
          <a:lstStyle/>
          <a:p>
            <a:pPr algn="r"/>
            <a:r>
              <a:rPr lang="ar-SA" sz="4400" dirty="0" smtClean="0">
                <a:solidFill>
                  <a:schemeClr val="tx1"/>
                </a:solidFill>
              </a:rPr>
              <a:t>الاعمال المساحيه والمضلعات :</a:t>
            </a:r>
            <a:endParaRPr lang="ar-SA" dirty="0">
              <a:solidFill>
                <a:schemeClr val="tx1"/>
              </a:solidFill>
            </a:endParaRPr>
          </a:p>
        </p:txBody>
      </p:sp>
    </p:spTree>
  </p:cSld>
  <p:clrMapOvr>
    <a:masterClrMapping/>
  </p:clrMapOvr>
  <p:transition>
    <p:split orient="ver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52600" y="533400"/>
            <a:ext cx="6172199" cy="651380"/>
          </a:xfrm>
        </p:spPr>
        <p:txBody>
          <a:bodyPr>
            <a:noAutofit/>
          </a:bodyPr>
          <a:lstStyle/>
          <a:p>
            <a:pPr algn="ctr"/>
            <a:r>
              <a:rPr lang="ar-SA" sz="4400" b="1" dirty="0" smtClean="0">
                <a:solidFill>
                  <a:srgbClr val="002060"/>
                </a:solidFill>
                <a:cs typeface="+mn-cs"/>
              </a:rPr>
              <a:t>الاعمال المساحية </a:t>
            </a:r>
            <a:endParaRPr lang="ar-SA" sz="4400" b="1" dirty="0">
              <a:solidFill>
                <a:srgbClr val="002060"/>
              </a:solidFill>
              <a:cs typeface="+mn-cs"/>
            </a:endParaRPr>
          </a:p>
        </p:txBody>
      </p:sp>
      <p:sp>
        <p:nvSpPr>
          <p:cNvPr id="5" name="Subtitle 4"/>
          <p:cNvSpPr>
            <a:spLocks noGrp="1"/>
          </p:cNvSpPr>
          <p:nvPr>
            <p:ph type="subTitle" idx="1"/>
          </p:nvPr>
        </p:nvSpPr>
        <p:spPr>
          <a:xfrm>
            <a:off x="304800" y="1524000"/>
            <a:ext cx="8534400" cy="4648200"/>
          </a:xfrm>
        </p:spPr>
        <p:txBody>
          <a:bodyPr>
            <a:normAutofit/>
          </a:bodyPr>
          <a:lstStyle/>
          <a:p>
            <a:pPr algn="r">
              <a:lnSpc>
                <a:spcPct val="150000"/>
              </a:lnSpc>
            </a:pPr>
            <a:r>
              <a:rPr lang="ar-SA" sz="3200" b="1" i="0" dirty="0" smtClean="0">
                <a:solidFill>
                  <a:schemeClr val="tx1"/>
                </a:solidFill>
              </a:rPr>
              <a:t>الاعمال الاساسية في عملية التصميم وتتلخص في:</a:t>
            </a:r>
            <a:endParaRPr lang="ar-SA" sz="2800" b="1" i="0" dirty="0" smtClean="0">
              <a:solidFill>
                <a:schemeClr val="tx1"/>
              </a:solidFill>
            </a:endParaRPr>
          </a:p>
          <a:p>
            <a:pPr marL="457200" indent="-457200" algn="r">
              <a:lnSpc>
                <a:spcPct val="150000"/>
              </a:lnSpc>
              <a:buFont typeface="Wingdings" pitchFamily="2" charset="2"/>
              <a:buChar char="q"/>
            </a:pPr>
            <a:r>
              <a:rPr lang="ar-SA" sz="2800" b="1" i="0" dirty="0" smtClean="0">
                <a:solidFill>
                  <a:schemeClr val="tx1"/>
                </a:solidFill>
              </a:rPr>
              <a:t>الأعمال </a:t>
            </a:r>
            <a:r>
              <a:rPr lang="ar-SA" sz="2800" b="1" i="0" dirty="0">
                <a:solidFill>
                  <a:schemeClr val="tx1"/>
                </a:solidFill>
              </a:rPr>
              <a:t>الاستطلاعية (</a:t>
            </a:r>
            <a:r>
              <a:rPr lang="en-US" sz="2800" b="1" i="0" dirty="0">
                <a:solidFill>
                  <a:schemeClr val="tx1"/>
                </a:solidFill>
              </a:rPr>
              <a:t>:( Reconnaissance </a:t>
            </a:r>
            <a:r>
              <a:rPr lang="en-US" sz="2800" b="1" i="0" dirty="0" smtClean="0">
                <a:solidFill>
                  <a:schemeClr val="tx1"/>
                </a:solidFill>
              </a:rPr>
              <a:t>Studies</a:t>
            </a:r>
            <a:endParaRPr lang="ar-SA" sz="2800" b="1" i="0" dirty="0" smtClean="0">
              <a:solidFill>
                <a:schemeClr val="tx1"/>
              </a:solidFill>
            </a:endParaRPr>
          </a:p>
          <a:p>
            <a:pPr algn="r">
              <a:lnSpc>
                <a:spcPct val="150000"/>
              </a:lnSpc>
            </a:pPr>
            <a:r>
              <a:rPr lang="ar-SA" sz="2800" i="0" dirty="0" smtClean="0">
                <a:solidFill>
                  <a:schemeClr val="tx1"/>
                </a:solidFill>
              </a:rPr>
              <a:t> </a:t>
            </a:r>
            <a:r>
              <a:rPr lang="ar-SA" sz="2800" i="0" dirty="0">
                <a:solidFill>
                  <a:schemeClr val="tx1"/>
                </a:solidFill>
              </a:rPr>
              <a:t>يتم في هذه المرحله دراسة الخرائط , ودراسة الجدوى الاقتصاديه , والاثر البيئي للطريق , وكذلك يتم اختيار النقاط التي سيتم بها العمل المساحي .</a:t>
            </a:r>
            <a:endParaRPr lang="en-US" sz="2800" i="0" dirty="0">
              <a:solidFill>
                <a:schemeClr val="tx1"/>
              </a:solidFill>
            </a:endParaRPr>
          </a:p>
          <a:p>
            <a:pPr>
              <a:lnSpc>
                <a:spcPct val="150000"/>
              </a:lnSpc>
            </a:pPr>
            <a:r>
              <a:rPr lang="ar-SA" sz="2800" dirty="0">
                <a:solidFill>
                  <a:schemeClr val="tx1"/>
                </a:solidFill>
              </a:rPr>
              <a:t> </a:t>
            </a:r>
            <a:endParaRPr lang="en-US" sz="2800" dirty="0">
              <a:solidFill>
                <a:schemeClr val="tx1"/>
              </a:solidFill>
            </a:endParaRPr>
          </a:p>
        </p:txBody>
      </p:sp>
    </p:spTree>
    <p:extLst>
      <p:ext uri="{BB962C8B-B14F-4D97-AF65-F5344CB8AC3E}">
        <p14:creationId xmlns:p14="http://schemas.microsoft.com/office/powerpoint/2010/main" xmlns="" val="2650493613"/>
      </p:ext>
    </p:extLst>
  </p:cSld>
  <p:clrMapOvr>
    <a:masterClrMapping/>
  </p:clrMapOvr>
  <p:transition>
    <p:split orient="ver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610600" cy="5181600"/>
          </a:xfrm>
        </p:spPr>
        <p:txBody>
          <a:bodyPr>
            <a:normAutofit/>
          </a:bodyPr>
          <a:lstStyle/>
          <a:p>
            <a:pPr>
              <a:lnSpc>
                <a:spcPct val="150000"/>
              </a:lnSpc>
              <a:buFont typeface="Wingdings" pitchFamily="2" charset="2"/>
              <a:buChar char="q"/>
            </a:pPr>
            <a:r>
              <a:rPr lang="ar-SA" sz="2800" b="1" i="0" dirty="0" smtClean="0"/>
              <a:t>الدراسة </a:t>
            </a:r>
            <a:r>
              <a:rPr lang="ar-SA" sz="2800" b="1" i="0" dirty="0"/>
              <a:t>المساحية الأولية ( </a:t>
            </a:r>
            <a:r>
              <a:rPr lang="en-US" sz="2800" b="1" i="0" dirty="0"/>
              <a:t>(Preliminary Survey</a:t>
            </a:r>
            <a:r>
              <a:rPr lang="ar-SA" sz="2800" b="1" i="0" dirty="0"/>
              <a:t> </a:t>
            </a:r>
            <a:r>
              <a:rPr lang="ar-SA" sz="2800" b="1" dirty="0" smtClean="0"/>
              <a:t>:</a:t>
            </a:r>
          </a:p>
          <a:p>
            <a:pPr>
              <a:lnSpc>
                <a:spcPct val="150000"/>
              </a:lnSpc>
            </a:pPr>
            <a:endParaRPr lang="en-US" dirty="0"/>
          </a:p>
          <a:p>
            <a:pPr marL="0" indent="0">
              <a:lnSpc>
                <a:spcPct val="150000"/>
              </a:lnSpc>
              <a:buNone/>
            </a:pPr>
            <a:r>
              <a:rPr lang="ar-SA" b="1" dirty="0"/>
              <a:t>  </a:t>
            </a:r>
            <a:r>
              <a:rPr lang="ar-SA" sz="2800" i="0" dirty="0"/>
              <a:t>هي مرحلة إجراء العمل المساحي الاولي والتي هي عباره عن ايجاد احداثيات النقاط التي تم اختيارها للاعمال المساحيه </a:t>
            </a:r>
            <a:r>
              <a:rPr lang="ar-SA" sz="2800" i="0" dirty="0" smtClean="0"/>
              <a:t>.</a:t>
            </a:r>
            <a:endParaRPr lang="ar-SA" dirty="0"/>
          </a:p>
        </p:txBody>
      </p:sp>
      <p:sp>
        <p:nvSpPr>
          <p:cNvPr id="4" name="Title 3"/>
          <p:cNvSpPr txBox="1">
            <a:spLocks/>
          </p:cNvSpPr>
          <p:nvPr/>
        </p:nvSpPr>
        <p:spPr>
          <a:xfrm>
            <a:off x="1752600" y="533400"/>
            <a:ext cx="6172199" cy="651380"/>
          </a:xfrm>
          <a:prstGeom prst="rect">
            <a:avLst/>
          </a:prstGeom>
        </p:spPr>
        <p:txBody>
          <a:bodyPr vert="horz" lIns="91440" tIns="45720" rIns="91440" bIns="45720" rtlCol="0" anchor="t">
            <a:normAutofit/>
          </a:bodyPr>
          <a:lstStyle>
            <a:lvl1pPr algn="l" defTabSz="914400" rtl="1" eaLnBrk="1" latinLnBrk="0" hangingPunct="1">
              <a:spcBef>
                <a:spcPct val="0"/>
              </a:spcBef>
              <a:buNone/>
              <a:defRPr sz="1800" kern="1200" cap="all" baseline="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ar-SA" sz="3200" b="1" dirty="0" smtClean="0">
                <a:solidFill>
                  <a:srgbClr val="002060"/>
                </a:solidFill>
              </a:rPr>
              <a:t>الاعمال المساحية </a:t>
            </a:r>
            <a:endParaRPr lang="ar-SA" sz="3200" b="1" dirty="0">
              <a:solidFill>
                <a:schemeClr val="bg1">
                  <a:lumMod val="50000"/>
                </a:schemeClr>
              </a:solidFill>
              <a:cs typeface="+mn-cs"/>
            </a:endParaRPr>
          </a:p>
        </p:txBody>
      </p:sp>
    </p:spTree>
    <p:extLst>
      <p:ext uri="{BB962C8B-B14F-4D97-AF65-F5344CB8AC3E}">
        <p14:creationId xmlns:p14="http://schemas.microsoft.com/office/powerpoint/2010/main" xmlns="" val="3097743041"/>
      </p:ext>
    </p:extLst>
  </p:cSld>
  <p:clrMapOvr>
    <a:masterClrMapping/>
  </p:clrMapOvr>
  <p:transition>
    <p:split orient="ver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00174"/>
            <a:ext cx="8534400" cy="3757626"/>
          </a:xfrm>
        </p:spPr>
        <p:txBody>
          <a:bodyPr>
            <a:normAutofit/>
          </a:bodyPr>
          <a:lstStyle/>
          <a:p>
            <a:pPr>
              <a:lnSpc>
                <a:spcPct val="150000"/>
              </a:lnSpc>
              <a:buFont typeface="Wingdings" pitchFamily="2" charset="2"/>
              <a:buChar char="q"/>
            </a:pPr>
            <a:r>
              <a:rPr lang="ar-SA" sz="2800" b="1" i="0" dirty="0" smtClean="0"/>
              <a:t>  </a:t>
            </a:r>
            <a:r>
              <a:rPr lang="ar-SA" sz="2800" b="1" i="0" dirty="0"/>
              <a:t>الأعمال المساحية النهائية </a:t>
            </a:r>
            <a:r>
              <a:rPr lang="ar-SA" sz="2800" b="1" i="0" dirty="0" smtClean="0"/>
              <a:t>:</a:t>
            </a:r>
          </a:p>
          <a:p>
            <a:pPr marL="0" indent="0">
              <a:lnSpc>
                <a:spcPct val="150000"/>
              </a:lnSpc>
              <a:buNone/>
            </a:pPr>
            <a:endParaRPr lang="en-US" sz="2800" i="0" dirty="0"/>
          </a:p>
          <a:p>
            <a:pPr marL="0" indent="0">
              <a:lnSpc>
                <a:spcPct val="150000"/>
              </a:lnSpc>
              <a:buNone/>
            </a:pPr>
            <a:r>
              <a:rPr lang="ar-SA" sz="2800" b="1" i="0" dirty="0"/>
              <a:t>  </a:t>
            </a:r>
            <a:r>
              <a:rPr lang="ar-SA" sz="2800" i="0" dirty="0"/>
              <a:t>وهي المرحله التي يتم بها العمل المساحي التفصيلي للطريق من خلال رفع التفاصيل اللازمه وذلك بعد الانتهاء من عملية حساب الاحداثيات  للنقاط التي سيتم وضع الجهاز المساحي عليها (نقاط المضلع) .</a:t>
            </a:r>
            <a:endParaRPr lang="en-US" sz="2800" i="0" dirty="0"/>
          </a:p>
          <a:p>
            <a:pPr>
              <a:lnSpc>
                <a:spcPct val="150000"/>
              </a:lnSpc>
            </a:pPr>
            <a:endParaRPr lang="ar-SA" dirty="0"/>
          </a:p>
        </p:txBody>
      </p:sp>
      <p:sp>
        <p:nvSpPr>
          <p:cNvPr id="4" name="Title 3"/>
          <p:cNvSpPr txBox="1">
            <a:spLocks/>
          </p:cNvSpPr>
          <p:nvPr/>
        </p:nvSpPr>
        <p:spPr>
          <a:xfrm>
            <a:off x="1752600" y="533400"/>
            <a:ext cx="6172199" cy="651380"/>
          </a:xfrm>
          <a:prstGeom prst="rect">
            <a:avLst/>
          </a:prstGeom>
        </p:spPr>
        <p:txBody>
          <a:bodyPr vert="horz" lIns="91440" tIns="45720" rIns="91440" bIns="45720" rtlCol="0" anchor="t">
            <a:normAutofit/>
          </a:bodyPr>
          <a:lstStyle>
            <a:lvl1pPr algn="l" defTabSz="914400" rtl="1" eaLnBrk="1" latinLnBrk="0" hangingPunct="1">
              <a:spcBef>
                <a:spcPct val="0"/>
              </a:spcBef>
              <a:buNone/>
              <a:defRPr sz="1800" kern="1200" cap="all" baseline="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ar-SA" sz="3200" b="1" dirty="0" smtClean="0">
                <a:solidFill>
                  <a:srgbClr val="002060"/>
                </a:solidFill>
              </a:rPr>
              <a:t>الاعمال المساحية </a:t>
            </a:r>
            <a:endParaRPr lang="ar-SA" sz="3200" b="1" dirty="0">
              <a:solidFill>
                <a:schemeClr val="bg1">
                  <a:lumMod val="50000"/>
                </a:schemeClr>
              </a:solidFill>
              <a:cs typeface="+mn-cs"/>
            </a:endParaRPr>
          </a:p>
        </p:txBody>
      </p:sp>
    </p:spTree>
    <p:extLst>
      <p:ext uri="{BB962C8B-B14F-4D97-AF65-F5344CB8AC3E}">
        <p14:creationId xmlns:p14="http://schemas.microsoft.com/office/powerpoint/2010/main" xmlns="" val="520093129"/>
      </p:ext>
    </p:extLst>
  </p:cSld>
  <p:clrMapOvr>
    <a:masterClrMapping/>
  </p:clrMapOvr>
  <p:transition>
    <p:split orient="ver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nSpc>
                <a:spcPct val="150000"/>
              </a:lnSpc>
              <a:buFont typeface="Wingdings" pitchFamily="2" charset="2"/>
              <a:buChar char="q"/>
            </a:pPr>
            <a:r>
              <a:rPr lang="ar-SA" sz="2400" b="1" dirty="0" smtClean="0"/>
              <a:t>الدراسة المساحية الأولية ( </a:t>
            </a:r>
            <a:r>
              <a:rPr lang="en-US" sz="2400" b="1" dirty="0" smtClean="0"/>
              <a:t>(Preliminary Survey</a:t>
            </a:r>
            <a:r>
              <a:rPr lang="ar-SA" sz="2400" b="1" dirty="0" smtClean="0"/>
              <a:t> :</a:t>
            </a:r>
            <a:endParaRPr lang="ar-SA" sz="2400" dirty="0" smtClean="0"/>
          </a:p>
          <a:p>
            <a:pPr marL="0" indent="0">
              <a:lnSpc>
                <a:spcPct val="150000"/>
              </a:lnSpc>
              <a:buNone/>
            </a:pPr>
            <a:r>
              <a:rPr lang="ar-SA" sz="2400" dirty="0" smtClean="0"/>
              <a:t>الطرق التي يتم بها ايجاد الاحداثيات هي :</a:t>
            </a:r>
            <a:endParaRPr lang="en-US" sz="2400" dirty="0" smtClean="0"/>
          </a:p>
          <a:p>
            <a:pPr lvl="0">
              <a:lnSpc>
                <a:spcPct val="150000"/>
              </a:lnSpc>
              <a:buFont typeface="Wingdings" pitchFamily="2" charset="2"/>
              <a:buChar char="§"/>
            </a:pPr>
            <a:r>
              <a:rPr lang="ar-SA" sz="2400" dirty="0" smtClean="0"/>
              <a:t> عمل شبكة مثلثات </a:t>
            </a:r>
            <a:r>
              <a:rPr lang="en-US" sz="2400" dirty="0" smtClean="0"/>
              <a:t>Triangulation method) </a:t>
            </a:r>
            <a:r>
              <a:rPr lang="ar-SA" sz="2400" dirty="0" smtClean="0"/>
              <a:t>).</a:t>
            </a:r>
            <a:endParaRPr lang="en-US" sz="2400" dirty="0" smtClean="0"/>
          </a:p>
          <a:p>
            <a:pPr lvl="0">
              <a:lnSpc>
                <a:spcPct val="150000"/>
              </a:lnSpc>
              <a:buFont typeface="Wingdings" pitchFamily="2" charset="2"/>
              <a:buChar char="§"/>
            </a:pPr>
            <a:r>
              <a:rPr lang="ar-SA" sz="2400" dirty="0" smtClean="0"/>
              <a:t>طريقة التقاطع الامامي ( </a:t>
            </a:r>
            <a:r>
              <a:rPr lang="en-US" sz="2400" dirty="0" smtClean="0"/>
              <a:t>(Intersection method</a:t>
            </a:r>
            <a:r>
              <a:rPr lang="ar-SA" sz="2400" dirty="0" smtClean="0"/>
              <a:t>.</a:t>
            </a:r>
            <a:endParaRPr lang="en-US" sz="2400" dirty="0" smtClean="0"/>
          </a:p>
          <a:p>
            <a:pPr lvl="0">
              <a:lnSpc>
                <a:spcPct val="150000"/>
              </a:lnSpc>
              <a:buFont typeface="Wingdings" pitchFamily="2" charset="2"/>
              <a:buChar char="§"/>
            </a:pPr>
            <a:r>
              <a:rPr lang="ar-SA" sz="2400" dirty="0" smtClean="0"/>
              <a:t>طريقة التقاطع العكسي ( </a:t>
            </a:r>
            <a:r>
              <a:rPr lang="en-US" sz="2400" dirty="0" smtClean="0"/>
              <a:t>Resection method</a:t>
            </a:r>
            <a:r>
              <a:rPr lang="ar-SA" sz="2400" dirty="0" smtClean="0"/>
              <a:t>).</a:t>
            </a:r>
            <a:endParaRPr lang="en-US" sz="2400" dirty="0" smtClean="0"/>
          </a:p>
          <a:p>
            <a:pPr lvl="0">
              <a:lnSpc>
                <a:spcPct val="150000"/>
              </a:lnSpc>
              <a:buFont typeface="Wingdings" pitchFamily="2" charset="2"/>
              <a:buChar char="§"/>
            </a:pPr>
            <a:r>
              <a:rPr lang="ar-SA" sz="2400" dirty="0" smtClean="0"/>
              <a:t>طريقة المضلعات (</a:t>
            </a:r>
            <a:r>
              <a:rPr lang="en-US" sz="2400" dirty="0" smtClean="0"/>
              <a:t>Traverse method</a:t>
            </a:r>
            <a:r>
              <a:rPr lang="ar-SA" sz="2400" dirty="0" smtClean="0"/>
              <a:t>).</a:t>
            </a:r>
            <a:endParaRPr lang="en-US" sz="2400" dirty="0" smtClean="0"/>
          </a:p>
          <a:p>
            <a:pPr>
              <a:lnSpc>
                <a:spcPct val="150000"/>
              </a:lnSpc>
              <a:buFont typeface="Wingdings" pitchFamily="2" charset="2"/>
              <a:buChar char="§"/>
            </a:pPr>
            <a:r>
              <a:rPr lang="en-US" sz="2400" dirty="0" smtClean="0"/>
              <a:t> </a:t>
            </a:r>
            <a:r>
              <a:rPr lang="ar-SA" sz="2400" b="1" dirty="0" smtClean="0"/>
              <a:t>وقمنا باستخدام طريقة المضلعات (</a:t>
            </a:r>
            <a:r>
              <a:rPr lang="en-US" sz="2400" b="1" dirty="0" smtClean="0"/>
              <a:t>Traverse method</a:t>
            </a:r>
            <a:r>
              <a:rPr lang="ar-SA" sz="2400" b="1" dirty="0" smtClean="0"/>
              <a:t>) لايجاد احداثيات النقاط.</a:t>
            </a:r>
            <a:endParaRPr lang="en-US" sz="2400" b="1" dirty="0" smtClean="0"/>
          </a:p>
        </p:txBody>
      </p:sp>
      <p:sp>
        <p:nvSpPr>
          <p:cNvPr id="3" name="Title 2"/>
          <p:cNvSpPr>
            <a:spLocks noGrp="1"/>
          </p:cNvSpPr>
          <p:nvPr>
            <p:ph type="title"/>
          </p:nvPr>
        </p:nvSpPr>
        <p:spPr/>
        <p:txBody>
          <a:bodyPr/>
          <a:lstStyle/>
          <a:p>
            <a:pPr algn="ctr"/>
            <a:r>
              <a:rPr lang="ar-SA" dirty="0" smtClean="0">
                <a:solidFill>
                  <a:srgbClr val="002060"/>
                </a:solidFill>
              </a:rPr>
              <a:t>المضلعات </a:t>
            </a:r>
            <a:endParaRPr lang="ar-SA" dirty="0">
              <a:solidFill>
                <a:srgbClr val="002060"/>
              </a:solidFill>
            </a:endParaRPr>
          </a:p>
        </p:txBody>
      </p:sp>
    </p:spTree>
  </p:cSld>
  <p:clrMapOvr>
    <a:masterClrMapping/>
  </p:clrMapOvr>
  <p:transition>
    <p:split orient="ver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ar-SA" dirty="0" smtClean="0"/>
              <a:t>المضلع  على انه شكل يتكون من عدة اضلاع مستقيمه متصله من اطرافها ببعض وتحصر فيما بينها زوايا , وعادة تختار هذه الاضلاع بحيث تمر بحدود المنطقه المطلوبه او قريبه منها حتى يسهل اجراءالعمل المساحي بها  </a:t>
            </a:r>
          </a:p>
        </p:txBody>
      </p:sp>
      <p:sp>
        <p:nvSpPr>
          <p:cNvPr id="3" name="Title 2"/>
          <p:cNvSpPr>
            <a:spLocks noGrp="1"/>
          </p:cNvSpPr>
          <p:nvPr>
            <p:ph type="title"/>
          </p:nvPr>
        </p:nvSpPr>
        <p:spPr/>
        <p:txBody>
          <a:bodyPr/>
          <a:lstStyle/>
          <a:p>
            <a:pPr algn="ctr"/>
            <a:r>
              <a:rPr lang="ar-SA" dirty="0" smtClean="0">
                <a:solidFill>
                  <a:srgbClr val="002060"/>
                </a:solidFill>
              </a:rPr>
              <a:t>المضلعات </a:t>
            </a:r>
            <a:endParaRPr lang="ar-SA" dirty="0">
              <a:solidFill>
                <a:srgbClr val="002060"/>
              </a:solidFill>
            </a:endParaRPr>
          </a:p>
        </p:txBody>
      </p:sp>
    </p:spTree>
  </p:cSld>
  <p:clrMapOvr>
    <a:masterClrMapping/>
  </p:clrMapOvr>
  <p:transition>
    <p:split orient="ver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50000"/>
              </a:lnSpc>
            </a:pPr>
            <a:r>
              <a:rPr lang="ar-SA" dirty="0" smtClean="0"/>
              <a:t>النوع الذي استخدم لاجراء العمل المساحي هو (</a:t>
            </a:r>
            <a:r>
              <a:rPr lang="en-US" dirty="0" smtClean="0"/>
              <a:t>Closed traverses or link traverses</a:t>
            </a:r>
            <a:r>
              <a:rPr lang="ar-SA" dirty="0" smtClean="0"/>
              <a:t>) وهو المضلع الذي في نقطتين معلومتين الاحداثيات وعاد وانتهى بنقطتين جديدتين معلومات الإحداثيات أيضا </a:t>
            </a:r>
          </a:p>
          <a:p>
            <a:pPr>
              <a:lnSpc>
                <a:spcPct val="150000"/>
              </a:lnSpc>
            </a:pPr>
            <a:endParaRPr lang="ar-SA" dirty="0"/>
          </a:p>
        </p:txBody>
      </p:sp>
      <p:sp>
        <p:nvSpPr>
          <p:cNvPr id="3" name="Title 2"/>
          <p:cNvSpPr>
            <a:spLocks noGrp="1"/>
          </p:cNvSpPr>
          <p:nvPr>
            <p:ph type="title"/>
          </p:nvPr>
        </p:nvSpPr>
        <p:spPr/>
        <p:txBody>
          <a:bodyPr/>
          <a:lstStyle/>
          <a:p>
            <a:pPr algn="ctr"/>
            <a:r>
              <a:rPr lang="ar-SA" dirty="0" smtClean="0">
                <a:solidFill>
                  <a:srgbClr val="002060"/>
                </a:solidFill>
              </a:rPr>
              <a:t>المضلعات</a:t>
            </a:r>
            <a:endParaRPr lang="ar-SA" dirty="0"/>
          </a:p>
        </p:txBody>
      </p:sp>
      <p:pic>
        <p:nvPicPr>
          <p:cNvPr id="4" name="Picture 3"/>
          <p:cNvPicPr/>
          <p:nvPr/>
        </p:nvPicPr>
        <p:blipFill>
          <a:blip r:embed="rId2" cstate="print"/>
          <a:srcRect/>
          <a:stretch>
            <a:fillRect/>
          </a:stretch>
        </p:blipFill>
        <p:spPr bwMode="auto">
          <a:xfrm>
            <a:off x="857224" y="3429000"/>
            <a:ext cx="5274310" cy="2664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plit orient="ver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noRot="1" noChangeAspect="1" noMove="1" noResize="1" noEditPoints="1" noAdjustHandles="1" noChangeArrowheads="1" noChangeShapeType="1" noTextEdit="1"/>
          </p:cNvSpPr>
          <p:nvPr>
            <p:ph idx="1"/>
          </p:nvPr>
        </p:nvSpPr>
        <p:spPr>
          <a:xfrm>
            <a:off x="0" y="1371600"/>
            <a:ext cx="9144000" cy="5105400"/>
          </a:xfrm>
          <a:blipFill rotWithShape="1">
            <a:blip r:embed="rId2" cstate="print"/>
            <a:stretch>
              <a:fillRect l="-1467"/>
            </a:stretch>
          </a:blipFill>
        </p:spPr>
        <p:txBody>
          <a:bodyPr/>
          <a:lstStyle/>
          <a:p>
            <a:r>
              <a:rPr lang="ar-SA" dirty="0"/>
              <a:t> </a:t>
            </a:r>
          </a:p>
        </p:txBody>
      </p:sp>
      <p:sp>
        <p:nvSpPr>
          <p:cNvPr id="5" name="TextBox 4"/>
          <p:cNvSpPr txBox="1"/>
          <p:nvPr/>
        </p:nvSpPr>
        <p:spPr>
          <a:xfrm>
            <a:off x="714348" y="380999"/>
            <a:ext cx="7929618" cy="1077218"/>
          </a:xfrm>
          <a:prstGeom prst="rect">
            <a:avLst/>
          </a:prstGeom>
          <a:noFill/>
        </p:spPr>
        <p:txBody>
          <a:bodyPr wrap="square" rtlCol="1">
            <a:spAutoFit/>
          </a:bodyPr>
          <a:lstStyle/>
          <a:p>
            <a:r>
              <a:rPr lang="ar-SA" sz="3200" b="1" dirty="0" smtClean="0"/>
              <a:t>حساب إنحرافات المحطات قبل التصحيح:-</a:t>
            </a:r>
            <a:endParaRPr lang="en-US" sz="3200" dirty="0" smtClean="0"/>
          </a:p>
          <a:p>
            <a:endParaRPr lang="ar-SA" sz="3200" dirty="0"/>
          </a:p>
        </p:txBody>
      </p:sp>
    </p:spTree>
    <p:extLst>
      <p:ext uri="{BB962C8B-B14F-4D97-AF65-F5344CB8AC3E}">
        <p14:creationId xmlns:p14="http://schemas.microsoft.com/office/powerpoint/2010/main" xmlns="" val="2863354315"/>
      </p:ext>
    </p:extLst>
  </p:cSld>
  <p:clrMapOvr>
    <a:masterClrMapping/>
  </p:clrMapOvr>
  <p:transition>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076348"/>
            <a:ext cx="9144000" cy="5638800"/>
          </a:xfrm>
        </p:spPr>
        <p:txBody>
          <a:bodyPr>
            <a:noAutofit/>
          </a:bodyPr>
          <a:lstStyle/>
          <a:p>
            <a:pPr rtl="0">
              <a:buNone/>
            </a:pPr>
            <a:r>
              <a:rPr lang="ar-SA" sz="2800" i="0" dirty="0" smtClean="0"/>
              <a:t>   </a:t>
            </a:r>
            <a:r>
              <a:rPr lang="ar-SA" sz="2800" i="0" dirty="0"/>
              <a:t>بعد حساب الانحراف لكل خط يتم حساب الإحداثيات غير المصححة لكل نقطة بناءا على العلاقات التالية:-</a:t>
            </a:r>
          </a:p>
          <a:p>
            <a:pPr algn="l" rtl="0"/>
            <a:endParaRPr lang="en-US" sz="2800" i="0" dirty="0"/>
          </a:p>
          <a:p>
            <a:pPr algn="l" rtl="0"/>
            <a:r>
              <a:rPr lang="en-US" sz="2800" i="0" dirty="0"/>
              <a:t>Δ Easting = Horizontal Distance </a:t>
            </a:r>
            <a:r>
              <a:rPr lang="ar-SA" sz="2800" i="0" dirty="0"/>
              <a:t>×</a:t>
            </a:r>
            <a:r>
              <a:rPr lang="en-US" sz="2800" i="0" dirty="0"/>
              <a:t> sin (azimuth)</a:t>
            </a:r>
          </a:p>
          <a:p>
            <a:pPr algn="l" rtl="0"/>
            <a:endParaRPr lang="en-US" sz="2800" i="0" dirty="0"/>
          </a:p>
          <a:p>
            <a:pPr algn="l" rtl="0"/>
            <a:r>
              <a:rPr lang="en-US" sz="2800" i="0" dirty="0"/>
              <a:t>Δ Northing = Horizontal Distance </a:t>
            </a:r>
            <a:r>
              <a:rPr lang="ar-SA" sz="2800" i="0" dirty="0"/>
              <a:t>×</a:t>
            </a:r>
            <a:r>
              <a:rPr lang="en-US" sz="2800" i="0" dirty="0"/>
              <a:t> cos (azimuth)</a:t>
            </a:r>
          </a:p>
          <a:p>
            <a:pPr algn="l" rtl="0"/>
            <a:endParaRPr lang="en-US" sz="2800" i="0" dirty="0"/>
          </a:p>
          <a:p>
            <a:pPr algn="l" rtl="0"/>
            <a:r>
              <a:rPr lang="en-US" sz="2800" i="0" dirty="0"/>
              <a:t>Easting = easting B + Δ easting</a:t>
            </a:r>
          </a:p>
          <a:p>
            <a:pPr algn="l" rtl="0"/>
            <a:endParaRPr lang="en-US" sz="2800" i="0" dirty="0"/>
          </a:p>
          <a:p>
            <a:pPr algn="l" rtl="0"/>
            <a:r>
              <a:rPr lang="en-US" sz="2800" i="0" dirty="0"/>
              <a:t>Northing =Northing B + Δ northing</a:t>
            </a:r>
          </a:p>
          <a:p>
            <a:pPr algn="l" rtl="0"/>
            <a:endParaRPr lang="ar-SA" sz="2800" i="0" dirty="0"/>
          </a:p>
          <a:p>
            <a:pPr marL="0" indent="0" rtl="0">
              <a:buNone/>
            </a:pPr>
            <a:endParaRPr lang="ar-SA" sz="2800" i="0" dirty="0"/>
          </a:p>
        </p:txBody>
      </p:sp>
      <p:sp>
        <p:nvSpPr>
          <p:cNvPr id="4" name="TextBox 3"/>
          <p:cNvSpPr txBox="1"/>
          <p:nvPr/>
        </p:nvSpPr>
        <p:spPr>
          <a:xfrm>
            <a:off x="714348" y="228600"/>
            <a:ext cx="8072494" cy="1077218"/>
          </a:xfrm>
          <a:prstGeom prst="rect">
            <a:avLst/>
          </a:prstGeom>
          <a:noFill/>
        </p:spPr>
        <p:txBody>
          <a:bodyPr wrap="square" rtlCol="1">
            <a:spAutoFit/>
          </a:bodyPr>
          <a:lstStyle/>
          <a:p>
            <a:r>
              <a:rPr lang="ar-SA" sz="3200" b="1" i="0" dirty="0" smtClean="0"/>
              <a:t>حساب الإحداثيات الابتدائية للنقاط :-</a:t>
            </a:r>
            <a:endParaRPr lang="en-US" sz="3200" i="0" dirty="0" smtClean="0"/>
          </a:p>
          <a:p>
            <a:endParaRPr lang="ar-SA" sz="3200" dirty="0"/>
          </a:p>
        </p:txBody>
      </p:sp>
    </p:spTree>
    <p:extLst>
      <p:ext uri="{BB962C8B-B14F-4D97-AF65-F5344CB8AC3E}">
        <p14:creationId xmlns:p14="http://schemas.microsoft.com/office/powerpoint/2010/main" xmlns="" val="2535707464"/>
      </p:ext>
    </p:extLst>
  </p:cSld>
  <p:clrMapOvr>
    <a:masterClrMapping/>
  </p:clrMapOvr>
  <p:transition>
    <p:split orient="ver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4422"/>
            <a:ext cx="8763000" cy="5143536"/>
          </a:xfrm>
        </p:spPr>
        <p:txBody>
          <a:bodyPr/>
          <a:lstStyle/>
          <a:p>
            <a:r>
              <a:rPr lang="ar-SA" sz="2800" i="0" dirty="0" smtClean="0"/>
              <a:t>لقد </a:t>
            </a:r>
            <a:r>
              <a:rPr lang="ar-SA" sz="2800" i="0" dirty="0"/>
              <a:t>تم تصحيح المضلع بناءا على إحداثيات معلومة و صحيحة تم أخذها من  </a:t>
            </a:r>
            <a:r>
              <a:rPr lang="en-US" sz="2800" i="0" dirty="0" smtClean="0"/>
              <a:t>GPS</a:t>
            </a:r>
            <a:r>
              <a:rPr lang="ar-SA" sz="2800" i="0" dirty="0" smtClean="0"/>
              <a:t>.</a:t>
            </a:r>
          </a:p>
          <a:p>
            <a:r>
              <a:rPr lang="ar-SA" sz="2800" i="0" dirty="0"/>
              <a:t>الجهاز المستخدم في عملية الرصد هو جهاز المحطة الشاملة من نوع </a:t>
            </a:r>
            <a:r>
              <a:rPr lang="en-US" sz="2800" i="0" dirty="0"/>
              <a:t>Total </a:t>
            </a:r>
            <a:r>
              <a:rPr lang="en-US" sz="2800" i="0" dirty="0" smtClean="0"/>
              <a:t>Station</a:t>
            </a:r>
            <a:r>
              <a:rPr lang="en-US" sz="2800" dirty="0" smtClean="0"/>
              <a:t> </a:t>
            </a:r>
            <a:r>
              <a:rPr lang="en-US" sz="2800" dirty="0" err="1" smtClean="0"/>
              <a:t>Leica</a:t>
            </a:r>
            <a:r>
              <a:rPr lang="en-US" sz="2800" dirty="0" smtClean="0"/>
              <a:t> TC605)</a:t>
            </a:r>
            <a:r>
              <a:rPr lang="ar-SA" sz="2800" dirty="0" smtClean="0"/>
              <a:t>) </a:t>
            </a:r>
            <a:r>
              <a:rPr lang="ar-SA" sz="2800" i="0" dirty="0" smtClean="0"/>
              <a:t>وقيم </a:t>
            </a:r>
            <a:r>
              <a:rPr lang="ar-SA" sz="2800" i="0" dirty="0"/>
              <a:t>الأخطاء في هذا الجهاز هي كالتالي: </a:t>
            </a:r>
            <a:endParaRPr lang="ar-SA" sz="2800" i="0" dirty="0" smtClean="0"/>
          </a:p>
          <a:p>
            <a:pPr marL="0" indent="0">
              <a:buNone/>
            </a:pPr>
            <a:endParaRPr lang="en-US" sz="2800" i="0" dirty="0"/>
          </a:p>
          <a:p>
            <a:r>
              <a:rPr lang="ar-SA" sz="2800" i="0" dirty="0"/>
              <a:t>الخطأ في الزاوية </a:t>
            </a:r>
            <a:r>
              <a:rPr lang="en-US" sz="2800" i="0" dirty="0"/>
              <a:t>angular error</a:t>
            </a:r>
            <a:r>
              <a:rPr lang="ar-SA" sz="2800" i="0" dirty="0"/>
              <a:t> = "</a:t>
            </a:r>
            <a:r>
              <a:rPr lang="en-US" sz="2800" i="0" dirty="0"/>
              <a:t>5</a:t>
            </a:r>
          </a:p>
          <a:p>
            <a:r>
              <a:rPr lang="ar-SA" sz="2800" i="0" dirty="0"/>
              <a:t>الخطأ في المسافة </a:t>
            </a:r>
            <a:r>
              <a:rPr lang="en-US" sz="2800" i="0" dirty="0"/>
              <a:t>distance error</a:t>
            </a:r>
            <a:r>
              <a:rPr lang="ar-SA" sz="2800" i="0" dirty="0"/>
              <a:t> = </a:t>
            </a:r>
            <a:r>
              <a:rPr lang="en-US" sz="2800" i="0" u="sng" dirty="0"/>
              <a:t>+</a:t>
            </a:r>
            <a:r>
              <a:rPr lang="en-US" sz="2800" i="0" dirty="0"/>
              <a:t>3 mm + </a:t>
            </a:r>
            <a:r>
              <a:rPr lang="en-US" sz="2800" i="0" dirty="0" smtClean="0"/>
              <a:t>3ppm</a:t>
            </a:r>
            <a:endParaRPr lang="ar-SA" sz="2800" i="0" dirty="0"/>
          </a:p>
          <a:p>
            <a:endParaRPr lang="en-US" sz="2800" dirty="0"/>
          </a:p>
          <a:p>
            <a:endParaRPr lang="ar-SA" sz="2800" i="0" dirty="0"/>
          </a:p>
        </p:txBody>
      </p:sp>
      <p:sp>
        <p:nvSpPr>
          <p:cNvPr id="3" name="TextBox 2"/>
          <p:cNvSpPr txBox="1"/>
          <p:nvPr/>
        </p:nvSpPr>
        <p:spPr>
          <a:xfrm>
            <a:off x="1357290" y="428604"/>
            <a:ext cx="7143800" cy="861774"/>
          </a:xfrm>
          <a:prstGeom prst="rect">
            <a:avLst/>
          </a:prstGeom>
          <a:noFill/>
        </p:spPr>
        <p:txBody>
          <a:bodyPr wrap="square" rtlCol="1">
            <a:spAutoFit/>
          </a:bodyPr>
          <a:lstStyle/>
          <a:p>
            <a:r>
              <a:rPr lang="ar-SA" sz="3200" b="1" dirty="0" smtClean="0"/>
              <a:t>تصحيح الأخطاء للمضلع :</a:t>
            </a:r>
          </a:p>
          <a:p>
            <a:endParaRPr lang="ar-SA" dirty="0"/>
          </a:p>
        </p:txBody>
      </p:sp>
    </p:spTree>
    <p:extLst>
      <p:ext uri="{BB962C8B-B14F-4D97-AF65-F5344CB8AC3E}">
        <p14:creationId xmlns:p14="http://schemas.microsoft.com/office/powerpoint/2010/main" xmlns="" val="3115811915"/>
      </p:ext>
    </p:extLst>
  </p:cSld>
  <p:clrMapOvr>
    <a:masterClrMapping/>
  </p:clrMapOvr>
  <p:transition>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9848" y="642918"/>
            <a:ext cx="7145490" cy="857256"/>
          </a:xfrm>
        </p:spPr>
        <p:txBody>
          <a:bodyPr>
            <a:normAutofit/>
          </a:bodyPr>
          <a:lstStyle/>
          <a:p>
            <a:pPr algn="r"/>
            <a:r>
              <a:rPr lang="ar-SA" sz="4400" dirty="0" smtClean="0">
                <a:solidFill>
                  <a:schemeClr val="tx2">
                    <a:lumMod val="10000"/>
                  </a:schemeClr>
                </a:solidFill>
                <a:latin typeface="Arial Black" pitchFamily="34" charset="0"/>
                <a:cs typeface="+mn-cs"/>
              </a:rPr>
              <a:t>المقدمه:</a:t>
            </a:r>
            <a:endParaRPr lang="ar-SA" sz="4400" dirty="0">
              <a:solidFill>
                <a:schemeClr val="tx2">
                  <a:lumMod val="10000"/>
                </a:schemeClr>
              </a:solidFill>
              <a:latin typeface="Arial Black" pitchFamily="34" charset="0"/>
              <a:cs typeface="+mn-cs"/>
            </a:endParaRPr>
          </a:p>
        </p:txBody>
      </p:sp>
      <p:sp>
        <p:nvSpPr>
          <p:cNvPr id="4" name="TextBox 3"/>
          <p:cNvSpPr txBox="1"/>
          <p:nvPr/>
        </p:nvSpPr>
        <p:spPr>
          <a:xfrm>
            <a:off x="928662" y="1643050"/>
            <a:ext cx="6786610" cy="5262979"/>
          </a:xfrm>
          <a:prstGeom prst="rect">
            <a:avLst/>
          </a:prstGeom>
          <a:noFill/>
        </p:spPr>
        <p:txBody>
          <a:bodyPr wrap="square" numCol="1" rtlCol="1">
            <a:spAutoFit/>
          </a:bodyPr>
          <a:lstStyle/>
          <a:p>
            <a:pPr marL="342900" indent="-342900" algn="justLow">
              <a:lnSpc>
                <a:spcPct val="150000"/>
              </a:lnSpc>
              <a:buFont typeface="+mj-lt"/>
              <a:buAutoNum type="arabicPeriod"/>
            </a:pPr>
            <a:r>
              <a:rPr lang="ar-SA" sz="2800" b="1" dirty="0" smtClean="0">
                <a:solidFill>
                  <a:schemeClr val="tx2">
                    <a:lumMod val="10000"/>
                  </a:schemeClr>
                </a:solidFill>
              </a:rPr>
              <a:t>منطقة الدراسه</a:t>
            </a:r>
          </a:p>
          <a:p>
            <a:pPr marL="342900" indent="-342900" algn="justLow">
              <a:lnSpc>
                <a:spcPct val="150000"/>
              </a:lnSpc>
              <a:buFont typeface="+mj-lt"/>
              <a:buAutoNum type="arabicPeriod"/>
            </a:pPr>
            <a:r>
              <a:rPr lang="en-US" sz="2800" b="1" dirty="0" smtClean="0">
                <a:solidFill>
                  <a:schemeClr val="tx2">
                    <a:lumMod val="10000"/>
                  </a:schemeClr>
                </a:solidFill>
              </a:rPr>
              <a:t> </a:t>
            </a:r>
            <a:r>
              <a:rPr lang="ar-SA" sz="2800" b="1" dirty="0" smtClean="0">
                <a:solidFill>
                  <a:schemeClr val="tx2">
                    <a:lumMod val="10000"/>
                  </a:schemeClr>
                </a:solidFill>
              </a:rPr>
              <a:t>مشكلة البحث</a:t>
            </a:r>
          </a:p>
          <a:p>
            <a:pPr marL="342900" indent="-342900" algn="justLow">
              <a:lnSpc>
                <a:spcPct val="150000"/>
              </a:lnSpc>
              <a:buFont typeface="+mj-lt"/>
              <a:buAutoNum type="arabicPeriod"/>
            </a:pPr>
            <a:r>
              <a:rPr lang="ar-SA" sz="2800" b="1" dirty="0" smtClean="0">
                <a:solidFill>
                  <a:schemeClr val="tx2">
                    <a:lumMod val="10000"/>
                  </a:schemeClr>
                </a:solidFill>
              </a:rPr>
              <a:t>أهمية المشروع واهدافه </a:t>
            </a:r>
          </a:p>
          <a:p>
            <a:pPr marL="342900" indent="-342900" algn="justLow">
              <a:lnSpc>
                <a:spcPct val="150000"/>
              </a:lnSpc>
              <a:buFont typeface="+mj-lt"/>
              <a:buAutoNum type="arabicPeriod"/>
            </a:pPr>
            <a:r>
              <a:rPr lang="ar-SA" sz="2800" b="1" dirty="0" smtClean="0">
                <a:solidFill>
                  <a:schemeClr val="tx2">
                    <a:lumMod val="10000"/>
                  </a:schemeClr>
                </a:solidFill>
              </a:rPr>
              <a:t> طريقة العمل</a:t>
            </a:r>
          </a:p>
          <a:p>
            <a:pPr marL="342900" indent="-342900" algn="justLow">
              <a:lnSpc>
                <a:spcPct val="150000"/>
              </a:lnSpc>
              <a:buFont typeface="+mj-lt"/>
              <a:buAutoNum type="arabicPeriod"/>
            </a:pPr>
            <a:r>
              <a:rPr lang="en-US" sz="2800" b="1" dirty="0" smtClean="0">
                <a:solidFill>
                  <a:schemeClr val="tx2">
                    <a:lumMod val="10000"/>
                  </a:schemeClr>
                </a:solidFill>
              </a:rPr>
              <a:t> </a:t>
            </a:r>
            <a:r>
              <a:rPr lang="ar-SA" sz="2800" b="1" dirty="0" smtClean="0">
                <a:solidFill>
                  <a:schemeClr val="tx2">
                    <a:lumMod val="10000"/>
                  </a:schemeClr>
                </a:solidFill>
              </a:rPr>
              <a:t>نطاق المشروع </a:t>
            </a:r>
          </a:p>
          <a:p>
            <a:pPr marL="342900" indent="-342900" algn="justLow">
              <a:lnSpc>
                <a:spcPct val="150000"/>
              </a:lnSpc>
              <a:buFont typeface="+mj-lt"/>
              <a:buAutoNum type="arabicPeriod"/>
            </a:pPr>
            <a:r>
              <a:rPr lang="ar-SA" sz="2800" b="1" dirty="0" smtClean="0">
                <a:solidFill>
                  <a:schemeClr val="tx2">
                    <a:lumMod val="10000"/>
                  </a:schemeClr>
                </a:solidFill>
              </a:rPr>
              <a:t>الأجهزة المساحية والبرامج المستخدمة</a:t>
            </a:r>
          </a:p>
          <a:p>
            <a:pPr marL="342900" indent="-342900" algn="justLow">
              <a:lnSpc>
                <a:spcPct val="150000"/>
              </a:lnSpc>
              <a:buFont typeface="+mj-lt"/>
              <a:buAutoNum type="arabicPeriod"/>
            </a:pPr>
            <a:r>
              <a:rPr lang="ar-SA" sz="2800" b="1" dirty="0" smtClean="0">
                <a:solidFill>
                  <a:schemeClr val="tx2">
                    <a:lumMod val="10000"/>
                  </a:schemeClr>
                </a:solidFill>
              </a:rPr>
              <a:t>الجدول الزمني </a:t>
            </a:r>
          </a:p>
          <a:p>
            <a:pPr marL="342900" indent="-342900" algn="justLow">
              <a:lnSpc>
                <a:spcPct val="150000"/>
              </a:lnSpc>
              <a:buFont typeface="+mj-lt"/>
              <a:buAutoNum type="arabicPeriod"/>
            </a:pPr>
            <a:endParaRPr lang="ar-SA" sz="2800" dirty="0">
              <a:solidFill>
                <a:schemeClr val="tx2">
                  <a:lumMod val="10000"/>
                </a:schemeClr>
              </a:solidFill>
            </a:endParaRPr>
          </a:p>
        </p:txBody>
      </p:sp>
    </p:spTree>
  </p:cSld>
  <p:clrMapOvr>
    <a:masterClrMapping/>
  </p:clrMapOvr>
  <p:transition>
    <p:split orient="ver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
            <a:ext cx="8763000" cy="6062682"/>
          </a:xfrm>
        </p:spPr>
        <p:txBody>
          <a:bodyPr>
            <a:normAutofit/>
          </a:bodyPr>
          <a:lstStyle/>
          <a:p>
            <a:pPr>
              <a:buNone/>
            </a:pPr>
            <a:r>
              <a:rPr lang="ar-SA" sz="2800" b="1" i="0" u="sng" dirty="0"/>
              <a:t>تصحيح الأخطاء للمضلع </a:t>
            </a:r>
            <a:r>
              <a:rPr lang="ar-SA" sz="2800" b="1" i="0" u="sng" dirty="0" smtClean="0"/>
              <a:t>:</a:t>
            </a:r>
          </a:p>
          <a:p>
            <a:pPr marL="0" indent="0">
              <a:buNone/>
            </a:pPr>
            <a:endParaRPr lang="ar-SA" sz="2800" dirty="0" smtClean="0"/>
          </a:p>
          <a:p>
            <a:r>
              <a:rPr lang="ar-SA" sz="2800" i="0" dirty="0" smtClean="0"/>
              <a:t>لقد </a:t>
            </a:r>
            <a:r>
              <a:rPr lang="ar-SA" sz="2800" i="0" dirty="0"/>
              <a:t>تم تصحيح المضلع بناءا على إحداثيات معلومة و صحيحة تم أخذها من  </a:t>
            </a:r>
            <a:r>
              <a:rPr lang="en-US" sz="2800" i="0" dirty="0" smtClean="0"/>
              <a:t>GPS</a:t>
            </a:r>
            <a:r>
              <a:rPr lang="ar-SA" sz="2800" i="0" dirty="0" smtClean="0"/>
              <a:t>.والجدول التالي يشمل هذه الاحداثيات :</a:t>
            </a:r>
          </a:p>
          <a:p>
            <a:pPr>
              <a:buNone/>
            </a:pPr>
            <a:endParaRPr lang="ar-SA" sz="2800" i="0" dirty="0" smtClean="0"/>
          </a:p>
          <a:p>
            <a:endParaRPr lang="ar-SA" sz="2800" i="0" dirty="0" smtClean="0"/>
          </a:p>
          <a:p>
            <a:endParaRPr lang="ar-SA" sz="2800" i="0" dirty="0" smtClean="0"/>
          </a:p>
          <a:p>
            <a:endParaRPr lang="ar-SA" sz="2800" i="0" dirty="0"/>
          </a:p>
        </p:txBody>
      </p:sp>
      <p:graphicFrame>
        <p:nvGraphicFramePr>
          <p:cNvPr id="3" name="Table 2"/>
          <p:cNvGraphicFramePr>
            <a:graphicFrameLocks noGrp="1"/>
          </p:cNvGraphicFramePr>
          <p:nvPr/>
        </p:nvGraphicFramePr>
        <p:xfrm>
          <a:off x="1000101" y="2786058"/>
          <a:ext cx="7429551" cy="2500330"/>
        </p:xfrm>
        <a:graphic>
          <a:graphicData uri="http://schemas.openxmlformats.org/drawingml/2006/table">
            <a:tbl>
              <a:tblPr rtl="1" firstRow="1" bandRow="1">
                <a:tableStyleId>{5C22544A-7EE6-4342-B048-85BDC9FD1C3A}</a:tableStyleId>
              </a:tblPr>
              <a:tblGrid>
                <a:gridCol w="2476517"/>
                <a:gridCol w="2476517"/>
                <a:gridCol w="2476517"/>
              </a:tblGrid>
              <a:tr h="500066">
                <a:tc>
                  <a:txBody>
                    <a:bodyPr/>
                    <a:lstStyle/>
                    <a:p>
                      <a:pPr algn="ctr" rtl="1"/>
                      <a:r>
                        <a:rPr lang="en-US" dirty="0" smtClean="0"/>
                        <a:t>Northing</a:t>
                      </a:r>
                      <a:endParaRPr lang="ar-SA" dirty="0"/>
                    </a:p>
                  </a:txBody>
                  <a:tcPr/>
                </a:tc>
                <a:tc>
                  <a:txBody>
                    <a:bodyPr/>
                    <a:lstStyle/>
                    <a:p>
                      <a:pPr algn="ctr" rtl="1"/>
                      <a:r>
                        <a:rPr lang="en-US" dirty="0" smtClean="0"/>
                        <a:t>Easting</a:t>
                      </a:r>
                      <a:endParaRPr lang="ar-SA" dirty="0"/>
                    </a:p>
                  </a:txBody>
                  <a:tcPr/>
                </a:tc>
                <a:tc>
                  <a:txBody>
                    <a:bodyPr/>
                    <a:lstStyle/>
                    <a:p>
                      <a:pPr algn="ctr" rtl="1"/>
                      <a:r>
                        <a:rPr lang="en-US" b="1" dirty="0" smtClean="0"/>
                        <a:t>Point</a:t>
                      </a:r>
                      <a:endParaRPr lang="ar-SA" b="1" dirty="0"/>
                    </a:p>
                  </a:txBody>
                  <a:tcPr/>
                </a:tc>
              </a:tr>
              <a:tr h="500066">
                <a:tc>
                  <a:txBody>
                    <a:bodyPr/>
                    <a:lstStyle/>
                    <a:p>
                      <a:pPr algn="ctr" rtl="1"/>
                      <a:r>
                        <a:rPr lang="en-US" dirty="0" smtClean="0">
                          <a:latin typeface="+mj-lt"/>
                        </a:rPr>
                        <a:t>101101.400</a:t>
                      </a:r>
                      <a:endParaRPr lang="ar-SA" dirty="0">
                        <a:latin typeface="+mj-lt"/>
                      </a:endParaRPr>
                    </a:p>
                  </a:txBody>
                  <a:tcPr/>
                </a:tc>
                <a:tc>
                  <a:txBody>
                    <a:bodyPr/>
                    <a:lstStyle/>
                    <a:p>
                      <a:pPr algn="ctr" rtl="1"/>
                      <a:r>
                        <a:rPr lang="en-US" dirty="0" smtClean="0">
                          <a:latin typeface="+mj-lt"/>
                        </a:rPr>
                        <a:t>159914.340</a:t>
                      </a:r>
                      <a:endParaRPr lang="ar-SA" dirty="0">
                        <a:latin typeface="+mj-lt"/>
                      </a:endParaRPr>
                    </a:p>
                  </a:txBody>
                  <a:tcPr/>
                </a:tc>
                <a:tc>
                  <a:txBody>
                    <a:bodyPr/>
                    <a:lstStyle/>
                    <a:p>
                      <a:pPr algn="ctr" rtl="1"/>
                      <a:r>
                        <a:rPr lang="ar-SA" b="1" dirty="0" smtClean="0"/>
                        <a:t>برج</a:t>
                      </a:r>
                      <a:r>
                        <a:rPr lang="ar-SA" b="1" baseline="0" dirty="0" smtClean="0"/>
                        <a:t> الارتباط</a:t>
                      </a:r>
                      <a:endParaRPr lang="ar-SA" b="1" dirty="0"/>
                    </a:p>
                  </a:txBody>
                  <a:tcPr/>
                </a:tc>
              </a:tr>
              <a:tr h="500066">
                <a:tc>
                  <a:txBody>
                    <a:bodyPr/>
                    <a:lstStyle/>
                    <a:p>
                      <a:pPr algn="ctr" rtl="1"/>
                      <a:r>
                        <a:rPr lang="en-US" dirty="0" smtClean="0">
                          <a:latin typeface="+mj-lt"/>
                        </a:rPr>
                        <a:t>101471.845</a:t>
                      </a:r>
                      <a:endParaRPr lang="ar-SA" dirty="0">
                        <a:latin typeface="+mj-lt"/>
                      </a:endParaRPr>
                    </a:p>
                  </a:txBody>
                  <a:tcPr/>
                </a:tc>
                <a:tc>
                  <a:txBody>
                    <a:bodyPr/>
                    <a:lstStyle/>
                    <a:p>
                      <a:pPr algn="ctr" rtl="1"/>
                      <a:r>
                        <a:rPr lang="en-US" dirty="0" smtClean="0">
                          <a:latin typeface="+mj-lt"/>
                        </a:rPr>
                        <a:t>158553.373</a:t>
                      </a:r>
                      <a:endParaRPr lang="ar-SA" dirty="0">
                        <a:latin typeface="+mj-lt"/>
                      </a:endParaRPr>
                    </a:p>
                  </a:txBody>
                  <a:tcPr/>
                </a:tc>
                <a:tc>
                  <a:txBody>
                    <a:bodyPr/>
                    <a:lstStyle/>
                    <a:p>
                      <a:pPr algn="ctr" rtl="1"/>
                      <a:r>
                        <a:rPr lang="ar-SA" b="1" dirty="0" smtClean="0"/>
                        <a:t>مبنى</a:t>
                      </a:r>
                      <a:r>
                        <a:rPr lang="en-US" b="1" baseline="0" dirty="0" smtClean="0"/>
                        <a:t>    B </a:t>
                      </a:r>
                      <a:endParaRPr lang="ar-SA" b="1" dirty="0"/>
                    </a:p>
                  </a:txBody>
                  <a:tcPr/>
                </a:tc>
              </a:tr>
              <a:tr h="500066">
                <a:tc>
                  <a:txBody>
                    <a:bodyPr/>
                    <a:lstStyle/>
                    <a:p>
                      <a:pPr algn="ctr" rtl="1"/>
                      <a:r>
                        <a:rPr lang="en-US" dirty="0" smtClean="0">
                          <a:latin typeface="+mj-lt"/>
                        </a:rPr>
                        <a:t>101709.51</a:t>
                      </a:r>
                      <a:endParaRPr lang="ar-SA" dirty="0">
                        <a:latin typeface="+mj-lt"/>
                      </a:endParaRPr>
                    </a:p>
                  </a:txBody>
                  <a:tcPr/>
                </a:tc>
                <a:tc>
                  <a:txBody>
                    <a:bodyPr/>
                    <a:lstStyle/>
                    <a:p>
                      <a:pPr algn="ctr" rtl="1"/>
                      <a:r>
                        <a:rPr lang="en-US" dirty="0" smtClean="0">
                          <a:latin typeface="+mj-lt"/>
                        </a:rPr>
                        <a:t>158654.490</a:t>
                      </a:r>
                      <a:endParaRPr lang="ar-SA" dirty="0">
                        <a:latin typeface="+mj-lt"/>
                      </a:endParaRPr>
                    </a:p>
                  </a:txBody>
                  <a:tcPr/>
                </a:tc>
                <a:tc>
                  <a:txBody>
                    <a:bodyPr/>
                    <a:lstStyle/>
                    <a:p>
                      <a:pPr algn="ctr" rtl="1"/>
                      <a:r>
                        <a:rPr lang="ar-SA" b="1" dirty="0" smtClean="0"/>
                        <a:t>مبنى</a:t>
                      </a:r>
                      <a:r>
                        <a:rPr lang="ar-SA" b="1" baseline="0" dirty="0" smtClean="0"/>
                        <a:t> </a:t>
                      </a:r>
                      <a:r>
                        <a:rPr lang="en-US" b="1" baseline="0" dirty="0" smtClean="0"/>
                        <a:t>C</a:t>
                      </a:r>
                      <a:endParaRPr lang="ar-SA" b="1" dirty="0"/>
                    </a:p>
                  </a:txBody>
                  <a:tcPr/>
                </a:tc>
              </a:tr>
              <a:tr h="500066">
                <a:tc>
                  <a:txBody>
                    <a:bodyPr/>
                    <a:lstStyle/>
                    <a:p>
                      <a:pPr algn="ctr" rtl="1"/>
                      <a:r>
                        <a:rPr lang="en-US" dirty="0" smtClean="0">
                          <a:latin typeface="+mj-lt"/>
                        </a:rPr>
                        <a:t>101824.13</a:t>
                      </a:r>
                      <a:endParaRPr lang="ar-SA" dirty="0">
                        <a:latin typeface="+mj-lt"/>
                      </a:endParaRPr>
                    </a:p>
                  </a:txBody>
                  <a:tcPr/>
                </a:tc>
                <a:tc>
                  <a:txBody>
                    <a:bodyPr/>
                    <a:lstStyle/>
                    <a:p>
                      <a:pPr algn="ctr" rtl="1"/>
                      <a:r>
                        <a:rPr lang="en-US" dirty="0" smtClean="0">
                          <a:latin typeface="+mj-lt"/>
                        </a:rPr>
                        <a:t>158802.01</a:t>
                      </a:r>
                      <a:endParaRPr lang="ar-SA" dirty="0">
                        <a:latin typeface="+mj-lt"/>
                      </a:endParaRPr>
                    </a:p>
                  </a:txBody>
                  <a:tcPr/>
                </a:tc>
                <a:tc>
                  <a:txBody>
                    <a:bodyPr/>
                    <a:lstStyle/>
                    <a:p>
                      <a:pPr algn="ctr" rtl="1"/>
                      <a:r>
                        <a:rPr lang="ar-SA" b="1" dirty="0" smtClean="0"/>
                        <a:t>مبنى</a:t>
                      </a:r>
                      <a:r>
                        <a:rPr lang="ar-SA" b="1" baseline="0" dirty="0" smtClean="0"/>
                        <a:t> </a:t>
                      </a:r>
                      <a:r>
                        <a:rPr lang="en-US" b="1" baseline="0" dirty="0" smtClean="0"/>
                        <a:t>A</a:t>
                      </a:r>
                      <a:endParaRPr lang="ar-SA" b="1" dirty="0"/>
                    </a:p>
                  </a:txBody>
                  <a:tcPr/>
                </a:tc>
              </a:tr>
            </a:tbl>
          </a:graphicData>
        </a:graphic>
      </p:graphicFrame>
    </p:spTree>
    <p:extLst>
      <p:ext uri="{BB962C8B-B14F-4D97-AF65-F5344CB8AC3E}">
        <p14:creationId xmlns="" xmlns:p14="http://schemas.microsoft.com/office/powerpoint/2010/main" val="3115811915"/>
      </p:ext>
    </p:extLst>
  </p:cSld>
  <p:clrMapOvr>
    <a:masterClrMapping/>
  </p:clrMapOvr>
  <p:transition>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محتوى 2"/>
          <p:cNvSpPr>
            <a:spLocks noGrp="1"/>
          </p:cNvSpPr>
          <p:nvPr>
            <p:ph idx="1"/>
          </p:nvPr>
        </p:nvSpPr>
        <p:spPr>
          <a:xfrm>
            <a:off x="0" y="0"/>
            <a:ext cx="9144000" cy="1357313"/>
          </a:xfrm>
          <a:prstGeom prst="rect">
            <a:avLst/>
          </a:prstGeom>
        </p:spPr>
        <p:txBody>
          <a:bodyPr/>
          <a:lstStyle/>
          <a:p>
            <a:pPr algn="r" eaLnBrk="1" hangingPunct="1">
              <a:buFontTx/>
              <a:buNone/>
            </a:pPr>
            <a:r>
              <a:rPr lang="ar-SA" sz="3000" b="1" i="0" dirty="0" smtClean="0">
                <a:solidFill>
                  <a:schemeClr val="tx2">
                    <a:lumMod val="10000"/>
                  </a:schemeClr>
                </a:solidFill>
              </a:rPr>
              <a:t>  تصحيح الأخطاء في الإحداثيات :</a:t>
            </a:r>
          </a:p>
          <a:p>
            <a:pPr algn="l" eaLnBrk="1" hangingPunct="1">
              <a:buFontTx/>
              <a:buNone/>
            </a:pPr>
            <a:r>
              <a:rPr lang="en-US" sz="2400" i="0" dirty="0" smtClean="0">
                <a:solidFill>
                  <a:schemeClr val="bg1">
                    <a:lumMod val="50000"/>
                  </a:schemeClr>
                </a:solidFill>
              </a:rPr>
              <a:t>-  Least Square Method</a:t>
            </a:r>
            <a:r>
              <a:rPr lang="ar-SA" sz="2400" i="0" dirty="0" smtClean="0">
                <a:solidFill>
                  <a:schemeClr val="bg1">
                    <a:lumMod val="50000"/>
                  </a:schemeClr>
                </a:solidFill>
              </a:rPr>
              <a:t> </a:t>
            </a:r>
            <a:endParaRPr lang="en-US" sz="2400" i="0" dirty="0" smtClean="0">
              <a:solidFill>
                <a:schemeClr val="bg1">
                  <a:lumMod val="50000"/>
                </a:schemeClr>
              </a:solidFill>
            </a:endParaRPr>
          </a:p>
          <a:p>
            <a:pPr algn="r" eaLnBrk="1" hangingPunct="1">
              <a:buFontTx/>
              <a:buNone/>
            </a:pPr>
            <a:endParaRPr lang="ar-SA" dirty="0" smtClean="0"/>
          </a:p>
        </p:txBody>
      </p:sp>
      <p:sp>
        <p:nvSpPr>
          <p:cNvPr id="7" name="Rectangle 4"/>
          <p:cNvSpPr>
            <a:spLocks noChangeArrowheads="1"/>
          </p:cNvSpPr>
          <p:nvPr/>
        </p:nvSpPr>
        <p:spPr bwMode="auto">
          <a:xfrm>
            <a:off x="15595" y="1649086"/>
            <a:ext cx="8929688" cy="1938992"/>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anchor="ctr">
            <a:spAutoFit/>
          </a:bodyPr>
          <a:lstStyle/>
          <a:p>
            <a:pPr indent="457200" algn="r" rtl="1">
              <a:tabLst>
                <a:tab pos="701675" algn="l"/>
              </a:tabLst>
              <a:defRPr/>
            </a:pPr>
            <a:r>
              <a:rPr lang="ar-SA" sz="2400" dirty="0">
                <a:cs typeface="Times New Roman" pitchFamily="18" charset="0"/>
              </a:rPr>
              <a:t>حيث أن: </a:t>
            </a:r>
            <a:endParaRPr lang="en-US" sz="2400" dirty="0"/>
          </a:p>
          <a:p>
            <a:pPr indent="457200" algn="r" rtl="1" eaLnBrk="0" hangingPunct="0">
              <a:tabLst>
                <a:tab pos="701675" algn="l"/>
              </a:tabLst>
              <a:defRPr/>
            </a:pPr>
            <a:r>
              <a:rPr lang="en-US" sz="2400" dirty="0">
                <a:cs typeface="Times New Roman" pitchFamily="18" charset="0"/>
              </a:rPr>
              <a:t>X</a:t>
            </a:r>
            <a:r>
              <a:rPr lang="ar-SA" sz="2400" dirty="0">
                <a:cs typeface="Times New Roman" pitchFamily="18" charset="0"/>
              </a:rPr>
              <a:t> : </a:t>
            </a:r>
            <a:r>
              <a:rPr lang="en-US" sz="2400" dirty="0">
                <a:cs typeface="Times New Roman" pitchFamily="18" charset="0"/>
              </a:rPr>
              <a:t>Unknown matrix</a:t>
            </a:r>
            <a:endParaRPr lang="en-US" sz="2400" dirty="0"/>
          </a:p>
          <a:p>
            <a:pPr indent="457200" algn="r" rtl="1" eaLnBrk="0" hangingPunct="0">
              <a:tabLst>
                <a:tab pos="701675" algn="l"/>
              </a:tabLst>
              <a:defRPr/>
            </a:pPr>
            <a:r>
              <a:rPr lang="en-US" sz="2400" dirty="0">
                <a:cs typeface="Times New Roman" pitchFamily="18" charset="0"/>
              </a:rPr>
              <a:t>A</a:t>
            </a:r>
            <a:r>
              <a:rPr lang="ar-SA" sz="2400" dirty="0">
                <a:cs typeface="Times New Roman" pitchFamily="18" charset="0"/>
              </a:rPr>
              <a:t>: </a:t>
            </a:r>
            <a:r>
              <a:rPr lang="en-US" sz="2400" dirty="0">
                <a:cs typeface="Times New Roman" pitchFamily="18" charset="0"/>
              </a:rPr>
              <a:t>Jacobean matrix</a:t>
            </a:r>
            <a:endParaRPr lang="en-US" sz="2400" dirty="0"/>
          </a:p>
          <a:p>
            <a:pPr indent="457200" algn="r" rtl="1" eaLnBrk="0" hangingPunct="0">
              <a:tabLst>
                <a:tab pos="701675" algn="l"/>
              </a:tabLst>
              <a:defRPr/>
            </a:pPr>
            <a:r>
              <a:rPr lang="en-US" sz="2400" dirty="0">
                <a:cs typeface="Times New Roman" pitchFamily="18" charset="0"/>
              </a:rPr>
              <a:t>L</a:t>
            </a:r>
            <a:r>
              <a:rPr lang="ar-SA" sz="2400" dirty="0">
                <a:cs typeface="Times New Roman" pitchFamily="18" charset="0"/>
              </a:rPr>
              <a:t>: </a:t>
            </a:r>
            <a:r>
              <a:rPr lang="en-US" sz="2400" dirty="0">
                <a:cs typeface="Times New Roman" pitchFamily="18" charset="0"/>
              </a:rPr>
              <a:t>Observation matrix</a:t>
            </a:r>
            <a:endParaRPr lang="en-US" sz="2400" dirty="0"/>
          </a:p>
          <a:p>
            <a:pPr indent="457200" algn="r" rtl="1" eaLnBrk="0" hangingPunct="0">
              <a:tabLst>
                <a:tab pos="701675" algn="l"/>
              </a:tabLst>
              <a:defRPr/>
            </a:pPr>
            <a:r>
              <a:rPr lang="en-US" sz="2400" dirty="0">
                <a:cs typeface="Times New Roman" pitchFamily="18" charset="0"/>
              </a:rPr>
              <a:t>Variance matrix : V</a:t>
            </a:r>
            <a:endParaRPr lang="en-US" sz="2400" dirty="0"/>
          </a:p>
        </p:txBody>
      </p:sp>
      <p:sp>
        <p:nvSpPr>
          <p:cNvPr id="8" name="Rectangle 6"/>
          <p:cNvSpPr>
            <a:spLocks noChangeArrowheads="1"/>
          </p:cNvSpPr>
          <p:nvPr/>
        </p:nvSpPr>
        <p:spPr bwMode="auto">
          <a:xfrm>
            <a:off x="928688" y="4286250"/>
            <a:ext cx="8001000" cy="120015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anchor="ctr">
            <a:spAutoFit/>
          </a:bodyPr>
          <a:lstStyle/>
          <a:p>
            <a:pPr algn="r" rtl="1">
              <a:defRPr/>
            </a:pPr>
            <a:r>
              <a:rPr lang="ar-SA" sz="2400" dirty="0">
                <a:cs typeface="Times New Roman" pitchFamily="18" charset="0"/>
              </a:rPr>
              <a:t>والصيغ التالية عبارة عن المصفوفات العامة لهذه الطريقة وقد تم تحديد صيغ المشتقات و الرتب للمصفوفات بناءا على القراءات التي تم رصدها في الميدان    والمجاهيل المراد حسابها ( احداثيات المحطات)</a:t>
            </a:r>
            <a:r>
              <a:rPr lang="en-US" sz="2400" dirty="0">
                <a:cs typeface="Times New Roman" pitchFamily="18" charset="0"/>
              </a:rPr>
              <a:t>: </a:t>
            </a:r>
            <a:endParaRPr lang="en-US" sz="2400" dirty="0"/>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pic>
        <p:nvPicPr>
          <p:cNvPr id="59395"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85786" y="857232"/>
            <a:ext cx="2786082" cy="857256"/>
          </a:xfrm>
          <a:prstGeom prst="rect">
            <a:avLst/>
          </a:prstGeom>
          <a:noFill/>
        </p:spPr>
      </p:pic>
    </p:spTree>
    <p:extLst>
      <p:ext uri="{BB962C8B-B14F-4D97-AF65-F5344CB8AC3E}">
        <p14:creationId xmlns="" xmlns:p14="http://schemas.microsoft.com/office/powerpoint/2010/main" val="1450771752"/>
      </p:ext>
    </p:extLst>
  </p:cSld>
  <p:clrMapOvr>
    <a:masterClrMapping/>
  </p:clrMapOvr>
  <p:transition>
    <p:split orient="vert"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2"/>
          <p:cNvSpPr txBox="1">
            <a:spLocks/>
          </p:cNvSpPr>
          <p:nvPr/>
        </p:nvSpPr>
        <p:spPr>
          <a:xfrm>
            <a:off x="0" y="0"/>
            <a:ext cx="9144000" cy="6858000"/>
          </a:xfrm>
          <a:prstGeom prst="rect">
            <a:avLst/>
          </a:prstGeom>
        </p:spPr>
        <p:txBody>
          <a:bodyPr/>
          <a:lstStyle>
            <a:lvl1pPr marL="274320" indent="-27432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l" rtl="0">
              <a:buFontTx/>
              <a:buNone/>
            </a:pPr>
            <a:r>
              <a:rPr lang="en-US" sz="3000" dirty="0" smtClean="0">
                <a:cs typeface="Times New Roman" pitchFamily="18" charset="0"/>
              </a:rPr>
              <a:t>- </a:t>
            </a:r>
            <a:r>
              <a:rPr lang="en-US" sz="3000" dirty="0" smtClean="0">
                <a:solidFill>
                  <a:srgbClr val="002060"/>
                </a:solidFill>
                <a:cs typeface="Times New Roman" pitchFamily="18" charset="0"/>
              </a:rPr>
              <a:t>The Jacobean Matrix A:</a:t>
            </a:r>
            <a:endParaRPr lang="en-US" sz="3000" dirty="0" smtClean="0">
              <a:solidFill>
                <a:srgbClr val="002060"/>
              </a:solidFill>
            </a:endParaRPr>
          </a:p>
          <a:p>
            <a:endParaRPr lang="ar-SA" dirty="0" smtClean="0"/>
          </a:p>
        </p:txBody>
      </p:sp>
      <p:sp>
        <p:nvSpPr>
          <p:cNvPr id="5" name="Rectangle 2"/>
          <p:cNvSpPr>
            <a:spLocks noChangeArrowheads="1"/>
          </p:cNvSpPr>
          <p:nvPr/>
        </p:nvSpPr>
        <p:spPr bwMode="auto">
          <a:xfrm>
            <a:off x="0" y="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6" name="Object 1"/>
          <p:cNvGraphicFramePr>
            <a:graphicFrameLocks noChangeAspect="1"/>
          </p:cNvGraphicFramePr>
          <p:nvPr>
            <p:extLst>
              <p:ext uri="{D42A27DB-BD31-4B8C-83A1-F6EECF244321}">
                <p14:modId xmlns="" xmlns:p14="http://schemas.microsoft.com/office/powerpoint/2010/main" val="2422825141"/>
              </p:ext>
            </p:extLst>
          </p:nvPr>
        </p:nvGraphicFramePr>
        <p:xfrm>
          <a:off x="754063" y="939800"/>
          <a:ext cx="7231062" cy="5308600"/>
        </p:xfrm>
        <a:graphic>
          <a:graphicData uri="http://schemas.openxmlformats.org/presentationml/2006/ole">
            <p:oleObj spid="_x0000_s60418" name="Equation" r:id="rId3" imgW="5194080" imgH="3911400" progId="Equation.3">
              <p:embed/>
            </p:oleObj>
          </a:graphicData>
        </a:graphic>
      </p:graphicFrame>
      <p:sp>
        <p:nvSpPr>
          <p:cNvPr id="7" name="Rectangle 3"/>
          <p:cNvSpPr>
            <a:spLocks noChangeArrowheads="1"/>
          </p:cNvSpPr>
          <p:nvPr/>
        </p:nvSpPr>
        <p:spPr bwMode="auto">
          <a:xfrm>
            <a:off x="0" y="297180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spTree>
    <p:extLst>
      <p:ext uri="{BB962C8B-B14F-4D97-AF65-F5344CB8AC3E}">
        <p14:creationId xmlns="" xmlns:p14="http://schemas.microsoft.com/office/powerpoint/2010/main" val="1603420616"/>
      </p:ext>
    </p:extLst>
  </p:cSld>
  <p:clrMapOvr>
    <a:masterClrMapping/>
  </p:clrMapOvr>
  <p:transition>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2"/>
          <p:cNvSpPr>
            <a:spLocks noGrp="1"/>
          </p:cNvSpPr>
          <p:nvPr>
            <p:ph idx="1"/>
          </p:nvPr>
        </p:nvSpPr>
        <p:spPr>
          <a:xfrm>
            <a:off x="0" y="0"/>
            <a:ext cx="9144000" cy="500063"/>
          </a:xfrm>
          <a:prstGeom prst="rect">
            <a:avLst/>
          </a:prstGeom>
        </p:spPr>
        <p:txBody>
          <a:bodyPr>
            <a:normAutofit fontScale="92500" lnSpcReduction="10000"/>
          </a:bodyPr>
          <a:lstStyle/>
          <a:p>
            <a:pPr algn="l" eaLnBrk="1" hangingPunct="1">
              <a:buFontTx/>
              <a:buNone/>
            </a:pPr>
            <a:r>
              <a:rPr lang="en-US" sz="3000" dirty="0" smtClean="0">
                <a:solidFill>
                  <a:srgbClr val="002060"/>
                </a:solidFill>
              </a:rPr>
              <a:t>- </a:t>
            </a:r>
            <a:r>
              <a:rPr lang="en-US" sz="3000" b="1" i="0" dirty="0" smtClean="0">
                <a:solidFill>
                  <a:srgbClr val="002060"/>
                </a:solidFill>
              </a:rPr>
              <a:t>Distance observation reduction:</a:t>
            </a:r>
            <a:r>
              <a:rPr lang="en-US" b="1" dirty="0" smtClean="0">
                <a:solidFill>
                  <a:srgbClr val="002060"/>
                </a:solidFill>
              </a:rPr>
              <a:t>	</a:t>
            </a:r>
            <a:endParaRPr lang="en-US" dirty="0" smtClean="0">
              <a:solidFill>
                <a:srgbClr val="002060"/>
              </a:solidFill>
            </a:endParaRPr>
          </a:p>
          <a:p>
            <a:pPr eaLnBrk="1" hangingPunct="1"/>
            <a:endParaRPr lang="ar-SA" dirty="0" smtClean="0">
              <a:solidFill>
                <a:srgbClr val="002060"/>
              </a:solidFill>
            </a:endParaRPr>
          </a:p>
        </p:txBody>
      </p:sp>
      <p:sp>
        <p:nvSpPr>
          <p:cNvPr id="5" name="Rectangle 2"/>
          <p:cNvSpPr>
            <a:spLocks noChangeArrowheads="1"/>
          </p:cNvSpPr>
          <p:nvPr/>
        </p:nvSpPr>
        <p:spPr bwMode="auto">
          <a:xfrm>
            <a:off x="0" y="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6" name="Object 1"/>
          <p:cNvGraphicFramePr>
            <a:graphicFrameLocks noChangeAspect="1"/>
          </p:cNvGraphicFramePr>
          <p:nvPr/>
        </p:nvGraphicFramePr>
        <p:xfrm>
          <a:off x="285750" y="642938"/>
          <a:ext cx="3709988" cy="428625"/>
        </p:xfrm>
        <a:graphic>
          <a:graphicData uri="http://schemas.openxmlformats.org/presentationml/2006/ole">
            <p:oleObj spid="_x0000_s61442" name="Equation" r:id="rId3" imgW="2641600" imgH="304800" progId="Equation.3">
              <p:embed/>
            </p:oleObj>
          </a:graphicData>
        </a:graphic>
      </p:graphicFrame>
      <p:sp>
        <p:nvSpPr>
          <p:cNvPr id="7" name="Rectangle 3"/>
          <p:cNvSpPr>
            <a:spLocks noChangeArrowheads="1"/>
          </p:cNvSpPr>
          <p:nvPr/>
        </p:nvSpPr>
        <p:spPr bwMode="auto">
          <a:xfrm>
            <a:off x="0" y="30480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sp>
        <p:nvSpPr>
          <p:cNvPr id="8" name="Rectangle 4"/>
          <p:cNvSpPr>
            <a:spLocks noChangeArrowheads="1"/>
          </p:cNvSpPr>
          <p:nvPr/>
        </p:nvSpPr>
        <p:spPr bwMode="auto">
          <a:xfrm>
            <a:off x="0" y="1643082"/>
            <a:ext cx="2555508" cy="553998"/>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a:defRPr/>
            </a:pPr>
            <a:r>
              <a:rPr lang="en-US" sz="3000" dirty="0">
                <a:solidFill>
                  <a:srgbClr val="002060"/>
                </a:solidFill>
                <a:ea typeface="Times New Roman" pitchFamily="18" charset="0"/>
              </a:rPr>
              <a:t>- Linearization:</a:t>
            </a:r>
            <a:endParaRPr lang="en-US" sz="3000" dirty="0">
              <a:solidFill>
                <a:srgbClr val="002060"/>
              </a:solidFill>
            </a:endParaRPr>
          </a:p>
        </p:txBody>
      </p:sp>
      <p:sp>
        <p:nvSpPr>
          <p:cNvPr id="9" name="مستطيل 7"/>
          <p:cNvSpPr>
            <a:spLocks noChangeArrowheads="1"/>
          </p:cNvSpPr>
          <p:nvPr/>
        </p:nvSpPr>
        <p:spPr bwMode="auto">
          <a:xfrm>
            <a:off x="0" y="2143125"/>
            <a:ext cx="45720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sz="2000" dirty="0">
                <a:solidFill>
                  <a:srgbClr val="002060"/>
                </a:solidFill>
              </a:rPr>
              <a:t>Taking the derivatives of last equation</a:t>
            </a:r>
            <a:endParaRPr lang="ar-SA" sz="2000" dirty="0">
              <a:solidFill>
                <a:srgbClr val="002060"/>
              </a:solidFill>
            </a:endParaRPr>
          </a:p>
        </p:txBody>
      </p:sp>
      <p:sp>
        <p:nvSpPr>
          <p:cNvPr id="10" name="Rectangle 6"/>
          <p:cNvSpPr>
            <a:spLocks noChangeArrowheads="1"/>
          </p:cNvSpPr>
          <p:nvPr/>
        </p:nvSpPr>
        <p:spPr bwMode="auto">
          <a:xfrm>
            <a:off x="0" y="0"/>
            <a:ext cx="9144000" cy="45720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11" name="Object 5"/>
          <p:cNvGraphicFramePr>
            <a:graphicFrameLocks noChangeAspect="1"/>
          </p:cNvGraphicFramePr>
          <p:nvPr/>
        </p:nvGraphicFramePr>
        <p:xfrm>
          <a:off x="428625" y="2714625"/>
          <a:ext cx="1500188" cy="2679700"/>
        </p:xfrm>
        <a:graphic>
          <a:graphicData uri="http://schemas.openxmlformats.org/presentationml/2006/ole">
            <p:oleObj spid="_x0000_s61443" name="Equation" r:id="rId4" imgW="914400" imgH="1905000" progId="Equation.3">
              <p:embed/>
            </p:oleObj>
          </a:graphicData>
        </a:graphic>
      </p:graphicFrame>
      <p:sp>
        <p:nvSpPr>
          <p:cNvPr id="12" name="Rectangle 7"/>
          <p:cNvSpPr>
            <a:spLocks noChangeArrowheads="1"/>
          </p:cNvSpPr>
          <p:nvPr/>
        </p:nvSpPr>
        <p:spPr bwMode="auto">
          <a:xfrm>
            <a:off x="0" y="236220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a:defRPr/>
            </a:pPr>
            <a:r>
              <a:rPr lang="en-US" sz="1200">
                <a:ea typeface="Times New Roman" pitchFamily="18" charset="0"/>
              </a:rPr>
              <a:t> </a:t>
            </a:r>
            <a:endParaRPr lang="en-US" sz="1800"/>
          </a:p>
        </p:txBody>
      </p:sp>
    </p:spTree>
    <p:extLst>
      <p:ext uri="{BB962C8B-B14F-4D97-AF65-F5344CB8AC3E}">
        <p14:creationId xmlns="" xmlns:p14="http://schemas.microsoft.com/office/powerpoint/2010/main" val="1023609390"/>
      </p:ext>
    </p:extLst>
  </p:cSld>
  <p:clrMapOvr>
    <a:masterClrMapping/>
  </p:clrMapOvr>
  <p:transition>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2"/>
          <p:cNvSpPr>
            <a:spLocks noGrp="1"/>
          </p:cNvSpPr>
          <p:nvPr>
            <p:ph idx="1"/>
          </p:nvPr>
        </p:nvSpPr>
        <p:spPr>
          <a:xfrm>
            <a:off x="0" y="0"/>
            <a:ext cx="9144000" cy="500063"/>
          </a:xfrm>
          <a:prstGeom prst="rect">
            <a:avLst/>
          </a:prstGeom>
        </p:spPr>
        <p:txBody>
          <a:bodyPr/>
          <a:lstStyle/>
          <a:p>
            <a:pPr algn="l" eaLnBrk="1" hangingPunct="1">
              <a:buFontTx/>
              <a:buNone/>
            </a:pPr>
            <a:r>
              <a:rPr lang="en-US" sz="2400" dirty="0" smtClean="0">
                <a:solidFill>
                  <a:srgbClr val="002060"/>
                </a:solidFill>
              </a:rPr>
              <a:t>- Angle observation reduction</a:t>
            </a:r>
          </a:p>
          <a:p>
            <a:pPr algn="l" eaLnBrk="1" hangingPunct="1">
              <a:buFontTx/>
              <a:buChar char="-"/>
            </a:pPr>
            <a:endParaRPr lang="ar-SA" sz="2400" dirty="0" smtClean="0">
              <a:solidFill>
                <a:srgbClr val="002060"/>
              </a:solidFill>
            </a:endParaRPr>
          </a:p>
        </p:txBody>
      </p:sp>
      <p:sp>
        <p:nvSpPr>
          <p:cNvPr id="5" name="Rectangle 2"/>
          <p:cNvSpPr>
            <a:spLocks noChangeArrowheads="1"/>
          </p:cNvSpPr>
          <p:nvPr/>
        </p:nvSpPr>
        <p:spPr bwMode="auto">
          <a:xfrm>
            <a:off x="0" y="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6" name="Object 1"/>
          <p:cNvGraphicFramePr>
            <a:graphicFrameLocks noChangeAspect="1"/>
          </p:cNvGraphicFramePr>
          <p:nvPr/>
        </p:nvGraphicFramePr>
        <p:xfrm>
          <a:off x="285750" y="571500"/>
          <a:ext cx="3286125" cy="1071563"/>
        </p:xfrm>
        <a:graphic>
          <a:graphicData uri="http://schemas.openxmlformats.org/presentationml/2006/ole">
            <p:oleObj spid="_x0000_s62466" name="Equation" r:id="rId3" imgW="2362200" imgH="711200" progId="Equation.3">
              <p:embed/>
            </p:oleObj>
          </a:graphicData>
        </a:graphic>
      </p:graphicFrame>
      <p:sp>
        <p:nvSpPr>
          <p:cNvPr id="7" name="Rectangle 3"/>
          <p:cNvSpPr>
            <a:spLocks noChangeArrowheads="1"/>
          </p:cNvSpPr>
          <p:nvPr/>
        </p:nvSpPr>
        <p:spPr bwMode="auto">
          <a:xfrm>
            <a:off x="0" y="714375"/>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sp>
        <p:nvSpPr>
          <p:cNvPr id="8" name="Rectangle 5"/>
          <p:cNvSpPr>
            <a:spLocks noChangeArrowheads="1"/>
          </p:cNvSpPr>
          <p:nvPr/>
        </p:nvSpPr>
        <p:spPr bwMode="auto">
          <a:xfrm>
            <a:off x="0" y="1622058"/>
            <a:ext cx="5698163" cy="830997"/>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rtl="1">
              <a:defRPr/>
            </a:pPr>
            <a:r>
              <a:rPr lang="en-US" sz="2400" i="1" dirty="0">
                <a:solidFill>
                  <a:srgbClr val="002060"/>
                </a:solidFill>
                <a:ea typeface="Times New Roman" pitchFamily="18" charset="0"/>
              </a:rPr>
              <a:t>Taking the derivatives of the last equation:</a:t>
            </a:r>
            <a:endParaRPr lang="en-US" sz="2400" i="1" dirty="0">
              <a:solidFill>
                <a:srgbClr val="002060"/>
              </a:solidFill>
            </a:endParaRPr>
          </a:p>
          <a:p>
            <a:pPr algn="l" eaLnBrk="0" hangingPunct="0">
              <a:defRPr/>
            </a:pPr>
            <a:endParaRPr lang="en-US" sz="2400" dirty="0">
              <a:solidFill>
                <a:srgbClr val="002060"/>
              </a:solidFill>
            </a:endParaRPr>
          </a:p>
        </p:txBody>
      </p:sp>
      <p:graphicFrame>
        <p:nvGraphicFramePr>
          <p:cNvPr id="9" name="Object 4"/>
          <p:cNvGraphicFramePr>
            <a:graphicFrameLocks noChangeAspect="1"/>
          </p:cNvGraphicFramePr>
          <p:nvPr/>
        </p:nvGraphicFramePr>
        <p:xfrm>
          <a:off x="357188" y="2286000"/>
          <a:ext cx="2265362" cy="1428750"/>
        </p:xfrm>
        <a:graphic>
          <a:graphicData uri="http://schemas.openxmlformats.org/presentationml/2006/ole">
            <p:oleObj spid="_x0000_s62467" name="Equation" r:id="rId4" imgW="1498600" imgH="939800" progId="Equation.3">
              <p:embed/>
            </p:oleObj>
          </a:graphicData>
        </a:graphic>
      </p:graphicFrame>
      <p:sp>
        <p:nvSpPr>
          <p:cNvPr id="10" name="Rectangle 6"/>
          <p:cNvSpPr>
            <a:spLocks noChangeArrowheads="1"/>
          </p:cNvSpPr>
          <p:nvPr/>
        </p:nvSpPr>
        <p:spPr bwMode="auto">
          <a:xfrm>
            <a:off x="0" y="1400175"/>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a:defRPr/>
            </a:pPr>
            <a:endParaRPr lang="ar-SA" sz="1800"/>
          </a:p>
        </p:txBody>
      </p:sp>
      <p:sp>
        <p:nvSpPr>
          <p:cNvPr id="11" name="Rectangle 7"/>
          <p:cNvSpPr>
            <a:spLocks noChangeArrowheads="1"/>
          </p:cNvSpPr>
          <p:nvPr/>
        </p:nvSpPr>
        <p:spPr bwMode="auto">
          <a:xfrm>
            <a:off x="0" y="4572149"/>
            <a:ext cx="3692036" cy="461665"/>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a:defRPr/>
            </a:pPr>
            <a:r>
              <a:rPr lang="en-US" sz="2400" dirty="0">
                <a:solidFill>
                  <a:srgbClr val="002060"/>
                </a:solidFill>
                <a:ea typeface="Times New Roman" pitchFamily="18" charset="0"/>
              </a:rPr>
              <a:t>- The Observation Matrix L:</a:t>
            </a:r>
            <a:endParaRPr lang="en-US" sz="2400" dirty="0">
              <a:solidFill>
                <a:srgbClr val="002060"/>
              </a:solidFill>
            </a:endParaRPr>
          </a:p>
        </p:txBody>
      </p:sp>
      <p:sp>
        <p:nvSpPr>
          <p:cNvPr id="12" name="Rectangle 9"/>
          <p:cNvSpPr>
            <a:spLocks noChangeArrowheads="1"/>
          </p:cNvSpPr>
          <p:nvPr/>
        </p:nvSpPr>
        <p:spPr bwMode="auto">
          <a:xfrm>
            <a:off x="0" y="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13" name="Object 8"/>
          <p:cNvGraphicFramePr>
            <a:graphicFrameLocks noChangeAspect="1"/>
          </p:cNvGraphicFramePr>
          <p:nvPr/>
        </p:nvGraphicFramePr>
        <p:xfrm>
          <a:off x="4757738" y="3429000"/>
          <a:ext cx="2257425" cy="3149600"/>
        </p:xfrm>
        <a:graphic>
          <a:graphicData uri="http://schemas.openxmlformats.org/presentationml/2006/ole">
            <p:oleObj spid="_x0000_s62468" name="Equation" r:id="rId5" imgW="1231560" imgH="1917360" progId="Equation.3">
              <p:embed/>
            </p:oleObj>
          </a:graphicData>
        </a:graphic>
      </p:graphicFrame>
      <p:sp>
        <p:nvSpPr>
          <p:cNvPr id="14" name="Rectangle 10"/>
          <p:cNvSpPr>
            <a:spLocks noChangeArrowheads="1"/>
          </p:cNvSpPr>
          <p:nvPr/>
        </p:nvSpPr>
        <p:spPr bwMode="auto">
          <a:xfrm>
            <a:off x="0" y="1914525"/>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spTree>
    <p:extLst>
      <p:ext uri="{BB962C8B-B14F-4D97-AF65-F5344CB8AC3E}">
        <p14:creationId xmlns="" xmlns:p14="http://schemas.microsoft.com/office/powerpoint/2010/main" val="3502574701"/>
      </p:ext>
    </p:extLst>
  </p:cSld>
  <p:clrMapOvr>
    <a:masterClrMapping/>
  </p:clrMapOvr>
  <p:transition>
    <p:split orient="ver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2"/>
          <p:cNvSpPr>
            <a:spLocks noGrp="1"/>
          </p:cNvSpPr>
          <p:nvPr>
            <p:ph idx="1"/>
          </p:nvPr>
        </p:nvSpPr>
        <p:spPr>
          <a:xfrm>
            <a:off x="0" y="1285875"/>
            <a:ext cx="9144000" cy="428625"/>
          </a:xfrm>
          <a:prstGeom prst="rect">
            <a:avLst/>
          </a:prstGeom>
        </p:spPr>
        <p:txBody>
          <a:bodyPr>
            <a:normAutofit lnSpcReduction="10000"/>
          </a:bodyPr>
          <a:lstStyle/>
          <a:p>
            <a:pPr algn="l" eaLnBrk="1" hangingPunct="1">
              <a:buFontTx/>
              <a:buNone/>
            </a:pPr>
            <a:r>
              <a:rPr lang="en-US" sz="2400" dirty="0" smtClean="0">
                <a:solidFill>
                  <a:srgbClr val="002060"/>
                </a:solidFill>
              </a:rPr>
              <a:t>- The Unknowns Matrix X:</a:t>
            </a:r>
          </a:p>
        </p:txBody>
      </p:sp>
      <p:graphicFrame>
        <p:nvGraphicFramePr>
          <p:cNvPr id="5" name="Object 1"/>
          <p:cNvGraphicFramePr>
            <a:graphicFrameLocks noChangeAspect="1"/>
          </p:cNvGraphicFramePr>
          <p:nvPr/>
        </p:nvGraphicFramePr>
        <p:xfrm>
          <a:off x="4214813" y="142875"/>
          <a:ext cx="1500187" cy="2857500"/>
        </p:xfrm>
        <a:graphic>
          <a:graphicData uri="http://schemas.openxmlformats.org/presentationml/2006/ole">
            <p:oleObj spid="_x0000_s63490" name="Equation" r:id="rId3" imgW="927000" imgH="2641320" progId="Equation.3">
              <p:embed/>
            </p:oleObj>
          </a:graphicData>
        </a:graphic>
      </p:graphicFrame>
      <p:sp>
        <p:nvSpPr>
          <p:cNvPr id="6" name="Rectangle 2"/>
          <p:cNvSpPr>
            <a:spLocks noChangeArrowheads="1"/>
          </p:cNvSpPr>
          <p:nvPr/>
        </p:nvSpPr>
        <p:spPr bwMode="auto">
          <a:xfrm>
            <a:off x="0" y="4072086"/>
            <a:ext cx="3219407" cy="461665"/>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lgn="l">
              <a:defRPr/>
            </a:pPr>
            <a:r>
              <a:rPr lang="en-US" sz="2400" dirty="0">
                <a:solidFill>
                  <a:srgbClr val="002060"/>
                </a:solidFill>
                <a:ea typeface="Times New Roman" pitchFamily="18" charset="0"/>
              </a:rPr>
              <a:t>- The Variance Matrix V:</a:t>
            </a:r>
            <a:endParaRPr lang="en-US" sz="2400" dirty="0">
              <a:solidFill>
                <a:srgbClr val="002060"/>
              </a:solidFill>
            </a:endParaRPr>
          </a:p>
        </p:txBody>
      </p:sp>
      <p:sp>
        <p:nvSpPr>
          <p:cNvPr id="7" name="Rectangle 4"/>
          <p:cNvSpPr>
            <a:spLocks noChangeArrowheads="1"/>
          </p:cNvSpPr>
          <p:nvPr/>
        </p:nvSpPr>
        <p:spPr bwMode="auto">
          <a:xfrm>
            <a:off x="0" y="0"/>
            <a:ext cx="9144000" cy="45720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graphicFrame>
        <p:nvGraphicFramePr>
          <p:cNvPr id="8" name="Object 3"/>
          <p:cNvGraphicFramePr>
            <a:graphicFrameLocks noChangeAspect="1"/>
          </p:cNvGraphicFramePr>
          <p:nvPr/>
        </p:nvGraphicFramePr>
        <p:xfrm>
          <a:off x="4164013" y="3352800"/>
          <a:ext cx="1512887" cy="2641600"/>
        </p:xfrm>
        <a:graphic>
          <a:graphicData uri="http://schemas.openxmlformats.org/presentationml/2006/ole">
            <p:oleObj spid="_x0000_s63491" name="Equation" r:id="rId4" imgW="774360" imgH="2095200" progId="Equation.3">
              <p:embed/>
            </p:oleObj>
          </a:graphicData>
        </a:graphic>
      </p:graphicFrame>
      <p:sp>
        <p:nvSpPr>
          <p:cNvPr id="9" name="Rectangle 5"/>
          <p:cNvSpPr>
            <a:spLocks noChangeArrowheads="1"/>
          </p:cNvSpPr>
          <p:nvPr/>
        </p:nvSpPr>
        <p:spPr bwMode="auto">
          <a:xfrm>
            <a:off x="0" y="2552700"/>
            <a:ext cx="9144000" cy="0"/>
          </a:xfrm>
          <a:prstGeom prst="rect">
            <a:avLst/>
          </a:prstGeom>
          <a:noFill/>
          <a:ln w="9525" cap="flat" cmpd="sng" algn="ctr">
            <a:noFill/>
            <a:prstDash val="solid"/>
            <a:miter lim="800000"/>
            <a:headEnd/>
            <a:tailEnd/>
          </a:ln>
          <a:effectLst>
            <a:outerShdw dist="45791" dir="2021404" algn="ctr" rotWithShape="0">
              <a:srgbClr val="B2B2B2">
                <a:alpha val="80000"/>
              </a:srgbClr>
            </a:outerShdw>
          </a:effectLst>
        </p:spPr>
        <p:txBody>
          <a:bodyPr wrap="none" anchor="ctr">
            <a:spAutoFit/>
          </a:bodyPr>
          <a:lstStyle/>
          <a:p>
            <a:pPr>
              <a:defRPr/>
            </a:pPr>
            <a:endParaRPr lang="ar-SA"/>
          </a:p>
        </p:txBody>
      </p:sp>
    </p:spTree>
    <p:extLst>
      <p:ext uri="{BB962C8B-B14F-4D97-AF65-F5344CB8AC3E}">
        <p14:creationId xmlns="" xmlns:p14="http://schemas.microsoft.com/office/powerpoint/2010/main" val="1725393286"/>
      </p:ext>
    </p:extLst>
  </p:cSld>
  <p:clrMapOvr>
    <a:masterClrMapping/>
  </p:clrMapOvr>
  <p:transition>
    <p:split orient="ver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9" name="Picture 7"/>
          <p:cNvPicPr>
            <a:picLocks noGrp="1" noChangeAspect="1" noChangeArrowheads="1"/>
          </p:cNvPicPr>
          <p:nvPr>
            <p:ph idx="1"/>
          </p:nvPr>
        </p:nvPicPr>
        <p:blipFill>
          <a:blip r:embed="rId2" cstate="print"/>
          <a:stretch>
            <a:fillRect/>
          </a:stretch>
        </p:blipFill>
        <p:spPr bwMode="auto">
          <a:xfrm>
            <a:off x="3071802" y="2143116"/>
            <a:ext cx="2952750" cy="35337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Title 16"/>
          <p:cNvSpPr>
            <a:spLocks noGrp="1"/>
          </p:cNvSpPr>
          <p:nvPr>
            <p:ph type="title"/>
          </p:nvPr>
        </p:nvSpPr>
        <p:spPr>
          <a:xfrm>
            <a:off x="928662" y="642918"/>
            <a:ext cx="7572428" cy="1571636"/>
          </a:xfrm>
        </p:spPr>
        <p:txBody>
          <a:bodyPr>
            <a:normAutofit/>
          </a:bodyPr>
          <a:lstStyle/>
          <a:p>
            <a:pPr lvl="0" algn="r"/>
            <a:r>
              <a:rPr lang="ar-SA" sz="2400" kern="0" dirty="0" smtClean="0">
                <a:solidFill>
                  <a:srgbClr val="000000"/>
                </a:solidFill>
                <a:latin typeface="Arial"/>
              </a:rPr>
              <a:t>وبعد إجراء العمليات الحسابية حسب العلاقة الرئيسية باستخدام برنامج  الاتودسك تم الحصول على </a:t>
            </a:r>
            <a:r>
              <a:rPr lang="ar-SA" sz="2400" u="sng" kern="0" dirty="0" smtClean="0">
                <a:solidFill>
                  <a:srgbClr val="000000"/>
                </a:solidFill>
                <a:latin typeface="Arial"/>
              </a:rPr>
              <a:t>الاحداثيات المصححة </a:t>
            </a:r>
            <a:r>
              <a:rPr lang="ar-SA" sz="2400" kern="0" dirty="0" smtClean="0">
                <a:solidFill>
                  <a:srgbClr val="000000"/>
                </a:solidFill>
                <a:latin typeface="Arial"/>
              </a:rPr>
              <a:t>التي تظهر في الجدول التالي :</a:t>
            </a:r>
            <a:r>
              <a:rPr lang="en-US" sz="2400" kern="0" dirty="0" smtClean="0">
                <a:solidFill>
                  <a:srgbClr val="000000"/>
                </a:solidFill>
                <a:latin typeface="Arial"/>
                <a:cs typeface="Arial"/>
              </a:rPr>
              <a:t/>
            </a:r>
            <a:br>
              <a:rPr lang="en-US" sz="2400" kern="0" dirty="0" smtClean="0">
                <a:solidFill>
                  <a:srgbClr val="000000"/>
                </a:solidFill>
                <a:latin typeface="Arial"/>
                <a:cs typeface="Arial"/>
              </a:rPr>
            </a:br>
            <a:endParaRPr lang="ar-SA" sz="2400" dirty="0"/>
          </a:p>
        </p:txBody>
      </p:sp>
    </p:spTree>
  </p:cSld>
  <p:clrMapOvr>
    <a:masterClrMapping/>
  </p:clrMapOvr>
  <p:transition>
    <p:split orient="vert"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Grp="1" noChangeAspect="1" noChangeArrowheads="1"/>
          </p:cNvPicPr>
          <p:nvPr>
            <p:ph idx="1"/>
          </p:nvPr>
        </p:nvPicPr>
        <p:blipFill>
          <a:blip r:embed="rId2" cstate="print"/>
          <a:stretch>
            <a:fillRect/>
          </a:stretch>
        </p:blipFill>
        <p:spPr bwMode="auto">
          <a:xfrm>
            <a:off x="3638550" y="2196306"/>
            <a:ext cx="1866900" cy="3095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2"/>
          <p:cNvSpPr>
            <a:spLocks noGrp="1"/>
          </p:cNvSpPr>
          <p:nvPr>
            <p:ph type="title"/>
          </p:nvPr>
        </p:nvSpPr>
        <p:spPr>
          <a:xfrm>
            <a:off x="714348" y="1214422"/>
            <a:ext cx="7929618" cy="785818"/>
          </a:xfrm>
        </p:spPr>
        <p:txBody>
          <a:bodyPr>
            <a:normAutofit fontScale="90000"/>
          </a:bodyPr>
          <a:lstStyle/>
          <a:p>
            <a:pPr algn="r"/>
            <a:r>
              <a:rPr lang="ar-SA" sz="3100" b="1" dirty="0" smtClean="0">
                <a:solidFill>
                  <a:schemeClr val="tx2">
                    <a:lumMod val="10000"/>
                  </a:schemeClr>
                </a:solidFill>
                <a:latin typeface="+mn-lt"/>
                <a:cs typeface="+mn-cs"/>
              </a:rPr>
              <a:t>جدول المسافات المصححه :</a:t>
            </a:r>
            <a:r>
              <a:rPr lang="ar-SA" sz="2400" b="1" dirty="0" smtClean="0">
                <a:solidFill>
                  <a:schemeClr val="tx2">
                    <a:lumMod val="10000"/>
                  </a:schemeClr>
                </a:solidFill>
                <a:latin typeface="+mn-lt"/>
                <a:cs typeface="+mn-cs"/>
              </a:rPr>
              <a:t/>
            </a:r>
            <a:br>
              <a:rPr lang="ar-SA" sz="2400" b="1" dirty="0" smtClean="0">
                <a:solidFill>
                  <a:schemeClr val="tx2">
                    <a:lumMod val="10000"/>
                  </a:schemeClr>
                </a:solidFill>
                <a:latin typeface="+mn-lt"/>
                <a:cs typeface="+mn-cs"/>
              </a:rPr>
            </a:br>
            <a:r>
              <a:rPr lang="ar-SA" sz="2400" b="1" dirty="0" smtClean="0">
                <a:solidFill>
                  <a:schemeClr val="tx2">
                    <a:lumMod val="10000"/>
                  </a:schemeClr>
                </a:solidFill>
                <a:latin typeface="+mn-lt"/>
                <a:cs typeface="+mn-cs"/>
              </a:rPr>
              <a:t/>
            </a:r>
            <a:br>
              <a:rPr lang="ar-SA" sz="2400" b="1" dirty="0" smtClean="0">
                <a:solidFill>
                  <a:schemeClr val="tx2">
                    <a:lumMod val="10000"/>
                  </a:schemeClr>
                </a:solidFill>
                <a:latin typeface="+mn-lt"/>
                <a:cs typeface="+mn-cs"/>
              </a:rPr>
            </a:br>
            <a:r>
              <a:rPr lang="ar-SA" sz="2400" dirty="0" smtClean="0">
                <a:solidFill>
                  <a:schemeClr val="tx2">
                    <a:lumMod val="10000"/>
                  </a:schemeClr>
                </a:solidFill>
                <a:latin typeface="+mn-lt"/>
                <a:cs typeface="+mn-cs"/>
              </a:rPr>
              <a:t>يتم حساب المسافات بناءا على الاحداثيات المصححه وذلك بالاعتماد على قانون المسافه بين نقطتين</a:t>
            </a:r>
            <a:br>
              <a:rPr lang="ar-SA" sz="2400" dirty="0" smtClean="0">
                <a:solidFill>
                  <a:schemeClr val="tx2">
                    <a:lumMod val="10000"/>
                  </a:schemeClr>
                </a:solidFill>
                <a:latin typeface="+mn-lt"/>
                <a:cs typeface="+mn-cs"/>
              </a:rPr>
            </a:br>
            <a:r>
              <a:rPr lang="ar-SA" sz="2400" b="1" dirty="0" smtClean="0">
                <a:solidFill>
                  <a:schemeClr val="tx2">
                    <a:lumMod val="10000"/>
                  </a:schemeClr>
                </a:solidFill>
                <a:latin typeface="+mn-lt"/>
                <a:cs typeface="+mn-cs"/>
              </a:rPr>
              <a:t> </a:t>
            </a:r>
            <a:endParaRPr lang="ar-SA" sz="2400" b="1" dirty="0">
              <a:solidFill>
                <a:schemeClr val="tx2">
                  <a:lumMod val="10000"/>
                </a:schemeClr>
              </a:solidFill>
              <a:latin typeface="+mn-lt"/>
              <a:cs typeface="+mn-cs"/>
            </a:endParaRPr>
          </a:p>
        </p:txBody>
      </p:sp>
    </p:spTree>
  </p:cSld>
  <p:clrMapOvr>
    <a:masterClrMapping/>
  </p:clrMapOvr>
  <p:transition>
    <p:split orient="vert"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1571604" y="1214423"/>
            <a:ext cx="6286543" cy="4786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2"/>
          <p:cNvSpPr>
            <a:spLocks noGrp="1"/>
          </p:cNvSpPr>
          <p:nvPr>
            <p:ph type="title"/>
          </p:nvPr>
        </p:nvSpPr>
        <p:spPr>
          <a:xfrm>
            <a:off x="785786" y="428604"/>
            <a:ext cx="7358114" cy="802950"/>
          </a:xfrm>
        </p:spPr>
        <p:txBody>
          <a:bodyPr>
            <a:normAutofit/>
          </a:bodyPr>
          <a:lstStyle/>
          <a:p>
            <a:pPr algn="r"/>
            <a:r>
              <a:rPr lang="ar-SA" sz="2400" b="1" dirty="0" smtClean="0">
                <a:solidFill>
                  <a:schemeClr val="tx2">
                    <a:lumMod val="10000"/>
                  </a:schemeClr>
                </a:solidFill>
                <a:cs typeface="+mn-cs"/>
              </a:rPr>
              <a:t>الزوايا المصححه:</a:t>
            </a:r>
            <a:endParaRPr lang="ar-SA" sz="2400" b="1" dirty="0">
              <a:solidFill>
                <a:schemeClr val="tx2">
                  <a:lumMod val="10000"/>
                </a:schemeClr>
              </a:solidFill>
              <a:cs typeface="+mn-cs"/>
            </a:endParaRPr>
          </a:p>
        </p:txBody>
      </p:sp>
    </p:spTree>
  </p:cSld>
  <p:clrMapOvr>
    <a:masterClrMapping/>
  </p:clrMapOvr>
  <p:transition>
    <p:split orient="vert"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52600" y="2819400"/>
            <a:ext cx="6550152" cy="1417320"/>
          </a:xfrm>
        </p:spPr>
        <p:txBody>
          <a:bodyPr>
            <a:normAutofit/>
          </a:bodyPr>
          <a:lstStyle/>
          <a:p>
            <a:pPr algn="ctr"/>
            <a:r>
              <a:rPr lang="ar-SA" sz="5400" b="1" dirty="0" smtClean="0">
                <a:solidFill>
                  <a:srgbClr val="002060"/>
                </a:solidFill>
                <a:latin typeface="AmdtSymbols" pitchFamily="2" charset="0"/>
                <a:cs typeface="Bold Italic Art" pitchFamily="2" charset="-78"/>
              </a:rPr>
              <a:t>تم بحمد الله تعالى</a:t>
            </a:r>
            <a:endParaRPr lang="ar-SA" sz="5400" b="1" dirty="0">
              <a:solidFill>
                <a:srgbClr val="002060"/>
              </a:solidFill>
              <a:latin typeface="AmdtSymbols" pitchFamily="2" charset="0"/>
              <a:cs typeface="Bold Italic Art" pitchFamily="2" charset="-78"/>
            </a:endParaRPr>
          </a:p>
        </p:txBody>
      </p:sp>
    </p:spTree>
    <p:extLst>
      <p:ext uri="{BB962C8B-B14F-4D97-AF65-F5344CB8AC3E}">
        <p14:creationId xmlns:p14="http://schemas.microsoft.com/office/powerpoint/2010/main" xmlns="" val="135960889"/>
      </p:ext>
    </p:extLst>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76400"/>
            <a:ext cx="8153400" cy="3276600"/>
          </a:xfrm>
        </p:spPr>
        <p:txBody>
          <a:bodyPr>
            <a:normAutofit/>
          </a:bodyPr>
          <a:lstStyle/>
          <a:p>
            <a:pPr>
              <a:lnSpc>
                <a:spcPct val="150000"/>
              </a:lnSpc>
            </a:pPr>
            <a:r>
              <a:rPr lang="ar-SA" sz="2800" i="0" dirty="0">
                <a:solidFill>
                  <a:schemeClr val="tx2">
                    <a:lumMod val="10000"/>
                  </a:schemeClr>
                </a:solidFill>
              </a:rPr>
              <a:t>تشتمل فكرة المشروع على دراسة وتصميم </a:t>
            </a:r>
            <a:r>
              <a:rPr lang="ar-SA" sz="2800" i="0" dirty="0" smtClean="0">
                <a:solidFill>
                  <a:schemeClr val="tx2">
                    <a:lumMod val="10000"/>
                  </a:schemeClr>
                </a:solidFill>
              </a:rPr>
              <a:t>شارع الحرايق الواصل بين مفرق التحرير والشارع الالتفافي مرورا بمنطقة الحرايق , </a:t>
            </a:r>
            <a:r>
              <a:rPr lang="ar-SA" sz="2800" i="0" dirty="0">
                <a:solidFill>
                  <a:schemeClr val="tx2">
                    <a:lumMod val="10000"/>
                  </a:schemeClr>
                </a:solidFill>
              </a:rPr>
              <a:t>ونهدف من وراء هذا العمل وضع تصميم نموذجي لهذا الطريق والذي يشتمل على التصميم </a:t>
            </a:r>
            <a:r>
              <a:rPr lang="ar-SA" sz="2800" i="0" dirty="0" smtClean="0">
                <a:solidFill>
                  <a:schemeClr val="tx2">
                    <a:lumMod val="10000"/>
                  </a:schemeClr>
                </a:solidFill>
              </a:rPr>
              <a:t>الهندسي والبنية التحتية </a:t>
            </a:r>
            <a:r>
              <a:rPr lang="ar-SA" sz="2800" i="0" dirty="0">
                <a:solidFill>
                  <a:schemeClr val="tx2">
                    <a:lumMod val="10000"/>
                  </a:schemeClr>
                </a:solidFill>
              </a:rPr>
              <a:t>للطريق </a:t>
            </a:r>
            <a:r>
              <a:rPr lang="ar-SA" sz="2800" dirty="0" smtClean="0">
                <a:solidFill>
                  <a:schemeClr val="tx2">
                    <a:lumMod val="10000"/>
                  </a:schemeClr>
                </a:solidFill>
              </a:rPr>
              <a:t>.</a:t>
            </a:r>
            <a:endParaRPr lang="ar-SA" sz="2800" dirty="0">
              <a:solidFill>
                <a:schemeClr val="tx2">
                  <a:lumMod val="10000"/>
                </a:schemeClr>
              </a:solidFill>
            </a:endParaRPr>
          </a:p>
          <a:p>
            <a:pPr>
              <a:lnSpc>
                <a:spcPct val="150000"/>
              </a:lnSpc>
            </a:pPr>
            <a:endParaRPr lang="ar-SA" sz="2800" dirty="0">
              <a:solidFill>
                <a:schemeClr val="tx2">
                  <a:lumMod val="10000"/>
                </a:schemeClr>
              </a:solidFill>
            </a:endParaRPr>
          </a:p>
        </p:txBody>
      </p:sp>
      <p:sp>
        <p:nvSpPr>
          <p:cNvPr id="2" name="Title 1"/>
          <p:cNvSpPr>
            <a:spLocks noGrp="1"/>
          </p:cNvSpPr>
          <p:nvPr>
            <p:ph type="title"/>
          </p:nvPr>
        </p:nvSpPr>
        <p:spPr>
          <a:xfrm>
            <a:off x="1600200" y="533400"/>
            <a:ext cx="6324600" cy="762000"/>
          </a:xfrm>
        </p:spPr>
        <p:txBody>
          <a:bodyPr>
            <a:normAutofit/>
          </a:bodyPr>
          <a:lstStyle/>
          <a:p>
            <a:pPr algn="ctr"/>
            <a:r>
              <a:rPr lang="ar-SA" sz="4000" b="1" dirty="0" smtClean="0">
                <a:solidFill>
                  <a:srgbClr val="002060"/>
                </a:solidFill>
                <a:cs typeface="+mn-cs"/>
              </a:rPr>
              <a:t>منطقه المشروع</a:t>
            </a:r>
            <a:endParaRPr lang="ar-SA" sz="4000" b="1" dirty="0">
              <a:solidFill>
                <a:srgbClr val="002060"/>
              </a:solidFill>
              <a:cs typeface="+mn-cs"/>
            </a:endParaRPr>
          </a:p>
        </p:txBody>
      </p:sp>
    </p:spTree>
    <p:extLst>
      <p:ext uri="{BB962C8B-B14F-4D97-AF65-F5344CB8AC3E}">
        <p14:creationId xmlns:p14="http://schemas.microsoft.com/office/powerpoint/2010/main" xmlns="" val="1178083563"/>
      </p:ext>
    </p:extLst>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72646"/>
            <a:ext cx="9144000" cy="618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p:nvPr/>
        </p:nvSpPr>
        <p:spPr>
          <a:xfrm>
            <a:off x="2590800" y="123990"/>
            <a:ext cx="3314700" cy="707886"/>
          </a:xfrm>
          <a:prstGeom prst="rect">
            <a:avLst/>
          </a:prstGeom>
        </p:spPr>
        <p:txBody>
          <a:bodyPr wrap="square">
            <a:spAutoFit/>
          </a:bodyPr>
          <a:lstStyle/>
          <a:p>
            <a:r>
              <a:rPr lang="ar-SA" sz="4000" b="1" dirty="0">
                <a:solidFill>
                  <a:srgbClr val="002060"/>
                </a:solidFill>
              </a:rPr>
              <a:t>منطقة المشروع</a:t>
            </a:r>
            <a:endParaRPr lang="en-US" sz="4000" dirty="0">
              <a:solidFill>
                <a:srgbClr val="002060"/>
              </a:solidFill>
            </a:endParaRPr>
          </a:p>
        </p:txBody>
      </p:sp>
    </p:spTree>
    <p:extLst>
      <p:ext uri="{BB962C8B-B14F-4D97-AF65-F5344CB8AC3E}">
        <p14:creationId xmlns:p14="http://schemas.microsoft.com/office/powerpoint/2010/main" xmlns="" val="609349199"/>
      </p:ext>
    </p:extLst>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dirty="0" smtClean="0"/>
              <a:t>عرض الطريق غير كافي لعدد المركبات التي تستخدمه حيث أنها بتزايد مستمر بسبب تزايد عدد السكان في تلك المنطقة</a:t>
            </a:r>
            <a:endParaRPr lang="en-US" dirty="0" smtClean="0"/>
          </a:p>
          <a:p>
            <a:endParaRPr lang="ar-SA" dirty="0"/>
          </a:p>
        </p:txBody>
      </p:sp>
      <p:sp>
        <p:nvSpPr>
          <p:cNvPr id="3" name="Title 2"/>
          <p:cNvSpPr>
            <a:spLocks noGrp="1"/>
          </p:cNvSpPr>
          <p:nvPr>
            <p:ph type="title"/>
          </p:nvPr>
        </p:nvSpPr>
        <p:spPr/>
        <p:txBody>
          <a:bodyPr/>
          <a:lstStyle/>
          <a:p>
            <a:pPr algn="ctr"/>
            <a:r>
              <a:rPr lang="ar-SA" dirty="0" smtClean="0">
                <a:solidFill>
                  <a:srgbClr val="002060"/>
                </a:solidFill>
              </a:rPr>
              <a:t>مشكله البحث</a:t>
            </a:r>
            <a:endParaRPr lang="ar-SA" dirty="0">
              <a:solidFill>
                <a:srgbClr val="002060"/>
              </a:solidFill>
            </a:endParaRPr>
          </a:p>
        </p:txBody>
      </p:sp>
      <p:pic>
        <p:nvPicPr>
          <p:cNvPr id="86019" name="Picture 3" descr="C:\Documents and Settings\Administrator\سطح المكتب\phooooto\صورة٠٨٩٥.jpg"/>
          <p:cNvPicPr>
            <a:picLocks noChangeAspect="1" noChangeArrowheads="1"/>
          </p:cNvPicPr>
          <p:nvPr/>
        </p:nvPicPr>
        <p:blipFill>
          <a:blip r:embed="rId2" cstate="print">
            <a:lum bright="-10000"/>
          </a:blip>
          <a:srcRect/>
          <a:stretch>
            <a:fillRect/>
          </a:stretch>
        </p:blipFill>
        <p:spPr bwMode="auto">
          <a:xfrm>
            <a:off x="1428728" y="2500306"/>
            <a:ext cx="6242050" cy="41434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8" name="Straight Arrow Connector 7"/>
          <p:cNvCxnSpPr/>
          <p:nvPr/>
        </p:nvCxnSpPr>
        <p:spPr>
          <a:xfrm>
            <a:off x="4357686" y="5357826"/>
            <a:ext cx="1500198"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p:nvPr/>
        </p:nvCxnSpPr>
        <p:spPr>
          <a:xfrm rot="10800000">
            <a:off x="4357686" y="5357826"/>
            <a:ext cx="1500198"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C:\Documents and Settings\Administrator\سطح المكتب\phooooto\صورة٠٨٩٦.jpg"/>
          <p:cNvPicPr>
            <a:picLocks noGrp="1" noChangeAspect="1" noChangeArrowheads="1"/>
          </p:cNvPicPr>
          <p:nvPr>
            <p:ph idx="1"/>
          </p:nvPr>
        </p:nvPicPr>
        <p:blipFill>
          <a:blip r:embed="rId2"/>
          <a:srcRect/>
          <a:stretch>
            <a:fillRect/>
          </a:stretch>
        </p:blipFill>
        <p:spPr bwMode="auto">
          <a:xfrm>
            <a:off x="332155" y="428604"/>
            <a:ext cx="8026059" cy="60007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Straight Arrow Connector 5"/>
          <p:cNvCxnSpPr/>
          <p:nvPr/>
        </p:nvCxnSpPr>
        <p:spPr>
          <a:xfrm rot="10800000">
            <a:off x="6072198" y="3357562"/>
            <a:ext cx="928694" cy="71438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dirty="0" smtClean="0"/>
              <a:t>المنحنيات الراسية والأفقية تفتقر إلى العديد من الأسس الهندسية وخصوصا في عدم توفر مسافة الرؤية الكافية </a:t>
            </a:r>
            <a:endParaRPr lang="en-US" dirty="0" smtClean="0"/>
          </a:p>
          <a:p>
            <a:endParaRPr lang="ar-SA" dirty="0"/>
          </a:p>
        </p:txBody>
      </p:sp>
      <p:sp>
        <p:nvSpPr>
          <p:cNvPr id="3" name="Title 2"/>
          <p:cNvSpPr>
            <a:spLocks noGrp="1"/>
          </p:cNvSpPr>
          <p:nvPr>
            <p:ph type="title"/>
          </p:nvPr>
        </p:nvSpPr>
        <p:spPr/>
        <p:txBody>
          <a:bodyPr/>
          <a:lstStyle/>
          <a:p>
            <a:pPr algn="ctr"/>
            <a:r>
              <a:rPr lang="ar-SA" dirty="0" smtClean="0">
                <a:solidFill>
                  <a:srgbClr val="002060"/>
                </a:solidFill>
              </a:rPr>
              <a:t>مشكله البحث</a:t>
            </a:r>
            <a:endParaRPr lang="ar-SA" dirty="0"/>
          </a:p>
        </p:txBody>
      </p:sp>
      <p:pic>
        <p:nvPicPr>
          <p:cNvPr id="88068" name="Picture 4" descr="C:\Documents and Settings\Administrator\سطح المكتب\phooooto\صورة٠٨٧٩.jpg"/>
          <p:cNvPicPr>
            <a:picLocks noChangeAspect="1" noChangeArrowheads="1"/>
          </p:cNvPicPr>
          <p:nvPr/>
        </p:nvPicPr>
        <p:blipFill>
          <a:blip r:embed="rId2" cstate="print">
            <a:lum bright="-20000"/>
          </a:blip>
          <a:srcRect/>
          <a:stretch>
            <a:fillRect/>
          </a:stretch>
        </p:blipFill>
        <p:spPr bwMode="auto">
          <a:xfrm>
            <a:off x="1450975" y="2428868"/>
            <a:ext cx="6242050" cy="3714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Straight Arrow Connector 8"/>
          <p:cNvCxnSpPr/>
          <p:nvPr/>
        </p:nvCxnSpPr>
        <p:spPr>
          <a:xfrm>
            <a:off x="3643306" y="3214686"/>
            <a:ext cx="928694" cy="35719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C:\Documents and Settings\Administrator\سطح المكتب\phooooto\صورة٠٨٩٢.jpg"/>
          <p:cNvPicPr>
            <a:picLocks noGrp="1" noChangeAspect="1" noChangeArrowheads="1"/>
          </p:cNvPicPr>
          <p:nvPr>
            <p:ph idx="1"/>
          </p:nvPr>
        </p:nvPicPr>
        <p:blipFill>
          <a:blip r:embed="rId2">
            <a:lum bright="-20000"/>
          </a:blip>
          <a:srcRect/>
          <a:stretch>
            <a:fillRect/>
          </a:stretch>
        </p:blipFill>
        <p:spPr bwMode="auto">
          <a:xfrm>
            <a:off x="857224" y="500042"/>
            <a:ext cx="7572428" cy="5857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4" name="Straight Arrow Connector 3"/>
          <p:cNvCxnSpPr/>
          <p:nvPr/>
        </p:nvCxnSpPr>
        <p:spPr>
          <a:xfrm rot="10800000" flipV="1">
            <a:off x="4357686" y="2071678"/>
            <a:ext cx="571504" cy="21431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7" name="Straight Arrow Connector 6"/>
          <p:cNvCxnSpPr/>
          <p:nvPr/>
        </p:nvCxnSpPr>
        <p:spPr>
          <a:xfrm rot="5400000">
            <a:off x="1607323" y="3821909"/>
            <a:ext cx="1000132" cy="78581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a:off x="7143768" y="3500438"/>
            <a:ext cx="914400" cy="914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plit orient="vert"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384</TotalTime>
  <Words>955</Words>
  <Application>Microsoft Office PowerPoint</Application>
  <PresentationFormat>On-screen Show (4:3)</PresentationFormat>
  <Paragraphs>148</Paragraphs>
  <Slides>39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Concourse</vt:lpstr>
      <vt:lpstr>Equation</vt:lpstr>
      <vt:lpstr>Slide 1</vt:lpstr>
      <vt:lpstr>هيكلية المشروع</vt:lpstr>
      <vt:lpstr>المقدمه:</vt:lpstr>
      <vt:lpstr>منطقه المشروع</vt:lpstr>
      <vt:lpstr>Slide 5</vt:lpstr>
      <vt:lpstr>مشكله البحث</vt:lpstr>
      <vt:lpstr>Slide 7</vt:lpstr>
      <vt:lpstr>مشكله البحث</vt:lpstr>
      <vt:lpstr>Slide 9</vt:lpstr>
      <vt:lpstr>Slide 10</vt:lpstr>
      <vt:lpstr>Slide 11</vt:lpstr>
      <vt:lpstr>مشكله البحث</vt:lpstr>
      <vt:lpstr>مشكله البحث</vt:lpstr>
      <vt:lpstr>أهمية المشروع</vt:lpstr>
      <vt:lpstr>أهمية المشروع</vt:lpstr>
      <vt:lpstr>أهداف المشروع </vt:lpstr>
      <vt:lpstr>أهداف المشروع </vt:lpstr>
      <vt:lpstr>أهداف المشروع </vt:lpstr>
      <vt:lpstr>Slide 19</vt:lpstr>
      <vt:lpstr>الاعمال المساحيه والمضلعات :</vt:lpstr>
      <vt:lpstr>الاعمال المساحية </vt:lpstr>
      <vt:lpstr>Slide 22</vt:lpstr>
      <vt:lpstr>Slide 23</vt:lpstr>
      <vt:lpstr>المضلعات </vt:lpstr>
      <vt:lpstr>المضلعات </vt:lpstr>
      <vt:lpstr>المضلعات</vt:lpstr>
      <vt:lpstr>Slide 27</vt:lpstr>
      <vt:lpstr>Slide 28</vt:lpstr>
      <vt:lpstr>Slide 29</vt:lpstr>
      <vt:lpstr>Slide 30</vt:lpstr>
      <vt:lpstr>Slide 31</vt:lpstr>
      <vt:lpstr>Slide 32</vt:lpstr>
      <vt:lpstr>Slide 33</vt:lpstr>
      <vt:lpstr>Slide 34</vt:lpstr>
      <vt:lpstr>Slide 35</vt:lpstr>
      <vt:lpstr>وبعد إجراء العمليات الحسابية حسب العلاقة الرئيسية باستخدام برنامج  الاتودسك تم الحصول على الاحداثيات المصححة التي تظهر في الجدول التالي : </vt:lpstr>
      <vt:lpstr>جدول المسافات المصححه :  يتم حساب المسافات بناءا على الاحداثيات المصححه وذلك بالاعتماد على قانون المسافه بين نقطتين  </vt:lpstr>
      <vt:lpstr>الزوايا المصححه:</vt:lpstr>
      <vt:lpstr>تم بحمد الله تعالى</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eng.mshweiki</dc:creator>
  <cp:lastModifiedBy>جهاد وسام</cp:lastModifiedBy>
  <cp:revision>69</cp:revision>
  <dcterms:created xsi:type="dcterms:W3CDTF">2011-12-15T09:56:10Z</dcterms:created>
  <dcterms:modified xsi:type="dcterms:W3CDTF">2012-01-08T16:43:17Z</dcterms:modified>
</cp:coreProperties>
</file>