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304" r:id="rId9"/>
    <p:sldId id="266" r:id="rId10"/>
    <p:sldId id="268" r:id="rId11"/>
    <p:sldId id="269" r:id="rId12"/>
    <p:sldId id="271" r:id="rId13"/>
    <p:sldId id="294" r:id="rId14"/>
    <p:sldId id="284" r:id="rId15"/>
    <p:sldId id="285" r:id="rId16"/>
    <p:sldId id="287" r:id="rId17"/>
    <p:sldId id="288" r:id="rId18"/>
    <p:sldId id="289" r:id="rId19"/>
    <p:sldId id="299" r:id="rId20"/>
    <p:sldId id="300" r:id="rId21"/>
    <p:sldId id="301" r:id="rId22"/>
    <p:sldId id="302" r:id="rId23"/>
    <p:sldId id="303" r:id="rId24"/>
    <p:sldId id="292" r:id="rId25"/>
    <p:sldId id="293" r:id="rId26"/>
    <p:sldId id="295" r:id="rId27"/>
    <p:sldId id="296" r:id="rId28"/>
    <p:sldId id="277" r:id="rId29"/>
  </p:sldIdLst>
  <p:sldSz cx="9144000" cy="6858000" type="screen4x3"/>
  <p:notesSz cx="6858000" cy="9144000"/>
  <p:custShowLst>
    <p:custShow name="Custom Show 1" id="0">
      <p:sldLst/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660"/>
  </p:normalViewPr>
  <p:slideViewPr>
    <p:cSldViewPr>
      <p:cViewPr>
        <p:scale>
          <a:sx n="66" d="100"/>
          <a:sy n="66" d="100"/>
        </p:scale>
        <p:origin x="-64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B8E524-3F0D-4B95-B7DA-89E3C90CCB85}" type="doc">
      <dgm:prSet loTypeId="urn:microsoft.com/office/officeart/2005/8/layout/cycle3" loCatId="cycle" qsTypeId="urn:microsoft.com/office/officeart/2005/8/quickstyle/3d7" qsCatId="3D" csTypeId="urn:microsoft.com/office/officeart/2005/8/colors/colorful1" csCatId="colorful" phldr="1"/>
      <dgm:spPr/>
      <dgm:t>
        <a:bodyPr/>
        <a:lstStyle/>
        <a:p>
          <a:pPr rtl="1"/>
          <a:endParaRPr lang="ar-SA"/>
        </a:p>
      </dgm:t>
    </dgm:pt>
    <dgm:pt modelId="{3B6BF1E4-0481-49F0-AE60-DEC6DE6D948E}">
      <dgm:prSet phldrT="[Text]" custT="1"/>
      <dgm:spPr/>
      <dgm:t>
        <a:bodyPr/>
        <a:lstStyle/>
        <a:p>
          <a:pPr rtl="1"/>
          <a:r>
            <a:rPr lang="ar-SA" sz="1800" b="1" dirty="0" smtClean="0"/>
            <a:t>دراسة المخططات المعمارية</a:t>
          </a:r>
        </a:p>
      </dgm:t>
    </dgm:pt>
    <dgm:pt modelId="{9DB8DE75-4C62-467A-94AB-BC29006B9BF5}" type="parTrans" cxnId="{CC73E530-62D9-4909-BD94-654620152507}">
      <dgm:prSet/>
      <dgm:spPr/>
      <dgm:t>
        <a:bodyPr/>
        <a:lstStyle/>
        <a:p>
          <a:pPr rtl="1"/>
          <a:endParaRPr lang="ar-SA"/>
        </a:p>
      </dgm:t>
    </dgm:pt>
    <dgm:pt modelId="{DF3483F5-6CB3-42C3-B505-F913E7053E6B}" type="sibTrans" cxnId="{CC73E530-62D9-4909-BD94-654620152507}">
      <dgm:prSet/>
      <dgm:spPr/>
      <dgm:t>
        <a:bodyPr/>
        <a:lstStyle/>
        <a:p>
          <a:pPr rtl="1"/>
          <a:endParaRPr lang="ar-SA"/>
        </a:p>
      </dgm:t>
    </dgm:pt>
    <dgm:pt modelId="{D8E98FD8-2A76-4BEF-B9DF-CCBD466BEBBC}">
      <dgm:prSet phldrT="[Text]" custT="1"/>
      <dgm:spPr/>
      <dgm:t>
        <a:bodyPr/>
        <a:lstStyle/>
        <a:p>
          <a:pPr rtl="1"/>
          <a:r>
            <a:rPr lang="ar-SA" sz="1600" b="1" dirty="0" smtClean="0"/>
            <a:t>دراسة العناصر الإنشائية</a:t>
          </a:r>
          <a:endParaRPr lang="ar-SA" sz="1600" b="1" dirty="0"/>
        </a:p>
      </dgm:t>
    </dgm:pt>
    <dgm:pt modelId="{9959F89A-E716-46AE-A1AC-7BA5CC3BE0B8}" type="parTrans" cxnId="{8EA3ADDE-C2D8-4A35-9953-10DA3567C1EF}">
      <dgm:prSet/>
      <dgm:spPr/>
      <dgm:t>
        <a:bodyPr/>
        <a:lstStyle/>
        <a:p>
          <a:pPr rtl="1"/>
          <a:endParaRPr lang="ar-SA"/>
        </a:p>
      </dgm:t>
    </dgm:pt>
    <dgm:pt modelId="{11C49C1F-C0F2-4916-B0D5-7959F994404A}" type="sibTrans" cxnId="{8EA3ADDE-C2D8-4A35-9953-10DA3567C1EF}">
      <dgm:prSet/>
      <dgm:spPr/>
      <dgm:t>
        <a:bodyPr/>
        <a:lstStyle/>
        <a:p>
          <a:pPr rtl="1"/>
          <a:endParaRPr lang="ar-SA"/>
        </a:p>
      </dgm:t>
    </dgm:pt>
    <dgm:pt modelId="{BD106BBC-42EC-409D-B475-A76E4F4B2F87}">
      <dgm:prSet phldrT="[Text]" custT="1"/>
      <dgm:spPr/>
      <dgm:t>
        <a:bodyPr/>
        <a:lstStyle/>
        <a:p>
          <a:pPr rtl="1"/>
          <a:r>
            <a:rPr kumimoji="0" lang="ar-SA" sz="1600" b="1" i="0" u="none" strike="noStrike" cap="none" normalizeH="0" baseline="0" dirty="0" smtClean="0">
              <a:ln/>
              <a:effectLst/>
              <a:latin typeface="Arial" pitchFamily="34" charset="0"/>
              <a:ea typeface="Calibri" pitchFamily="34" charset="0"/>
              <a:cs typeface="Simplified Arabic" pitchFamily="2" charset="-78"/>
            </a:rPr>
            <a:t>تحليل العناصر الإنشائية</a:t>
          </a:r>
          <a:endParaRPr lang="ar-SA" sz="1600" b="1" dirty="0"/>
        </a:p>
      </dgm:t>
    </dgm:pt>
    <dgm:pt modelId="{A05D756D-4D2D-4597-87EE-807C1D770B7F}" type="parTrans" cxnId="{ABB0A399-B59F-4A6D-8EAD-4C607491F6F5}">
      <dgm:prSet/>
      <dgm:spPr/>
      <dgm:t>
        <a:bodyPr/>
        <a:lstStyle/>
        <a:p>
          <a:pPr rtl="1"/>
          <a:endParaRPr lang="ar-SA"/>
        </a:p>
      </dgm:t>
    </dgm:pt>
    <dgm:pt modelId="{2215E6FD-368D-47C9-8EBB-0DCEA5484ACB}" type="sibTrans" cxnId="{ABB0A399-B59F-4A6D-8EAD-4C607491F6F5}">
      <dgm:prSet/>
      <dgm:spPr/>
      <dgm:t>
        <a:bodyPr/>
        <a:lstStyle/>
        <a:p>
          <a:pPr rtl="1"/>
          <a:endParaRPr lang="ar-SA"/>
        </a:p>
      </dgm:t>
    </dgm:pt>
    <dgm:pt modelId="{9F697E36-09A0-436B-88F7-8069471B2DCD}">
      <dgm:prSet phldrT="[Text]" custT="1"/>
      <dgm:spPr/>
      <dgm:t>
        <a:bodyPr/>
        <a:lstStyle/>
        <a:p>
          <a:pPr rtl="1"/>
          <a:r>
            <a:rPr kumimoji="0" lang="ar-SA" sz="1600" b="1" i="0" u="none" strike="noStrike" cap="none" normalizeH="0" baseline="0" dirty="0" smtClean="0">
              <a:ln/>
              <a:effectLst/>
              <a:latin typeface="Arial" pitchFamily="34" charset="0"/>
              <a:ea typeface="Calibri" pitchFamily="34" charset="0"/>
              <a:cs typeface="Simplified Arabic" pitchFamily="2" charset="-78"/>
            </a:rPr>
            <a:t>تصميم العناصر الإنشائية.</a:t>
          </a:r>
          <a:endParaRPr lang="ar-SA" sz="1600" b="1" dirty="0"/>
        </a:p>
      </dgm:t>
    </dgm:pt>
    <dgm:pt modelId="{D7212801-3D28-4AD6-B35C-D1A244CD9F1F}" type="parTrans" cxnId="{5B783DED-C023-4C96-B1EB-A6761AD6501A}">
      <dgm:prSet/>
      <dgm:spPr/>
      <dgm:t>
        <a:bodyPr/>
        <a:lstStyle/>
        <a:p>
          <a:pPr rtl="1"/>
          <a:endParaRPr lang="ar-SA"/>
        </a:p>
      </dgm:t>
    </dgm:pt>
    <dgm:pt modelId="{7368AE52-ACDC-4F48-A168-B94BDAFC8EDA}" type="sibTrans" cxnId="{5B783DED-C023-4C96-B1EB-A6761AD6501A}">
      <dgm:prSet/>
      <dgm:spPr/>
      <dgm:t>
        <a:bodyPr/>
        <a:lstStyle/>
        <a:p>
          <a:pPr rtl="1"/>
          <a:endParaRPr lang="ar-SA"/>
        </a:p>
      </dgm:t>
    </dgm:pt>
    <dgm:pt modelId="{23F3BDB6-95C6-44F2-94BB-62FFE6F3D3AE}">
      <dgm:prSet phldrT="[Text]" custT="1"/>
      <dgm:spPr/>
      <dgm:t>
        <a:bodyPr/>
        <a:lstStyle/>
        <a:p>
          <a:pPr rtl="1"/>
          <a:r>
            <a:rPr lang="ar-SA" sz="1600" b="1" dirty="0" smtClean="0"/>
            <a:t>عمل المخططات التنفيذية للعناصر الإنشائية.</a:t>
          </a:r>
          <a:endParaRPr lang="ar-SA" sz="1600" b="1" dirty="0"/>
        </a:p>
      </dgm:t>
    </dgm:pt>
    <dgm:pt modelId="{3E7C2D37-1690-44C1-869D-304D997046F2}" type="parTrans" cxnId="{0DE44988-102A-4B98-992C-C04BC5047E94}">
      <dgm:prSet/>
      <dgm:spPr/>
      <dgm:t>
        <a:bodyPr/>
        <a:lstStyle/>
        <a:p>
          <a:pPr rtl="1"/>
          <a:endParaRPr lang="ar-SA"/>
        </a:p>
      </dgm:t>
    </dgm:pt>
    <dgm:pt modelId="{9F3526F1-E32E-4FF7-89AC-9D7DB348231D}" type="sibTrans" cxnId="{0DE44988-102A-4B98-992C-C04BC5047E94}">
      <dgm:prSet/>
      <dgm:spPr/>
      <dgm:t>
        <a:bodyPr/>
        <a:lstStyle/>
        <a:p>
          <a:pPr rtl="1"/>
          <a:endParaRPr lang="ar-SA"/>
        </a:p>
      </dgm:t>
    </dgm:pt>
    <dgm:pt modelId="{5F388F75-024B-4458-94C9-AA52A8FF5149}" type="pres">
      <dgm:prSet presAssocID="{E2B8E524-3F0D-4B95-B7DA-89E3C90CCB8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E8421A08-5494-422C-A093-59171311B837}" type="pres">
      <dgm:prSet presAssocID="{E2B8E524-3F0D-4B95-B7DA-89E3C90CCB85}" presName="cycle" presStyleCnt="0"/>
      <dgm:spPr/>
      <dgm:t>
        <a:bodyPr/>
        <a:lstStyle/>
        <a:p>
          <a:pPr rtl="1"/>
          <a:endParaRPr lang="ar-SA"/>
        </a:p>
      </dgm:t>
    </dgm:pt>
    <dgm:pt modelId="{0230BA81-7EDB-4FF9-A42E-84D5AD277F89}" type="pres">
      <dgm:prSet presAssocID="{3B6BF1E4-0481-49F0-AE60-DEC6DE6D948E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E64B2D6-5A4E-46F9-A057-19F7DB841FD9}" type="pres">
      <dgm:prSet presAssocID="{DF3483F5-6CB3-42C3-B505-F913E7053E6B}" presName="sibTransFirstNode" presStyleLbl="bgShp" presStyleIdx="0" presStyleCnt="1"/>
      <dgm:spPr/>
      <dgm:t>
        <a:bodyPr/>
        <a:lstStyle/>
        <a:p>
          <a:pPr rtl="1"/>
          <a:endParaRPr lang="ar-SA"/>
        </a:p>
      </dgm:t>
    </dgm:pt>
    <dgm:pt modelId="{EFDF5985-F24F-4005-9B57-E4660E95C876}" type="pres">
      <dgm:prSet presAssocID="{D8E98FD8-2A76-4BEF-B9DF-CCBD466BEBBC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B339F79-81E6-46F3-894F-A04F1A2E325D}" type="pres">
      <dgm:prSet presAssocID="{BD106BBC-42EC-409D-B475-A76E4F4B2F87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8E316FF-955F-4FC0-9FAE-155438089BE0}" type="pres">
      <dgm:prSet presAssocID="{9F697E36-09A0-436B-88F7-8069471B2DCD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64CDA14-D088-4817-8E0B-44DF5AC4464B}" type="pres">
      <dgm:prSet presAssocID="{23F3BDB6-95C6-44F2-94BB-62FFE6F3D3AE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2C955C4-8D65-478C-989E-CE04C6F3AD1B}" type="presOf" srcId="{E2B8E524-3F0D-4B95-B7DA-89E3C90CCB85}" destId="{5F388F75-024B-4458-94C9-AA52A8FF5149}" srcOrd="0" destOrd="0" presId="urn:microsoft.com/office/officeart/2005/8/layout/cycle3"/>
    <dgm:cxn modelId="{5B783DED-C023-4C96-B1EB-A6761AD6501A}" srcId="{E2B8E524-3F0D-4B95-B7DA-89E3C90CCB85}" destId="{9F697E36-09A0-436B-88F7-8069471B2DCD}" srcOrd="3" destOrd="0" parTransId="{D7212801-3D28-4AD6-B35C-D1A244CD9F1F}" sibTransId="{7368AE52-ACDC-4F48-A168-B94BDAFC8EDA}"/>
    <dgm:cxn modelId="{BD235ED7-3ADB-4B25-A8CF-2A7CC3ACD12F}" type="presOf" srcId="{9F697E36-09A0-436B-88F7-8069471B2DCD}" destId="{58E316FF-955F-4FC0-9FAE-155438089BE0}" srcOrd="0" destOrd="0" presId="urn:microsoft.com/office/officeart/2005/8/layout/cycle3"/>
    <dgm:cxn modelId="{DEEC0F1F-D4BC-455F-A0ED-7C971872D87D}" type="presOf" srcId="{DF3483F5-6CB3-42C3-B505-F913E7053E6B}" destId="{5E64B2D6-5A4E-46F9-A057-19F7DB841FD9}" srcOrd="0" destOrd="0" presId="urn:microsoft.com/office/officeart/2005/8/layout/cycle3"/>
    <dgm:cxn modelId="{79990275-C702-4BC5-BB0B-8DC6CF19D591}" type="presOf" srcId="{D8E98FD8-2A76-4BEF-B9DF-CCBD466BEBBC}" destId="{EFDF5985-F24F-4005-9B57-E4660E95C876}" srcOrd="0" destOrd="0" presId="urn:microsoft.com/office/officeart/2005/8/layout/cycle3"/>
    <dgm:cxn modelId="{73FFC992-4EC2-406B-991B-FC0F8A038A3C}" type="presOf" srcId="{BD106BBC-42EC-409D-B475-A76E4F4B2F87}" destId="{5B339F79-81E6-46F3-894F-A04F1A2E325D}" srcOrd="0" destOrd="0" presId="urn:microsoft.com/office/officeart/2005/8/layout/cycle3"/>
    <dgm:cxn modelId="{9C183516-15F3-40B3-8A8F-237E7104CE57}" type="presOf" srcId="{23F3BDB6-95C6-44F2-94BB-62FFE6F3D3AE}" destId="{364CDA14-D088-4817-8E0B-44DF5AC4464B}" srcOrd="0" destOrd="0" presId="urn:microsoft.com/office/officeart/2005/8/layout/cycle3"/>
    <dgm:cxn modelId="{CC73E530-62D9-4909-BD94-654620152507}" srcId="{E2B8E524-3F0D-4B95-B7DA-89E3C90CCB85}" destId="{3B6BF1E4-0481-49F0-AE60-DEC6DE6D948E}" srcOrd="0" destOrd="0" parTransId="{9DB8DE75-4C62-467A-94AB-BC29006B9BF5}" sibTransId="{DF3483F5-6CB3-42C3-B505-F913E7053E6B}"/>
    <dgm:cxn modelId="{ABB0A399-B59F-4A6D-8EAD-4C607491F6F5}" srcId="{E2B8E524-3F0D-4B95-B7DA-89E3C90CCB85}" destId="{BD106BBC-42EC-409D-B475-A76E4F4B2F87}" srcOrd="2" destOrd="0" parTransId="{A05D756D-4D2D-4597-87EE-807C1D770B7F}" sibTransId="{2215E6FD-368D-47C9-8EBB-0DCEA5484ACB}"/>
    <dgm:cxn modelId="{8EA3ADDE-C2D8-4A35-9953-10DA3567C1EF}" srcId="{E2B8E524-3F0D-4B95-B7DA-89E3C90CCB85}" destId="{D8E98FD8-2A76-4BEF-B9DF-CCBD466BEBBC}" srcOrd="1" destOrd="0" parTransId="{9959F89A-E716-46AE-A1AC-7BA5CC3BE0B8}" sibTransId="{11C49C1F-C0F2-4916-B0D5-7959F994404A}"/>
    <dgm:cxn modelId="{A2DE328E-0F36-4FBA-AF33-7EDACD1754AE}" type="presOf" srcId="{3B6BF1E4-0481-49F0-AE60-DEC6DE6D948E}" destId="{0230BA81-7EDB-4FF9-A42E-84D5AD277F89}" srcOrd="0" destOrd="0" presId="urn:microsoft.com/office/officeart/2005/8/layout/cycle3"/>
    <dgm:cxn modelId="{0DE44988-102A-4B98-992C-C04BC5047E94}" srcId="{E2B8E524-3F0D-4B95-B7DA-89E3C90CCB85}" destId="{23F3BDB6-95C6-44F2-94BB-62FFE6F3D3AE}" srcOrd="4" destOrd="0" parTransId="{3E7C2D37-1690-44C1-869D-304D997046F2}" sibTransId="{9F3526F1-E32E-4FF7-89AC-9D7DB348231D}"/>
    <dgm:cxn modelId="{5CA7D449-9D40-4F57-9EC1-36368C187761}" type="presParOf" srcId="{5F388F75-024B-4458-94C9-AA52A8FF5149}" destId="{E8421A08-5494-422C-A093-59171311B837}" srcOrd="0" destOrd="0" presId="urn:microsoft.com/office/officeart/2005/8/layout/cycle3"/>
    <dgm:cxn modelId="{E5B8E9F6-CCE7-41A2-B670-C034B270065C}" type="presParOf" srcId="{E8421A08-5494-422C-A093-59171311B837}" destId="{0230BA81-7EDB-4FF9-A42E-84D5AD277F89}" srcOrd="0" destOrd="0" presId="urn:microsoft.com/office/officeart/2005/8/layout/cycle3"/>
    <dgm:cxn modelId="{25DB5882-B41D-4F84-AEC4-390D58735F3F}" type="presParOf" srcId="{E8421A08-5494-422C-A093-59171311B837}" destId="{5E64B2D6-5A4E-46F9-A057-19F7DB841FD9}" srcOrd="1" destOrd="0" presId="urn:microsoft.com/office/officeart/2005/8/layout/cycle3"/>
    <dgm:cxn modelId="{A0FBA2E9-B37A-42BF-ACA3-F11AE075FFBE}" type="presParOf" srcId="{E8421A08-5494-422C-A093-59171311B837}" destId="{EFDF5985-F24F-4005-9B57-E4660E95C876}" srcOrd="2" destOrd="0" presId="urn:microsoft.com/office/officeart/2005/8/layout/cycle3"/>
    <dgm:cxn modelId="{23C21436-D24B-4061-9B83-28C649FD8C8B}" type="presParOf" srcId="{E8421A08-5494-422C-A093-59171311B837}" destId="{5B339F79-81E6-46F3-894F-A04F1A2E325D}" srcOrd="3" destOrd="0" presId="urn:microsoft.com/office/officeart/2005/8/layout/cycle3"/>
    <dgm:cxn modelId="{3B8F6117-A83C-47DF-ACE8-58ECB9A2A9BD}" type="presParOf" srcId="{E8421A08-5494-422C-A093-59171311B837}" destId="{58E316FF-955F-4FC0-9FAE-155438089BE0}" srcOrd="4" destOrd="0" presId="urn:microsoft.com/office/officeart/2005/8/layout/cycle3"/>
    <dgm:cxn modelId="{7397D6E3-2D78-4417-A2EF-59122990A96C}" type="presParOf" srcId="{E8421A08-5494-422C-A093-59171311B837}" destId="{364CDA14-D088-4817-8E0B-44DF5AC4464B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966D38-A002-46AD-9A7A-B4DDE5874845}" type="doc">
      <dgm:prSet loTypeId="urn:microsoft.com/office/officeart/2005/8/layout/venn1" loCatId="relationship" qsTypeId="urn:microsoft.com/office/officeart/2005/8/quickstyle/simple5" qsCatId="simple" csTypeId="urn:microsoft.com/office/officeart/2005/8/colors/accent0_2" csCatId="mainScheme" phldr="1"/>
      <dgm:spPr/>
    </dgm:pt>
    <dgm:pt modelId="{09237565-C1A2-4AD5-9168-08ED30B1C08D}">
      <dgm:prSet phldrT="[Text]"/>
      <dgm:spPr/>
      <dgm:t>
        <a:bodyPr/>
        <a:lstStyle/>
        <a:p>
          <a:pPr rtl="1"/>
          <a:r>
            <a:rPr lang="ar-SA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الأمان</a:t>
          </a:r>
          <a:endParaRPr lang="ar-SA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BE120E13-E34B-4650-91B7-81252795216B}" type="parTrans" cxnId="{7CACE4C8-17E0-4D10-88FA-C1CE9CD9D3E4}">
      <dgm:prSet/>
      <dgm:spPr/>
      <dgm:t>
        <a:bodyPr/>
        <a:lstStyle/>
        <a:p>
          <a:pPr rtl="1"/>
          <a:endParaRPr lang="ar-SA"/>
        </a:p>
      </dgm:t>
    </dgm:pt>
    <dgm:pt modelId="{EFDBD03F-0C3B-4103-90A3-F14ADBD00B05}" type="sibTrans" cxnId="{7CACE4C8-17E0-4D10-88FA-C1CE9CD9D3E4}">
      <dgm:prSet/>
      <dgm:spPr/>
      <dgm:t>
        <a:bodyPr/>
        <a:lstStyle/>
        <a:p>
          <a:pPr rtl="1"/>
          <a:endParaRPr lang="ar-SA"/>
        </a:p>
      </dgm:t>
    </dgm:pt>
    <dgm:pt modelId="{8AF78FE1-06E5-42B3-A212-1B44985118C9}">
      <dgm:prSet phldrT="[Text]"/>
      <dgm:spPr/>
      <dgm:t>
        <a:bodyPr/>
        <a:lstStyle/>
        <a:p>
          <a:pPr rtl="1"/>
          <a:r>
            <a:rPr lang="ar-SA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صلاحية</a:t>
          </a:r>
          <a:r>
            <a:rPr lang="ar-S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ar-SA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الاستخدام</a:t>
          </a:r>
          <a:endParaRPr lang="ar-SA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32A256EB-DB16-41CC-AAF8-3865DDAB78B6}" type="parTrans" cxnId="{A27F12CC-E67E-46BA-B633-46977F74637A}">
      <dgm:prSet/>
      <dgm:spPr/>
      <dgm:t>
        <a:bodyPr/>
        <a:lstStyle/>
        <a:p>
          <a:pPr rtl="1"/>
          <a:endParaRPr lang="ar-SA"/>
        </a:p>
      </dgm:t>
    </dgm:pt>
    <dgm:pt modelId="{BC668443-FE3E-4318-BF46-64319C98EBBA}" type="sibTrans" cxnId="{A27F12CC-E67E-46BA-B633-46977F74637A}">
      <dgm:prSet/>
      <dgm:spPr/>
      <dgm:t>
        <a:bodyPr/>
        <a:lstStyle/>
        <a:p>
          <a:pPr rtl="1"/>
          <a:endParaRPr lang="ar-SA"/>
        </a:p>
      </dgm:t>
    </dgm:pt>
    <dgm:pt modelId="{0BB68EDF-F60F-43F2-BDD0-2E28FE192F81}">
      <dgm:prSet phldrT="[Text]"/>
      <dgm:spPr/>
      <dgm:t>
        <a:bodyPr/>
        <a:lstStyle/>
        <a:p>
          <a:pPr rtl="1"/>
          <a:r>
            <a:rPr lang="ar-SA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الاقتصاد</a:t>
          </a:r>
          <a:endParaRPr lang="ar-SA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0D612826-78A2-4373-9798-CD8D54C08678}" type="parTrans" cxnId="{E5CB25DE-19EB-41FA-A78E-9ED6D1250C3F}">
      <dgm:prSet/>
      <dgm:spPr/>
      <dgm:t>
        <a:bodyPr/>
        <a:lstStyle/>
        <a:p>
          <a:pPr rtl="1"/>
          <a:endParaRPr lang="ar-SA"/>
        </a:p>
      </dgm:t>
    </dgm:pt>
    <dgm:pt modelId="{8949ABD3-7431-4DA1-87D3-DF1B2C4D9A3F}" type="sibTrans" cxnId="{E5CB25DE-19EB-41FA-A78E-9ED6D1250C3F}">
      <dgm:prSet/>
      <dgm:spPr/>
      <dgm:t>
        <a:bodyPr/>
        <a:lstStyle/>
        <a:p>
          <a:pPr rtl="1"/>
          <a:endParaRPr lang="ar-SA"/>
        </a:p>
      </dgm:t>
    </dgm:pt>
    <dgm:pt modelId="{2F0E2523-4CB7-4E74-AE74-6783C1D500C2}" type="pres">
      <dgm:prSet presAssocID="{47966D38-A002-46AD-9A7A-B4DDE5874845}" presName="compositeShape" presStyleCnt="0">
        <dgm:presLayoutVars>
          <dgm:chMax val="7"/>
          <dgm:dir/>
          <dgm:resizeHandles val="exact"/>
        </dgm:presLayoutVars>
      </dgm:prSet>
      <dgm:spPr/>
    </dgm:pt>
    <dgm:pt modelId="{64443AB6-195A-4BDA-A7C4-33AE359BE97A}" type="pres">
      <dgm:prSet presAssocID="{09237565-C1A2-4AD5-9168-08ED30B1C08D}" presName="circ1" presStyleLbl="vennNode1" presStyleIdx="0" presStyleCnt="3"/>
      <dgm:spPr/>
      <dgm:t>
        <a:bodyPr/>
        <a:lstStyle/>
        <a:p>
          <a:pPr rtl="1"/>
          <a:endParaRPr lang="ar-SA"/>
        </a:p>
      </dgm:t>
    </dgm:pt>
    <dgm:pt modelId="{7D1E40B4-5492-44A1-A648-48F307FE5A85}" type="pres">
      <dgm:prSet presAssocID="{09237565-C1A2-4AD5-9168-08ED30B1C08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F6DDC05-6F76-4D5C-9069-8D0505E50944}" type="pres">
      <dgm:prSet presAssocID="{8AF78FE1-06E5-42B3-A212-1B44985118C9}" presName="circ2" presStyleLbl="vennNode1" presStyleIdx="1" presStyleCnt="3"/>
      <dgm:spPr/>
      <dgm:t>
        <a:bodyPr/>
        <a:lstStyle/>
        <a:p>
          <a:pPr rtl="1"/>
          <a:endParaRPr lang="ar-SA"/>
        </a:p>
      </dgm:t>
    </dgm:pt>
    <dgm:pt modelId="{12B3A5F6-761A-42AC-A286-F8BAD34D3BE4}" type="pres">
      <dgm:prSet presAssocID="{8AF78FE1-06E5-42B3-A212-1B44985118C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F53F6C8-0113-4FDF-B24A-226417B73EB4}" type="pres">
      <dgm:prSet presAssocID="{0BB68EDF-F60F-43F2-BDD0-2E28FE192F81}" presName="circ3" presStyleLbl="vennNode1" presStyleIdx="2" presStyleCnt="3"/>
      <dgm:spPr/>
      <dgm:t>
        <a:bodyPr/>
        <a:lstStyle/>
        <a:p>
          <a:pPr rtl="1"/>
          <a:endParaRPr lang="ar-SA"/>
        </a:p>
      </dgm:t>
    </dgm:pt>
    <dgm:pt modelId="{9B3B9365-B898-4971-9B43-B1F6C6E3F1E2}" type="pres">
      <dgm:prSet presAssocID="{0BB68EDF-F60F-43F2-BDD0-2E28FE192F81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D8310E0A-048F-425F-808A-8A0BB7E4B45A}" type="presOf" srcId="{47966D38-A002-46AD-9A7A-B4DDE5874845}" destId="{2F0E2523-4CB7-4E74-AE74-6783C1D500C2}" srcOrd="0" destOrd="0" presId="urn:microsoft.com/office/officeart/2005/8/layout/venn1"/>
    <dgm:cxn modelId="{ABE48036-D215-46C1-B8B4-ACAFC1F0B22C}" type="presOf" srcId="{09237565-C1A2-4AD5-9168-08ED30B1C08D}" destId="{7D1E40B4-5492-44A1-A648-48F307FE5A85}" srcOrd="1" destOrd="0" presId="urn:microsoft.com/office/officeart/2005/8/layout/venn1"/>
    <dgm:cxn modelId="{0980AF80-1F24-4F7D-B2AD-A6172D8BD9A9}" type="presOf" srcId="{09237565-C1A2-4AD5-9168-08ED30B1C08D}" destId="{64443AB6-195A-4BDA-A7C4-33AE359BE97A}" srcOrd="0" destOrd="0" presId="urn:microsoft.com/office/officeart/2005/8/layout/venn1"/>
    <dgm:cxn modelId="{75ADB6BF-6D07-4654-98F8-A76EFA6628DE}" type="presOf" srcId="{8AF78FE1-06E5-42B3-A212-1B44985118C9}" destId="{12B3A5F6-761A-42AC-A286-F8BAD34D3BE4}" srcOrd="1" destOrd="0" presId="urn:microsoft.com/office/officeart/2005/8/layout/venn1"/>
    <dgm:cxn modelId="{A27F12CC-E67E-46BA-B633-46977F74637A}" srcId="{47966D38-A002-46AD-9A7A-B4DDE5874845}" destId="{8AF78FE1-06E5-42B3-A212-1B44985118C9}" srcOrd="1" destOrd="0" parTransId="{32A256EB-DB16-41CC-AAF8-3865DDAB78B6}" sibTransId="{BC668443-FE3E-4318-BF46-64319C98EBBA}"/>
    <dgm:cxn modelId="{7CACE4C8-17E0-4D10-88FA-C1CE9CD9D3E4}" srcId="{47966D38-A002-46AD-9A7A-B4DDE5874845}" destId="{09237565-C1A2-4AD5-9168-08ED30B1C08D}" srcOrd="0" destOrd="0" parTransId="{BE120E13-E34B-4650-91B7-81252795216B}" sibTransId="{EFDBD03F-0C3B-4103-90A3-F14ADBD00B05}"/>
    <dgm:cxn modelId="{5110C51D-E44C-4FC2-954D-36E7349C5685}" type="presOf" srcId="{8AF78FE1-06E5-42B3-A212-1B44985118C9}" destId="{DF6DDC05-6F76-4D5C-9069-8D0505E50944}" srcOrd="0" destOrd="0" presId="urn:microsoft.com/office/officeart/2005/8/layout/venn1"/>
    <dgm:cxn modelId="{9774992A-CBDE-472E-9830-FB0C8E0B411B}" type="presOf" srcId="{0BB68EDF-F60F-43F2-BDD0-2E28FE192F81}" destId="{9B3B9365-B898-4971-9B43-B1F6C6E3F1E2}" srcOrd="1" destOrd="0" presId="urn:microsoft.com/office/officeart/2005/8/layout/venn1"/>
    <dgm:cxn modelId="{0D79C600-EA72-4BB6-B5F6-A8A9B96D9B0A}" type="presOf" srcId="{0BB68EDF-F60F-43F2-BDD0-2E28FE192F81}" destId="{7F53F6C8-0113-4FDF-B24A-226417B73EB4}" srcOrd="0" destOrd="0" presId="urn:microsoft.com/office/officeart/2005/8/layout/venn1"/>
    <dgm:cxn modelId="{E5CB25DE-19EB-41FA-A78E-9ED6D1250C3F}" srcId="{47966D38-A002-46AD-9A7A-B4DDE5874845}" destId="{0BB68EDF-F60F-43F2-BDD0-2E28FE192F81}" srcOrd="2" destOrd="0" parTransId="{0D612826-78A2-4373-9798-CD8D54C08678}" sibTransId="{8949ABD3-7431-4DA1-87D3-DF1B2C4D9A3F}"/>
    <dgm:cxn modelId="{6CE0EE00-D3D7-4D1F-A114-684AA20EB9ED}" type="presParOf" srcId="{2F0E2523-4CB7-4E74-AE74-6783C1D500C2}" destId="{64443AB6-195A-4BDA-A7C4-33AE359BE97A}" srcOrd="0" destOrd="0" presId="urn:microsoft.com/office/officeart/2005/8/layout/venn1"/>
    <dgm:cxn modelId="{AC80D26A-CF6C-4299-94ED-F05E6BF0E06D}" type="presParOf" srcId="{2F0E2523-4CB7-4E74-AE74-6783C1D500C2}" destId="{7D1E40B4-5492-44A1-A648-48F307FE5A85}" srcOrd="1" destOrd="0" presId="urn:microsoft.com/office/officeart/2005/8/layout/venn1"/>
    <dgm:cxn modelId="{07FB984D-FF56-448B-82AA-6E23A8FB1477}" type="presParOf" srcId="{2F0E2523-4CB7-4E74-AE74-6783C1D500C2}" destId="{DF6DDC05-6F76-4D5C-9069-8D0505E50944}" srcOrd="2" destOrd="0" presId="urn:microsoft.com/office/officeart/2005/8/layout/venn1"/>
    <dgm:cxn modelId="{5D8E792B-900D-480E-BBD0-5F6AAFE0F328}" type="presParOf" srcId="{2F0E2523-4CB7-4E74-AE74-6783C1D500C2}" destId="{12B3A5F6-761A-42AC-A286-F8BAD34D3BE4}" srcOrd="3" destOrd="0" presId="urn:microsoft.com/office/officeart/2005/8/layout/venn1"/>
    <dgm:cxn modelId="{7C64EE65-9321-4E42-AA53-9DD30B2AFA5C}" type="presParOf" srcId="{2F0E2523-4CB7-4E74-AE74-6783C1D500C2}" destId="{7F53F6C8-0113-4FDF-B24A-226417B73EB4}" srcOrd="4" destOrd="0" presId="urn:microsoft.com/office/officeart/2005/8/layout/venn1"/>
    <dgm:cxn modelId="{9D2F479F-AD7D-4030-9BF0-07E8563B0BB3}" type="presParOf" srcId="{2F0E2523-4CB7-4E74-AE74-6783C1D500C2}" destId="{9B3B9365-B898-4971-9B43-B1F6C6E3F1E2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64B2D6-5A4E-46F9-A057-19F7DB841FD9}">
      <dsp:nvSpPr>
        <dsp:cNvPr id="0" name=""/>
        <dsp:cNvSpPr/>
      </dsp:nvSpPr>
      <dsp:spPr>
        <a:xfrm>
          <a:off x="1867779" y="-27638"/>
          <a:ext cx="4494040" cy="4494040"/>
        </a:xfrm>
        <a:prstGeom prst="circularArrow">
          <a:avLst>
            <a:gd name="adj1" fmla="val 5544"/>
            <a:gd name="adj2" fmla="val 330680"/>
            <a:gd name="adj3" fmla="val 13765712"/>
            <a:gd name="adj4" fmla="val 17392183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30BA81-7EDB-4FF9-A42E-84D5AD277F89}">
      <dsp:nvSpPr>
        <dsp:cNvPr id="0" name=""/>
        <dsp:cNvSpPr/>
      </dsp:nvSpPr>
      <dsp:spPr>
        <a:xfrm>
          <a:off x="3057971" y="1135"/>
          <a:ext cx="2113657" cy="105682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/>
            <a:t>دراسة المخططات المعمارية</a:t>
          </a:r>
        </a:p>
      </dsp:txBody>
      <dsp:txXfrm>
        <a:off x="3057971" y="1135"/>
        <a:ext cx="2113657" cy="1056828"/>
      </dsp:txXfrm>
    </dsp:sp>
    <dsp:sp modelId="{EFDF5985-F24F-4005-9B57-E4660E95C876}">
      <dsp:nvSpPr>
        <dsp:cNvPr id="0" name=""/>
        <dsp:cNvSpPr/>
      </dsp:nvSpPr>
      <dsp:spPr>
        <a:xfrm>
          <a:off x="4880609" y="1325359"/>
          <a:ext cx="2113657" cy="105682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1" kern="1200" dirty="0" smtClean="0"/>
            <a:t>دراسة العناصر الإنشائية</a:t>
          </a:r>
          <a:endParaRPr lang="ar-SA" sz="1600" b="1" kern="1200" dirty="0"/>
        </a:p>
      </dsp:txBody>
      <dsp:txXfrm>
        <a:off x="4880609" y="1325359"/>
        <a:ext cx="2113657" cy="1056828"/>
      </dsp:txXfrm>
    </dsp:sp>
    <dsp:sp modelId="{5B339F79-81E6-46F3-894F-A04F1A2E325D}">
      <dsp:nvSpPr>
        <dsp:cNvPr id="0" name=""/>
        <dsp:cNvSpPr/>
      </dsp:nvSpPr>
      <dsp:spPr>
        <a:xfrm>
          <a:off x="4184423" y="3467999"/>
          <a:ext cx="2113657" cy="105682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ar-SA" sz="1600" b="1" i="0" u="none" strike="noStrike" kern="1200" cap="none" normalizeH="0" baseline="0" dirty="0" smtClean="0">
              <a:ln/>
              <a:effectLst/>
              <a:latin typeface="Arial" pitchFamily="34" charset="0"/>
              <a:ea typeface="Calibri" pitchFamily="34" charset="0"/>
              <a:cs typeface="Simplified Arabic" pitchFamily="2" charset="-78"/>
            </a:rPr>
            <a:t>تحليل العناصر الإنشائية</a:t>
          </a:r>
          <a:endParaRPr lang="ar-SA" sz="1600" b="1" kern="1200" dirty="0"/>
        </a:p>
      </dsp:txBody>
      <dsp:txXfrm>
        <a:off x="4184423" y="3467999"/>
        <a:ext cx="2113657" cy="1056828"/>
      </dsp:txXfrm>
    </dsp:sp>
    <dsp:sp modelId="{58E316FF-955F-4FC0-9FAE-155438089BE0}">
      <dsp:nvSpPr>
        <dsp:cNvPr id="0" name=""/>
        <dsp:cNvSpPr/>
      </dsp:nvSpPr>
      <dsp:spPr>
        <a:xfrm>
          <a:off x="1931519" y="3467999"/>
          <a:ext cx="2113657" cy="10568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ar-SA" sz="1600" b="1" i="0" u="none" strike="noStrike" kern="1200" cap="none" normalizeH="0" baseline="0" dirty="0" smtClean="0">
              <a:ln/>
              <a:effectLst/>
              <a:latin typeface="Arial" pitchFamily="34" charset="0"/>
              <a:ea typeface="Calibri" pitchFamily="34" charset="0"/>
              <a:cs typeface="Simplified Arabic" pitchFamily="2" charset="-78"/>
            </a:rPr>
            <a:t>تصميم العناصر الإنشائية.</a:t>
          </a:r>
          <a:endParaRPr lang="ar-SA" sz="1600" b="1" kern="1200" dirty="0"/>
        </a:p>
      </dsp:txBody>
      <dsp:txXfrm>
        <a:off x="1931519" y="3467999"/>
        <a:ext cx="2113657" cy="1056828"/>
      </dsp:txXfrm>
    </dsp:sp>
    <dsp:sp modelId="{364CDA14-D088-4817-8E0B-44DF5AC4464B}">
      <dsp:nvSpPr>
        <dsp:cNvPr id="0" name=""/>
        <dsp:cNvSpPr/>
      </dsp:nvSpPr>
      <dsp:spPr>
        <a:xfrm>
          <a:off x="1235333" y="1325359"/>
          <a:ext cx="2113657" cy="105682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1" kern="1200" dirty="0" smtClean="0"/>
            <a:t>عمل المخططات التنفيذية للعناصر الإنشائية.</a:t>
          </a:r>
          <a:endParaRPr lang="ar-SA" sz="1600" b="1" kern="1200" dirty="0"/>
        </a:p>
      </dsp:txBody>
      <dsp:txXfrm>
        <a:off x="1235333" y="1325359"/>
        <a:ext cx="2113657" cy="105682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443AB6-195A-4BDA-A7C4-33AE359BE97A}">
      <dsp:nvSpPr>
        <dsp:cNvPr id="0" name=""/>
        <dsp:cNvSpPr/>
      </dsp:nvSpPr>
      <dsp:spPr>
        <a:xfrm>
          <a:off x="2757011" y="56574"/>
          <a:ext cx="2715577" cy="2715577"/>
        </a:xfrm>
        <a:prstGeom prst="ellipse">
          <a:avLst/>
        </a:prstGeom>
        <a:gradFill rotWithShape="0">
          <a:gsLst>
            <a:gs pos="0">
              <a:schemeClr val="l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2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الأمان</a:t>
          </a:r>
          <a:endParaRPr lang="ar-SA" sz="42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3119088" y="531800"/>
        <a:ext cx="1991423" cy="1222010"/>
      </dsp:txXfrm>
    </dsp:sp>
    <dsp:sp modelId="{DF6DDC05-6F76-4D5C-9069-8D0505E50944}">
      <dsp:nvSpPr>
        <dsp:cNvPr id="0" name=""/>
        <dsp:cNvSpPr/>
      </dsp:nvSpPr>
      <dsp:spPr>
        <a:xfrm>
          <a:off x="3736882" y="1753810"/>
          <a:ext cx="2715577" cy="2715577"/>
        </a:xfrm>
        <a:prstGeom prst="ellipse">
          <a:avLst/>
        </a:prstGeom>
        <a:gradFill rotWithShape="0">
          <a:gsLst>
            <a:gs pos="0">
              <a:schemeClr val="l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2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صلاحية</a:t>
          </a:r>
          <a:r>
            <a:rPr lang="ar-SA" sz="4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ar-SA" sz="42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الاستخدام</a:t>
          </a:r>
          <a:endParaRPr lang="ar-SA" sz="4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567396" y="2455334"/>
        <a:ext cx="1629346" cy="1493567"/>
      </dsp:txXfrm>
    </dsp:sp>
    <dsp:sp modelId="{7F53F6C8-0113-4FDF-B24A-226417B73EB4}">
      <dsp:nvSpPr>
        <dsp:cNvPr id="0" name=""/>
        <dsp:cNvSpPr/>
      </dsp:nvSpPr>
      <dsp:spPr>
        <a:xfrm>
          <a:off x="1777140" y="1753810"/>
          <a:ext cx="2715577" cy="2715577"/>
        </a:xfrm>
        <a:prstGeom prst="ellipse">
          <a:avLst/>
        </a:prstGeom>
        <a:gradFill rotWithShape="0">
          <a:gsLst>
            <a:gs pos="0">
              <a:schemeClr val="l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2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الاقتصاد</a:t>
          </a:r>
          <a:endParaRPr lang="ar-SA" sz="42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2032857" y="2455334"/>
        <a:ext cx="1629346" cy="1493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slide" Target="slide2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image" Target="../media/image8.emf"/><Relationship Id="rId4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image" Target="../media/image8.emf"/><Relationship Id="rId4" Type="http://schemas.openxmlformats.org/officeDocument/2006/relationships/slide" Target="slide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slide" Target="slide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22.png"/><Relationship Id="rId7" Type="http://schemas.openxmlformats.org/officeDocument/2006/relationships/slide" Target="slide1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52400"/>
            <a:ext cx="9144000" cy="6705600"/>
          </a:xfrm>
        </p:spPr>
        <p:txBody>
          <a:bodyPr>
            <a:normAutofit fontScale="8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بسم الله الرحمن الرحيم</a:t>
            </a:r>
          </a:p>
          <a:p>
            <a:pPr eaLnBrk="0" hangingPunct="0">
              <a:tabLst>
                <a:tab pos="536575" algn="l"/>
              </a:tabLst>
              <a:defRPr/>
            </a:pPr>
            <a:endParaRPr lang="en-US" altLang="zh-CN" sz="1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جامعة بوليتيكن</a:t>
            </a:r>
            <a:r>
              <a:rPr lang="ar-EG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ي</a:t>
            </a:r>
            <a:r>
              <a:rPr lang="ar-SA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 فلسطين</a:t>
            </a:r>
          </a:p>
          <a:p>
            <a:pPr eaLnBrk="0" hangingPunct="0">
              <a:tabLst>
                <a:tab pos="536575" algn="l"/>
              </a:tabLst>
              <a:defRPr/>
            </a:pPr>
            <a:endParaRPr lang="ar-SA" altLang="zh-CN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36575" algn="l"/>
              </a:tabLst>
              <a:defRPr/>
            </a:pPr>
            <a:endParaRPr lang="ar-SA" altLang="zh-CN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36575" algn="l"/>
              </a:tabLst>
              <a:defRPr/>
            </a:pPr>
            <a:endParaRPr lang="ar-SA" altLang="zh-CN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36575" algn="l"/>
              </a:tabLst>
              <a:defRPr/>
            </a:pPr>
            <a:endParaRPr lang="ar-SA" altLang="zh-CN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كلية الهندسة والتكنولوجيا</a:t>
            </a: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دائرة الهندسة المدنية والمعمارية</a:t>
            </a: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هندسة مباني</a:t>
            </a:r>
            <a:endParaRPr lang="en-US" altLang="zh-CN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Times New Roman" pitchFamily="18" charset="0"/>
            </a:endParaRPr>
          </a:p>
          <a:p>
            <a:pPr eaLnBrk="0" hangingPunct="0">
              <a:tabLst>
                <a:tab pos="536575" algn="l"/>
              </a:tabLst>
              <a:defRPr/>
            </a:pPr>
            <a:endParaRPr lang="ar-SA" altLang="zh-CN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Times New Roman" pitchFamily="18" charset="0"/>
            </a:endParaRP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اسم المشروع</a:t>
            </a: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Times New Roman" pitchFamily="18" charset="0"/>
              </a:rPr>
              <a:t>التصميم الإنشائي لمركز بحوث علمي</a:t>
            </a:r>
          </a:p>
          <a:p>
            <a:pPr eaLnBrk="0" hangingPunct="0">
              <a:tabLst>
                <a:tab pos="536575" algn="l"/>
              </a:tabLst>
              <a:defRPr/>
            </a:pPr>
            <a:endParaRPr lang="ar-SA" altLang="zh-CN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Times New Roman" pitchFamily="18" charset="0"/>
            </a:endParaRP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فريق العمل</a:t>
            </a: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جهاد محمد هريني                       محمد فرحان الهروش </a:t>
            </a: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مجلي محمود مر</a:t>
            </a: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</a:t>
            </a:r>
          </a:p>
          <a:p>
            <a:pPr eaLnBrk="0" hangingPunct="0">
              <a:tabLst>
                <a:tab pos="536575" algn="l"/>
              </a:tabLst>
              <a:defRPr/>
            </a:pPr>
            <a:r>
              <a:rPr lang="ar-SA" altLang="zh-CN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المشرف : م .سفيان الترك</a:t>
            </a:r>
          </a:p>
          <a:p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8" descr="ا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59200" y="1066800"/>
            <a:ext cx="142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 rot="16200000">
            <a:off x="2606677" y="-92076"/>
            <a:ext cx="4038599" cy="7423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1143000" y="5791200"/>
            <a:ext cx="7239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buNone/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S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مساحته</a:t>
            </a:r>
            <a:r>
              <a:rPr lang="ar-JO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تقريبا 4000م2</a:t>
            </a:r>
          </a:p>
          <a:p>
            <a:pPr algn="r" rtl="1">
              <a:buNone/>
            </a:pPr>
            <a:r>
              <a:rPr lang="ar-JO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ar-S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تم مراعاة </a:t>
            </a:r>
            <a:r>
              <a:rPr lang="ar-JO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 الهدوء  , الجمال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S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S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</a:t>
            </a:r>
            <a:r>
              <a:rPr lang="ar-JO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</a:t>
            </a:r>
            <a:endParaRPr lang="ar-SA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0" y="3810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ال</a:t>
            </a:r>
            <a:r>
              <a:rPr lang="ar-SA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موقع</a:t>
            </a: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 العام</a:t>
            </a:r>
            <a:r>
              <a:rPr lang="ar-SA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 </a:t>
            </a: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ل</a:t>
            </a:r>
            <a:r>
              <a:rPr lang="ar-SA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لمشروع</a:t>
            </a: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 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943600"/>
            <a:ext cx="8763000" cy="762000"/>
          </a:xfrm>
        </p:spPr>
        <p:txBody>
          <a:bodyPr>
            <a:normAutofit fontScale="92500" lnSpcReduction="20000"/>
          </a:bodyPr>
          <a:lstStyle/>
          <a:p>
            <a:pPr algn="ctr" rtl="1"/>
            <a:r>
              <a:rPr lang="ar-JO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يتكون المبنى من خمسة طوابق بمساحة اجمالية (6000)م2 </a:t>
            </a:r>
          </a:p>
          <a:p>
            <a:pPr algn="ctr" rtl="1">
              <a:buNone/>
            </a:pP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وبمساحة  </a:t>
            </a:r>
            <a:r>
              <a:rPr lang="ar-JO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طابق</a:t>
            </a: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ية</a:t>
            </a:r>
            <a:r>
              <a:rPr lang="ar-JO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تقريبا</a:t>
            </a:r>
            <a:r>
              <a:rPr lang="ar-JO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(1500)م2</a:t>
            </a: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، بوجود ارتدادات في الطوابق الاخيرة .</a:t>
            </a:r>
            <a:endParaRPr lang="ar-JO" sz="2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rtl="1">
              <a:buNone/>
            </a:pPr>
            <a:endParaRPr lang="en-US" dirty="0"/>
          </a:p>
        </p:txBody>
      </p:sp>
      <p:pic>
        <p:nvPicPr>
          <p:cNvPr id="23553" name="Picture 1" descr="C:\Documents and Settings\(zizou) real madred\Desktop\111\abed final center\shot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876300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86000" y="3810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وصف المبنى 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Blip>
                <a:blip r:embed="rId3"/>
              </a:buBlip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المبنى معماريا يتكون من عدة فراغات مختلفة الاستعمال مثل ( قاعات تدريس , مختبرات علمية ,ممرات, قاعة استقبال , قاعة مؤتمرات علمية ضخمة , ...)</a:t>
            </a: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endParaRPr lang="ar-JO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الطابق الارضي يتكون من مستويين مختلفين .</a:t>
            </a: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الحركة داخل المبنى تكون افقية وعمودية بشكل مريح . </a:t>
            </a:r>
          </a:p>
          <a:p>
            <a:pPr algn="r" rtl="1">
              <a:buBlip>
                <a:blip r:embed="rId3"/>
              </a:buBlip>
            </a:pP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الواجهات .</a:t>
            </a:r>
            <a:endParaRPr lang="ar-JO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None/>
            </a:pPr>
            <a:endParaRPr lang="ar-JO" dirty="0" smtClean="0"/>
          </a:p>
          <a:p>
            <a:pPr algn="r" rtl="1">
              <a:buNone/>
            </a:pPr>
            <a:endParaRPr lang="ar-JO" dirty="0" smtClean="0"/>
          </a:p>
        </p:txBody>
      </p:sp>
      <p:pic>
        <p:nvPicPr>
          <p:cNvPr id="2253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2819400"/>
            <a:ext cx="468000" cy="38168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495800"/>
            <a:ext cx="468000" cy="38168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8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5638800"/>
            <a:ext cx="468000" cy="38168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286000" y="3810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الوصف </a:t>
            </a:r>
            <a:r>
              <a:rPr lang="ar-SA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الداخلي للمبنى</a:t>
            </a: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 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20000"/>
          </a:bodyPr>
          <a:lstStyle/>
          <a:p>
            <a:pPr algn="ctr" rtl="1">
              <a:buNone/>
              <a:defRPr/>
            </a:pPr>
            <a:r>
              <a:rPr lang="ar-JO" sz="37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الوصف الانشائي :-</a:t>
            </a:r>
          </a:p>
          <a:p>
            <a:pPr algn="ctr" rtl="1">
              <a:buNone/>
              <a:defRPr/>
            </a:pPr>
            <a:endParaRPr lang="ar-JO" sz="3700" b="1" dirty="0" smtClean="0">
              <a:ln w="12700">
                <a:solidFill>
                  <a:srgbClr val="FF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تعريف التصميم الانشائي :-</a:t>
            </a:r>
          </a:p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هو اخراج المبنى متكامل انشائيا بناءا على الاحمال والابعاد والمواصفات الخاصة بذلك العنصر مع الالتزام بتوصيات الكود المستخدم .</a:t>
            </a:r>
          </a:p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العناصر الانشائية :-</a:t>
            </a:r>
          </a:p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عناصر خرسانية ( عقدات , جسور , اعمدة , اساسات ,...)</a:t>
            </a:r>
          </a:p>
          <a:p>
            <a:pPr algn="r" rtl="1">
              <a:buBlip>
                <a:blip r:embed="rId3"/>
              </a:buBlip>
            </a:pP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عناصر مركبة ( عقدات مركبة , اعمدة معدنية ,...) </a:t>
            </a:r>
          </a:p>
          <a:p>
            <a:pPr algn="r" rtl="1"/>
            <a:endParaRPr lang="en-US" dirty="0"/>
          </a:p>
        </p:txBody>
      </p:sp>
      <p:pic>
        <p:nvPicPr>
          <p:cNvPr id="4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4648200"/>
            <a:ext cx="468000" cy="38168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5715000"/>
            <a:ext cx="468000" cy="38168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57400" y="1524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الفصل الثالث 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905000" y="4572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هدف التصميم الانشائي 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8686800" cy="4525963"/>
          </a:xfrm>
        </p:spPr>
        <p:txBody>
          <a:bodyPr>
            <a:normAutofit fontScale="77500" lnSpcReduction="20000"/>
          </a:bodyPr>
          <a:lstStyle/>
          <a:p>
            <a:pPr marL="266700" indent="12700" algn="ctr" rtl="1">
              <a:lnSpc>
                <a:spcPct val="170000"/>
              </a:lnSpc>
            </a:pPr>
            <a:endParaRPr lang="ar-SA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66700" indent="12700" algn="r" rtl="1">
              <a:buClr>
                <a:srgbClr val="25487B"/>
              </a:buClr>
              <a:buSzPct val="115000"/>
              <a:buBlip>
                <a:blip r:embed="rId3"/>
              </a:buBlip>
            </a:pPr>
            <a:r>
              <a:rPr lang="ar-S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الأحمال الميتة.</a:t>
            </a:r>
            <a:endParaRPr lang="ar-JO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66700" indent="12700" algn="r" rtl="1">
              <a:buClr>
                <a:srgbClr val="25487B"/>
              </a:buClr>
              <a:buSzPct val="115000"/>
              <a:buNone/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تتمثل في القوى الثايتة والدائمة الغير متحركة ( البلاط , رمل , وزن المنشأ نفسه ... )</a:t>
            </a: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66700" indent="12700" algn="r" rtl="1">
              <a:lnSpc>
                <a:spcPct val="30000"/>
              </a:lnSpc>
              <a:buClr>
                <a:srgbClr val="25487B"/>
              </a:buClr>
              <a:buSzPct val="115000"/>
              <a:buFont typeface="Wingdings" pitchFamily="2" charset="2"/>
              <a:buChar char="§"/>
            </a:pP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66700" indent="12700" algn="r" rtl="1">
              <a:lnSpc>
                <a:spcPct val="150000"/>
              </a:lnSpc>
              <a:buClr>
                <a:srgbClr val="25487B"/>
              </a:buClr>
              <a:buSzPct val="115000"/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الأحمال الحية.</a:t>
            </a:r>
            <a:endParaRPr lang="ar-JO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66700" indent="12700" algn="r" rtl="1">
              <a:lnSpc>
                <a:spcPct val="150000"/>
              </a:lnSpc>
              <a:buClr>
                <a:srgbClr val="25487B"/>
              </a:buClr>
              <a:buSzPct val="115000"/>
              <a:buNone/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تتمثل في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الأحمال المتغيرة في مقدارها وموقعها </a:t>
            </a: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 الأشخاص , الأثاث , .... )</a:t>
            </a: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66700" indent="12700" algn="r" rtl="1">
              <a:lnSpc>
                <a:spcPct val="120000"/>
              </a:lnSpc>
              <a:buClr>
                <a:srgbClr val="25487B"/>
              </a:buClr>
              <a:buSzPct val="115000"/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الأحمال البيئية.</a:t>
            </a:r>
            <a:endParaRPr lang="ar-JO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66700" indent="12700" algn="r" rtl="1">
              <a:lnSpc>
                <a:spcPct val="120000"/>
              </a:lnSpc>
              <a:buClr>
                <a:srgbClr val="25487B"/>
              </a:buClr>
              <a:buSzPct val="115000"/>
              <a:buNone/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تتمثل في أحمال الزلازل والرياح والثلوج </a:t>
            </a: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 rtl="1"/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28800" y="6858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الاحمال 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 smtClean="0"/>
              <a:t>جدول الأحمال الحية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0" y="3810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جدول الأحمال الحية 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57200" y="2209802"/>
          <a:ext cx="8305800" cy="4267197"/>
        </p:xfrm>
        <a:graphic>
          <a:graphicData uri="http://schemas.openxmlformats.org/drawingml/2006/table">
            <a:tbl>
              <a:tblPr rtl="1"/>
              <a:tblGrid>
                <a:gridCol w="905332"/>
                <a:gridCol w="4872183"/>
                <a:gridCol w="2528285"/>
              </a:tblGrid>
              <a:tr h="973340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100" b="1" dirty="0">
                          <a:latin typeface="Cambria"/>
                          <a:ea typeface="SimSun"/>
                          <a:cs typeface="Times New Roman"/>
                        </a:rPr>
                        <a:t>رقم البند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100" b="1" dirty="0">
                          <a:latin typeface="Cambria"/>
                          <a:ea typeface="SimSun"/>
                          <a:cs typeface="Times New Roman"/>
                        </a:rPr>
                        <a:t>)</a:t>
                      </a:r>
                      <a:r>
                        <a:rPr lang="en-US" sz="1100" b="1" dirty="0">
                          <a:latin typeface="Cambria"/>
                          <a:ea typeface="SimSun"/>
                          <a:cs typeface="Times New Roman"/>
                        </a:rPr>
                        <a:t>Type of Area) </a:t>
                      </a:r>
                      <a:r>
                        <a:rPr lang="ar-SA" sz="1100" b="1" dirty="0">
                          <a:latin typeface="Cambria"/>
                          <a:ea typeface="SimSun"/>
                          <a:cs typeface="Times New Roman"/>
                        </a:rPr>
                        <a:t>نوع المساحات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mbria"/>
                          <a:ea typeface="SimSun"/>
                          <a:cs typeface="Times New Roman"/>
                        </a:rPr>
                        <a:t>Live Loads  (KN/m</a:t>
                      </a:r>
                      <a:r>
                        <a:rPr lang="en-US" sz="1100" b="1" baseline="30000" dirty="0">
                          <a:latin typeface="Cambria"/>
                          <a:ea typeface="SimSun"/>
                          <a:cs typeface="Times New Roman"/>
                        </a:rPr>
                        <a:t>2</a:t>
                      </a:r>
                      <a:r>
                        <a:rPr lang="en-US" sz="1100" b="1" dirty="0">
                          <a:latin typeface="Cambria"/>
                          <a:ea typeface="SimSun"/>
                          <a:cs typeface="Times New Roman"/>
                        </a:rPr>
                        <a:t>)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551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mbria"/>
                          <a:ea typeface="SimSun"/>
                          <a:cs typeface="Times New Roman"/>
                        </a:rPr>
                        <a:t>1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100" b="1" dirty="0"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ar-JO" sz="1100" b="1" dirty="0">
                          <a:latin typeface="Calibri"/>
                          <a:ea typeface="Calibri"/>
                          <a:cs typeface="Arial"/>
                        </a:rPr>
                        <a:t>المختبرات</a:t>
                      </a:r>
                      <a:r>
                        <a:rPr lang="en-US" sz="1100" b="1" dirty="0">
                          <a:latin typeface="Calibri"/>
                          <a:ea typeface="Calibri"/>
                          <a:cs typeface="Arial"/>
                        </a:rPr>
                        <a:t>  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mbria"/>
                          <a:ea typeface="SimSun"/>
                          <a:cs typeface="Times New Roman"/>
                        </a:rPr>
                        <a:t>4.00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551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mbria"/>
                          <a:ea typeface="SimSun"/>
                          <a:cs typeface="Times New Roman"/>
                        </a:rPr>
                        <a:t>2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Arial"/>
                        </a:rPr>
                        <a:t>(Roof</a:t>
                      </a:r>
                      <a:r>
                        <a:rPr lang="ar-SA" sz="1100" b="1" dirty="0">
                          <a:latin typeface="Calibri"/>
                          <a:ea typeface="Calibri"/>
                          <a:cs typeface="Arial"/>
                        </a:rPr>
                        <a:t>رووف بيت الدرج (السطح)  (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mbria"/>
                          <a:ea typeface="SimSun"/>
                          <a:cs typeface="Times New Roman"/>
                        </a:rPr>
                        <a:t>1.50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551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mbria"/>
                          <a:ea typeface="SimSun"/>
                          <a:cs typeface="Times New Roman"/>
                        </a:rPr>
                        <a:t>4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Arial"/>
                        </a:rPr>
                        <a:t>( Stairs </a:t>
                      </a:r>
                      <a:r>
                        <a:rPr lang="ar-SA" sz="1100" b="1" dirty="0">
                          <a:latin typeface="Calibri"/>
                          <a:ea typeface="Calibri"/>
                          <a:cs typeface="Arial"/>
                        </a:rPr>
                        <a:t>الأدراج (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mbria"/>
                          <a:ea typeface="SimSun"/>
                          <a:cs typeface="Times New Roman"/>
                        </a:rPr>
                        <a:t>4.00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551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mbria"/>
                          <a:ea typeface="SimSun"/>
                          <a:cs typeface="Times New Roman"/>
                        </a:rPr>
                        <a:t>5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libri"/>
                          <a:ea typeface="Calibri"/>
                          <a:cs typeface="Arial"/>
                        </a:rPr>
                        <a:t>( Offices </a:t>
                      </a:r>
                      <a:r>
                        <a:rPr lang="ar-SA" sz="1100" b="1" dirty="0">
                          <a:latin typeface="Calibri"/>
                          <a:ea typeface="Calibri"/>
                          <a:cs typeface="Arial"/>
                        </a:rPr>
                        <a:t>المكاتب (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mbria"/>
                          <a:ea typeface="SimSun"/>
                          <a:cs typeface="Times New Roman"/>
                        </a:rPr>
                        <a:t>2.50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551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mbria"/>
                          <a:ea typeface="SimSun"/>
                          <a:cs typeface="Times New Roman"/>
                        </a:rPr>
                        <a:t>6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Arial"/>
                        </a:rPr>
                        <a:t>( Corridors </a:t>
                      </a:r>
                      <a:r>
                        <a:rPr lang="ar-SA" sz="1100" b="1">
                          <a:latin typeface="Calibri"/>
                          <a:ea typeface="Calibri"/>
                          <a:cs typeface="Arial"/>
                        </a:rPr>
                        <a:t> الممرات (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mbria"/>
                          <a:ea typeface="SimSun"/>
                          <a:cs typeface="Times New Roman"/>
                        </a:rPr>
                        <a:t>4.00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551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mbria"/>
                          <a:ea typeface="SimSun"/>
                          <a:cs typeface="Times New Roman"/>
                        </a:rPr>
                        <a:t>7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>
                          <a:latin typeface="Calibri"/>
                          <a:ea typeface="Calibri"/>
                          <a:cs typeface="Arial"/>
                        </a:rPr>
                        <a:t>(Scientific class)</a:t>
                      </a:r>
                      <a:r>
                        <a:rPr lang="ar-JO" sz="1100" b="1">
                          <a:latin typeface="Calibri"/>
                          <a:ea typeface="Calibri"/>
                          <a:cs typeface="Arial"/>
                        </a:rPr>
                        <a:t>  القاعات التدريسية </a:t>
                      </a:r>
                      <a:endParaRPr lang="en-US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100" b="1" dirty="0">
                          <a:latin typeface="Cambria"/>
                          <a:ea typeface="SimSun"/>
                          <a:cs typeface="Times New Roman"/>
                        </a:rPr>
                        <a:t>5.00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0551">
                <a:tc gridSpan="3"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latin typeface="Cambria"/>
                          <a:ea typeface="SimSun"/>
                          <a:cs typeface="Times New Roman"/>
                        </a:rPr>
                        <a:t>(1.5 KN/m²) </a:t>
                      </a:r>
                      <a:r>
                        <a:rPr lang="ar-SA" sz="1100" b="1" dirty="0">
                          <a:latin typeface="Cambria"/>
                          <a:ea typeface="SimSun"/>
                          <a:cs typeface="Times New Roman"/>
                        </a:rPr>
                        <a:t>مقدارها </a:t>
                      </a:r>
                      <a:r>
                        <a:rPr lang="en-US" sz="1100" b="1" dirty="0">
                          <a:latin typeface="Cambria"/>
                          <a:ea typeface="SimSun"/>
                          <a:cs typeface="Times New Roman"/>
                        </a:rPr>
                        <a:t> (Partition</a:t>
                      </a:r>
                      <a:r>
                        <a:rPr lang="ar-SA" sz="1100" b="1" dirty="0">
                          <a:latin typeface="Cambria"/>
                          <a:ea typeface="SimSun"/>
                          <a:cs typeface="Times New Roman"/>
                        </a:rPr>
                        <a:t> وقواطع الطوب (</a:t>
                      </a:r>
                      <a:endParaRPr lang="en-US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229600" cy="19811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Structural Analysis And Design </a:t>
            </a:r>
            <a:endParaRPr lang="ar-JO" sz="3400" b="1" dirty="0" smtClean="0">
              <a:ln w="12700">
                <a:solidFill>
                  <a:srgbClr val="FF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3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Sample calculation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27427" y="368174"/>
            <a:ext cx="4056028" cy="7891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629400" y="2209800"/>
            <a:ext cx="9906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Rib 06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638800" y="5257800"/>
            <a:ext cx="14478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Beam 04</a:t>
            </a:r>
            <a:endParaRPr lang="en-US" sz="2400" dirty="0"/>
          </a:p>
        </p:txBody>
      </p:sp>
      <p:sp>
        <p:nvSpPr>
          <p:cNvPr id="11" name="Bent Arrow 10"/>
          <p:cNvSpPr/>
          <p:nvPr/>
        </p:nvSpPr>
        <p:spPr>
          <a:xfrm>
            <a:off x="5715000" y="2286000"/>
            <a:ext cx="914400" cy="381000"/>
          </a:xfrm>
          <a:prstGeom prst="ben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Bent-Up Arrow 12"/>
          <p:cNvSpPr/>
          <p:nvPr/>
        </p:nvSpPr>
        <p:spPr>
          <a:xfrm rot="5400000">
            <a:off x="5181600" y="5181600"/>
            <a:ext cx="457200" cy="457200"/>
          </a:xfrm>
          <a:prstGeom prst="bentUpArrow">
            <a:avLst>
              <a:gd name="adj1" fmla="val 17949"/>
              <a:gd name="adj2" fmla="val 33173"/>
              <a:gd name="adj3" fmla="val 262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828800" y="1524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Chapter Four</a:t>
            </a:r>
            <a:r>
              <a:rPr lang="ar-JO" sz="44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-:</a:t>
            </a:r>
            <a:r>
              <a:rPr lang="ar-SA" sz="44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5927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4800" b="1" dirty="0" smtClean="0">
              <a:ln w="11430"/>
              <a:solidFill>
                <a:srgbClr val="8F418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0" hangingPunct="0">
              <a:spcBef>
                <a:spcPct val="50000"/>
              </a:spcBef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programs :</a:t>
            </a:r>
          </a:p>
          <a:p>
            <a:pPr eaLnBrk="0" hangingPunct="0">
              <a:spcBef>
                <a:spcPct val="50000"/>
              </a:spcBef>
              <a:buNone/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AutoCad.2007 ,  ATIR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Used Codes :</a:t>
            </a:r>
          </a:p>
          <a:p>
            <a:pPr eaLnBrk="0" hangingPunct="0">
              <a:spcBef>
                <a:spcPct val="50000"/>
              </a:spcBef>
              <a:buNone/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ACI-318 2002       Jordan’s Code            UBC</a:t>
            </a:r>
          </a:p>
          <a:p>
            <a:pPr eaLnBrk="0" hangingPunct="0">
              <a:spcBef>
                <a:spcPct val="50000"/>
              </a:spcBef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Compressive strength of concrete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fc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=24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Mpa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eaLnBrk="0" hangingPunct="0">
              <a:spcBef>
                <a:spcPct val="50000"/>
              </a:spcBef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Yield strength of steel 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fy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=420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Mpa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eaLnBrk="0" hangingPunct="0">
              <a:spcBef>
                <a:spcPct val="50000"/>
              </a:spcBef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Form Jordan’s code :           </a:t>
            </a:r>
          </a:p>
          <a:p>
            <a:pPr eaLnBrk="0" hangingPunct="0">
              <a:spcBef>
                <a:spcPct val="50000"/>
              </a:spcBef>
              <a:buNone/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Live Load = 5.0 KN/m</a:t>
            </a:r>
            <a:r>
              <a:rPr lang="en-US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981200" y="3048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ar-SA" sz="4400" b="1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-: </a:t>
            </a:r>
            <a:endParaRPr lang="en-US" sz="4400" b="1" dirty="0" smtClean="0">
              <a:ln w="11430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284767"/>
            <a:ext cx="8851740" cy="5420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905000" y="3048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algn="ctr"/>
            <a:r>
              <a:rPr lang="en-US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Moment &amp; Shear of Rib</a:t>
            </a:r>
            <a:r>
              <a:rPr lang="ar-SA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-: </a:t>
            </a:r>
            <a:endParaRPr lang="en-US" sz="4400" b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57200" y="2286000"/>
            <a:ext cx="7772400" cy="4221163"/>
          </a:xfrm>
        </p:spPr>
        <p:txBody>
          <a:bodyPr>
            <a:normAutofit/>
          </a:bodyPr>
          <a:lstStyle/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الفصل الأول: مقدمة عن المشروع.</a:t>
            </a:r>
          </a:p>
          <a:p>
            <a:pPr algn="r" rtl="1">
              <a:buBlip>
                <a:blip r:embed="rId3"/>
              </a:buBlip>
            </a:pP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Times New Roman" pitchFamily="18" charset="0"/>
            </a:endParaRPr>
          </a:p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الفصل الثاني: الوصف المعماري.</a:t>
            </a:r>
          </a:p>
          <a:p>
            <a:pPr algn="r" rtl="1">
              <a:buBlip>
                <a:blip r:embed="rId3"/>
              </a:buBlip>
            </a:pP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الفصل الثالث: الوصف الإنشائي.</a:t>
            </a:r>
          </a:p>
          <a:p>
            <a:pPr algn="r" rtl="1">
              <a:buBlip>
                <a:blip r:embed="rId3"/>
              </a:buBlip>
            </a:pP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الفصل الرابع: التحليل و التصميم للعناصر الإنشائية.</a:t>
            </a:r>
          </a:p>
          <a:p>
            <a:pPr algn="r" rtl="1">
              <a:buBlip>
                <a:blip r:embed="rId3"/>
              </a:buBlip>
            </a:pP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Times New Roman" pitchFamily="18" charset="0"/>
            </a:endParaRPr>
          </a:p>
          <a:p>
            <a:pPr algn="r" rtl="1">
              <a:buBlip>
                <a:blip r:embed="rId3"/>
              </a:buBlip>
            </a:pP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Times New Roman" pitchFamily="18" charset="0"/>
            </a:endParaRPr>
          </a:p>
          <a:p>
            <a:pPr algn="r" rtl="1">
              <a:buBlip>
                <a:blip r:embed="rId3"/>
              </a:buBlip>
            </a:pP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Times New Roman" pitchFamily="18" charset="0"/>
            </a:endParaRPr>
          </a:p>
          <a:p>
            <a:pPr algn="r" rtl="1">
              <a:buBlip>
                <a:blip r:embed="rId3"/>
              </a:buBlip>
            </a:pP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438400" y="6858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SA" sz="44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المحتويات:</a:t>
            </a:r>
            <a:r>
              <a:rPr lang="ar-JO" sz="44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</a:t>
            </a:r>
            <a:endParaRPr kumimoji="0" lang="en-US" sz="4400" b="0" i="0" u="none" strike="noStrike" kern="1200" cap="none" spc="0" normalizeH="0" baseline="0" noProof="0" dirty="0">
              <a:ln w="18415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981200" y="1524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algn="ctr"/>
            <a:r>
              <a:rPr lang="en-US" sz="36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Moment &amp; Shear of Beam</a:t>
            </a:r>
            <a:endParaRPr lang="en-US" sz="4400" b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" y="1219200"/>
            <a:ext cx="8743950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Dead load = 5.05 KN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Live load = 2.6 KN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Moment = 29.1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KN.m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Shear = 33.6 KN 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After design result :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Main steel = 2</a:t>
            </a:r>
            <a:r>
              <a:rPr lang="az-Cyrl-A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Shear steel = </a:t>
            </a:r>
            <a:r>
              <a:rPr lang="az-Cyrl-A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 @15 cm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305301" y="1470817"/>
            <a:ext cx="4724400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905000" y="3048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Sample of rib</a:t>
            </a:r>
            <a:r>
              <a:rPr lang="ar-SA" sz="36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-: </a:t>
            </a:r>
            <a:endParaRPr lang="en-US" sz="4400" b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Dead load = 31.5 KN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Live load = 23.8 KN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Moment = 135.4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KN.m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Shear = 153.7 KN 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After design result :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Main steel = 5</a:t>
            </a:r>
            <a:r>
              <a:rPr lang="az-Cyrl-A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18</a:t>
            </a:r>
          </a:p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Shear steel = </a:t>
            </a:r>
            <a:r>
              <a:rPr lang="az-Cyrl-A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 @10 cm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312841" y="1402156"/>
            <a:ext cx="4724401" cy="4815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057400" y="4572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Sample of beam</a:t>
            </a:r>
            <a:r>
              <a:rPr lang="ar-SA" sz="36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-: </a:t>
            </a:r>
            <a:endParaRPr lang="en-US" sz="4400" b="1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/>
              </a:rPr>
              <a:t>THANKS </a:t>
            </a:r>
            <a:r>
              <a:rPr lang="ar-SA" sz="48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/>
              </a:rPr>
              <a:t>  </a:t>
            </a:r>
            <a:r>
              <a:rPr lang="en-US" sz="48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/>
              </a:rPr>
              <a:t>FOR </a:t>
            </a:r>
          </a:p>
          <a:p>
            <a:pPr algn="ctr">
              <a:buNone/>
            </a:pPr>
            <a:r>
              <a:rPr lang="en-US" sz="48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/>
              </a:rPr>
              <a:t>LISTENING</a:t>
            </a:r>
            <a:endParaRPr lang="en-US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13" descr="10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276600"/>
            <a:ext cx="4021138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409704" y="-800099"/>
            <a:ext cx="6324600" cy="8534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5943600"/>
            <a:ext cx="663584" cy="6777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8458200" cy="624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4604" y="5410200"/>
            <a:ext cx="663584" cy="6777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828800" y="5943600"/>
            <a:ext cx="4648200" cy="914400"/>
          </a:xfrm>
        </p:spPr>
        <p:txBody>
          <a:bodyPr/>
          <a:lstStyle/>
          <a:p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العناصر الانشائية الخرسانية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5867400"/>
            <a:ext cx="663584" cy="6777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صورة 2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28600"/>
            <a:ext cx="8686800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Documents and Settings\(zizou) real madred\My Documents\Downloads\عز الطلب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157820"/>
            <a:ext cx="3696502" cy="2703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3" name="Picture 3" descr="C:\Documents and Settings\(zizou) real madred\My Documents\Downloads\Skinner_brac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4038600"/>
            <a:ext cx="3759200" cy="2678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-334781" y="1630181"/>
            <a:ext cx="5410200" cy="4435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2590800" y="152400"/>
            <a:ext cx="373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العناصر الانشائية المركبة 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Picture 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5943600"/>
            <a:ext cx="663584" cy="6777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33400"/>
            <a:ext cx="432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4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533400"/>
            <a:ext cx="396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657600"/>
            <a:ext cx="432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5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3657600"/>
            <a:ext cx="396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29600" y="6180222"/>
            <a:ext cx="663584" cy="6777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 rtl="1">
              <a:buNone/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ar-JO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rtl="1">
              <a:buNone/>
            </a:pPr>
            <a:r>
              <a:rPr lang="ar-SA" sz="4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المقدمة : </a:t>
            </a:r>
            <a:endParaRPr lang="ar-JO" sz="4000" b="1" dirty="0" smtClean="0">
              <a:ln w="12700">
                <a:solidFill>
                  <a:srgbClr val="FF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rtl="1">
              <a:buNone/>
            </a:pPr>
            <a:endParaRPr lang="ar-SA" sz="4000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514350" indent="-514350" algn="r" rtl="1">
              <a:buBlip>
                <a:blip r:embed="rId3"/>
              </a:buBlip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العلم ( أهميتة وتطوره)</a:t>
            </a:r>
            <a:endParaRPr lang="ar-JO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None/>
            </a:pP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الواقع العلمي</a:t>
            </a:r>
            <a:endParaRPr lang="ar-JO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endParaRPr lang="ar-S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 rtl="1">
              <a:buBlip>
                <a:blip r:embed="rId3"/>
              </a:buBlip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مراكز البحوث ( حاجة ماسة ومساهمة وطنية)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09800" y="5334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SA" sz="44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الفصل الأول</a:t>
            </a:r>
            <a:endParaRPr kumimoji="0" lang="en-US" sz="4400" b="0" i="0" u="none" strike="noStrike" kern="1200" cap="none" spc="0" normalizeH="0" baseline="0" noProof="0" dirty="0">
              <a:ln w="18415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  <a:buBlip>
                <a:blip r:embed="rId3"/>
              </a:buBlip>
              <a:defRPr/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التحليل والتصميم الإنشائي لجميع العناصر المكونة لمركز البحوث .</a:t>
            </a:r>
          </a:p>
          <a:p>
            <a:pPr algn="r" rtl="1">
              <a:lnSpc>
                <a:spcPct val="150000"/>
              </a:lnSpc>
              <a:buBlip>
                <a:blip r:embed="rId3"/>
              </a:buBlip>
              <a:defRPr/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مراعاة (الأمان للمنشأ , الجانب لاقتصادي , ...)</a:t>
            </a:r>
          </a:p>
          <a:p>
            <a:pPr algn="r" rtl="1">
              <a:lnSpc>
                <a:spcPct val="150000"/>
              </a:lnSpc>
              <a:buBlip>
                <a:blip r:embed="rId3"/>
              </a:buBlip>
              <a:defRPr/>
            </a:pP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عمل المخططات التنفيذية للعناصر الإنشائية التي تم تصميمها. 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2200" y="4572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SA" sz="44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مشكلة المشروع :-</a:t>
            </a:r>
            <a:endParaRPr kumimoji="0" lang="en-US" sz="4400" b="0" i="0" u="none" strike="noStrike" kern="1200" cap="none" spc="0" normalizeH="0" baseline="0" noProof="0" dirty="0">
              <a:ln w="18415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152400"/>
            <a:ext cx="4800600" cy="762000"/>
          </a:xfrm>
          <a:solidFill>
            <a:schemeClr val="bg2">
              <a:lumMod val="90000"/>
            </a:schemeClr>
          </a:solidFill>
          <a:ln>
            <a:noFill/>
          </a:ln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SA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أسباب</a:t>
            </a:r>
            <a:r>
              <a:rPr lang="ar-SA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اختيار المشروع:</a:t>
            </a:r>
            <a:r>
              <a:rPr lang="ar-JO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en-US" dirty="0">
              <a:ln w="18415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382000" cy="1905000"/>
          </a:xfrm>
        </p:spPr>
        <p:txBody>
          <a:bodyPr>
            <a:normAutofit fontScale="92500"/>
          </a:bodyPr>
          <a:lstStyle/>
          <a:p>
            <a:pPr algn="r" rtl="1">
              <a:spcBef>
                <a:spcPts val="0"/>
              </a:spcBef>
              <a:buBlip>
                <a:blip r:embed="rId3"/>
              </a:buBlip>
              <a:defRPr/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رغبة فريق المشروع بأن يكون المشروع إنشائيا.</a:t>
            </a:r>
          </a:p>
          <a:p>
            <a:pPr algn="r" rtl="1">
              <a:spcBef>
                <a:spcPts val="0"/>
              </a:spcBef>
              <a:buBlip>
                <a:blip r:embed="rId3"/>
              </a:buBlip>
              <a:defRPr/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اكتساب المهارة في التصميم الإنشائي وتنفيذ المشاريع الإنشائية.</a:t>
            </a:r>
          </a:p>
          <a:p>
            <a:pPr algn="r" rtl="1">
              <a:buBlip>
                <a:blip r:embed="rId3"/>
              </a:buBlip>
            </a:pPr>
            <a:r>
              <a:rPr lang="ar-J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حاجة المجتمع الفلسطيني .</a:t>
            </a:r>
          </a:p>
          <a:p>
            <a:pPr algn="r" rtl="1"/>
            <a:endParaRPr lang="ar-SA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4343400"/>
            <a:ext cx="86868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buBlip>
                <a:blip r:embed="rId3"/>
              </a:buBlip>
            </a:pPr>
            <a:r>
              <a:rPr lang="ar-JO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أهداف معمارية (الشكل العام , جاذبيته وتميزه)</a:t>
            </a:r>
          </a:p>
          <a:p>
            <a:pPr algn="r" rtl="1">
              <a:buBlip>
                <a:blip r:embed="rId3"/>
              </a:buBlip>
            </a:pPr>
            <a:r>
              <a:rPr lang="ar-JO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اهداف إنشائية </a:t>
            </a:r>
          </a:p>
          <a:p>
            <a:pPr algn="r" rtl="1"/>
            <a:r>
              <a:rPr lang="ar-JO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ar-S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التحليل والتصميم الإنشائي للمشروع .</a:t>
            </a:r>
            <a:endParaRPr lang="en-US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r>
              <a:rPr lang="ar-JO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إظهار القدرة الإنشائية على التعامل مع الجانب المعماري للمبن</a:t>
            </a:r>
            <a:r>
              <a:rPr lang="ar-JO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ى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 rt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4600" y="32004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JO" sz="440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أهداف</a:t>
            </a:r>
            <a:r>
              <a:rPr kumimoji="0" lang="ar-SA" sz="4400" b="0" i="0" u="none" strike="noStrike" kern="1200" cap="none" spc="0" normalizeH="0" baseline="0" noProof="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المشروع:</a:t>
            </a:r>
            <a:r>
              <a:rPr kumimoji="0" lang="ar-JO" sz="4400" b="0" i="0" u="none" strike="noStrike" kern="1200" cap="none" spc="0" normalizeH="0" baseline="0" noProof="0" dirty="0" smtClean="0">
                <a:ln w="1841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endParaRPr kumimoji="0" lang="en-US" sz="4400" b="0" i="0" u="none" strike="noStrike" kern="1200" cap="none" spc="0" normalizeH="0" baseline="0" noProof="0" dirty="0">
              <a:ln w="18415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2057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2057400" y="5334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SA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خطوات المشروع</a:t>
            </a: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 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135"/>
          <p:cNvSpPr>
            <a:spLocks noChangeArrowheads="1"/>
          </p:cNvSpPr>
          <p:nvPr/>
        </p:nvSpPr>
        <p:spPr bwMode="auto">
          <a:xfrm>
            <a:off x="2590800" y="43434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70000"/>
              </a:lnSpc>
            </a:pPr>
            <a:endParaRPr lang="en-US" sz="3600" dirty="0">
              <a:solidFill>
                <a:srgbClr val="763676"/>
              </a:solidFill>
            </a:endParaRPr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304798" y="1600195"/>
          <a:ext cx="8534403" cy="4876804"/>
        </p:xfrm>
        <a:graphic>
          <a:graphicData uri="http://schemas.openxmlformats.org/drawingml/2006/table">
            <a:tbl>
              <a:tblPr rtl="1"/>
              <a:tblGrid>
                <a:gridCol w="1713935"/>
                <a:gridCol w="219023"/>
                <a:gridCol w="222024"/>
                <a:gridCol w="216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49777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  <a:gridCol w="219023"/>
              </a:tblGrid>
              <a:tr h="564834"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000" b="1" dirty="0">
                          <a:latin typeface="Times New Roman"/>
                          <a:ea typeface="Times New Roman"/>
                          <a:cs typeface="Times New Roman"/>
                        </a:rPr>
                        <a:t>الفعاليات             الأسابيع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اختيار المشروع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دراسة الموقع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57200" algn="l"/>
                        </a:tabLs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جمع المعلومات حول المشروع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دراسة المبنى معماريا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دراسة المبنى إنشائيا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إعداد مقدمة المشروع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عرض مقدمة المشروع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التحليل الإنشائي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التصميم الإنشائي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إعداد مخططات المشروع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كتابة المشروع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عرض المشروع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331690">
                <a:tc gridSpan="32"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828" marR="578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838200" y="533400"/>
            <a:ext cx="76200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algn="ctr">
              <a:lnSpc>
                <a:spcPct val="70000"/>
              </a:lnSpc>
            </a:pPr>
            <a:r>
              <a:rPr lang="ar-JO" sz="44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الجدول الزمني</a:t>
            </a:r>
            <a:r>
              <a:rPr lang="ar-SA" sz="44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المقترح</a:t>
            </a:r>
            <a:r>
              <a:rPr lang="ar-JO" sz="4400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لإعداد المشروع:-</a:t>
            </a:r>
            <a:r>
              <a:rPr lang="en-US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 </a:t>
            </a:r>
            <a:endParaRPr lang="en-US" sz="44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rtl="1">
              <a:spcBef>
                <a:spcPct val="50000"/>
              </a:spcBef>
              <a:buNone/>
            </a:pPr>
            <a:r>
              <a:rPr lang="ar-SA" sz="4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الوصف </a:t>
            </a:r>
            <a:r>
              <a:rPr lang="ar-SA" sz="4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المعماري</a:t>
            </a:r>
            <a:endParaRPr lang="en-US" sz="4000" b="1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spcBef>
                <a:spcPct val="50000"/>
              </a:spcBef>
              <a:buNone/>
            </a:pPr>
            <a:r>
              <a:rPr lang="en-US" sz="4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المقدمة </a:t>
            </a:r>
            <a:endParaRPr lang="en-US" sz="40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rtl="1">
              <a:spcBef>
                <a:spcPct val="50000"/>
              </a:spcBef>
              <a:buNone/>
            </a:pPr>
            <a:r>
              <a:rPr lang="ar-SA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تكمن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اهمية المخططات المعماريه في تحقيق الوظائف الرئيسية للمبنى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اذ تشكل الخطوة الاولى لانجاز أي مشروع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ناجح , وذلك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بتحقيقها للحاجات الضرورية التي تهدف الى تحقيق الراحة والمنفعة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 rtl="1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0" y="3810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SA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الفصل الثاني </a:t>
            </a:r>
            <a:r>
              <a:rPr lang="ar-JO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عنصر نائب للمحتوى 5" descr="C:\Documents and Settings\m7amad J AbuR3eh\Desktop\محمدددد\Untitled-2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447800"/>
            <a:ext cx="8686800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86000" y="381000"/>
            <a:ext cx="4800600" cy="76200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tx1"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ar-SA" sz="44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</a:rPr>
              <a:t>موقع المشروع :-</a:t>
            </a:r>
            <a:endParaRPr kumimoji="0" lang="en-US" sz="4400" b="0" i="0" u="none" strike="noStrike" kern="1200" cap="none" spc="0" normalizeH="0" baseline="0" noProof="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731</TotalTime>
  <Words>765</Words>
  <Application>Microsoft Office PowerPoint</Application>
  <PresentationFormat>On-screen Show (4:3)</PresentationFormat>
  <Paragraphs>205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  <vt:variant>
        <vt:lpstr>Custom Shows</vt:lpstr>
      </vt:variant>
      <vt:variant>
        <vt:i4>1</vt:i4>
      </vt:variant>
    </vt:vector>
  </HeadingPairs>
  <TitlesOfParts>
    <vt:vector size="30" baseType="lpstr">
      <vt:lpstr>Office Theme</vt:lpstr>
      <vt:lpstr>Slide 1</vt:lpstr>
      <vt:lpstr>Slide 2</vt:lpstr>
      <vt:lpstr>Slide 3</vt:lpstr>
      <vt:lpstr>Slide 4</vt:lpstr>
      <vt:lpstr>أسباب اختيار المشروع:-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جدول الأحمال الحية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Custom Show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zizou</cp:lastModifiedBy>
  <cp:revision>101</cp:revision>
  <dcterms:created xsi:type="dcterms:W3CDTF">2006-08-16T00:00:00Z</dcterms:created>
  <dcterms:modified xsi:type="dcterms:W3CDTF">2011-01-16T19:37:00Z</dcterms:modified>
</cp:coreProperties>
</file>