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45"/>
  </p:notesMasterIdLst>
  <p:sldIdLst>
    <p:sldId id="256" r:id="rId2"/>
    <p:sldId id="257" r:id="rId3"/>
    <p:sldId id="286" r:id="rId4"/>
    <p:sldId id="259" r:id="rId5"/>
    <p:sldId id="260" r:id="rId6"/>
    <p:sldId id="287" r:id="rId7"/>
    <p:sldId id="288" r:id="rId8"/>
    <p:sldId id="261" r:id="rId9"/>
    <p:sldId id="268" r:id="rId10"/>
    <p:sldId id="278" r:id="rId11"/>
    <p:sldId id="262" r:id="rId12"/>
    <p:sldId id="266" r:id="rId13"/>
    <p:sldId id="263" r:id="rId14"/>
    <p:sldId id="267" r:id="rId15"/>
    <p:sldId id="264" r:id="rId16"/>
    <p:sldId id="265" r:id="rId17"/>
    <p:sldId id="270" r:id="rId18"/>
    <p:sldId id="269" r:id="rId19"/>
    <p:sldId id="290" r:id="rId20"/>
    <p:sldId id="291" r:id="rId21"/>
    <p:sldId id="292" r:id="rId22"/>
    <p:sldId id="293" r:id="rId23"/>
    <p:sldId id="294" r:id="rId24"/>
    <p:sldId id="295" r:id="rId25"/>
    <p:sldId id="296" r:id="rId26"/>
    <p:sldId id="297" r:id="rId27"/>
    <p:sldId id="298" r:id="rId28"/>
    <p:sldId id="299" r:id="rId29"/>
    <p:sldId id="271" r:id="rId30"/>
    <p:sldId id="279" r:id="rId31"/>
    <p:sldId id="272" r:id="rId32"/>
    <p:sldId id="273" r:id="rId33"/>
    <p:sldId id="274" r:id="rId34"/>
    <p:sldId id="275" r:id="rId35"/>
    <p:sldId id="276" r:id="rId36"/>
    <p:sldId id="282" r:id="rId37"/>
    <p:sldId id="283" r:id="rId38"/>
    <p:sldId id="284" r:id="rId39"/>
    <p:sldId id="300" r:id="rId40"/>
    <p:sldId id="301" r:id="rId41"/>
    <p:sldId id="302" r:id="rId42"/>
    <p:sldId id="304" r:id="rId43"/>
    <p:sldId id="289"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662" autoAdjust="0"/>
  </p:normalViewPr>
  <p:slideViewPr>
    <p:cSldViewPr>
      <p:cViewPr>
        <p:scale>
          <a:sx n="76" d="100"/>
          <a:sy n="76" d="100"/>
        </p:scale>
        <p:origin x="-1200" y="162"/>
      </p:cViewPr>
      <p:guideLst>
        <p:guide orient="horz" pos="2160"/>
        <p:guide pos="2880"/>
      </p:guideLst>
    </p:cSldViewPr>
  </p:slideViewPr>
  <p:outlineViewPr>
    <p:cViewPr>
      <p:scale>
        <a:sx n="33" d="100"/>
        <a:sy n="33" d="100"/>
      </p:scale>
      <p:origin x="0" y="1589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334457647339537"/>
          <c:y val="2.854979969609062E-2"/>
          <c:w val="0.82087253638749702"/>
          <c:h val="0.75053545273133004"/>
        </c:manualLayout>
      </c:layout>
      <c:scatterChart>
        <c:scatterStyle val="smoothMarker"/>
        <c:varyColors val="0"/>
        <c:ser>
          <c:idx val="0"/>
          <c:order val="0"/>
          <c:tx>
            <c:v>simulation voltage</c:v>
          </c:tx>
          <c:spPr>
            <a:ln>
              <a:prstDash val="dash"/>
            </a:ln>
          </c:spPr>
          <c:marker>
            <c:symbol val="none"/>
          </c:marker>
          <c:yVal>
            <c:numRef>
              <c:f>Sheet1!$Y$3:$Y$10</c:f>
              <c:numCache>
                <c:formatCode>General</c:formatCode>
                <c:ptCount val="8"/>
                <c:pt idx="0">
                  <c:v>229.67</c:v>
                </c:pt>
                <c:pt idx="1">
                  <c:v>228.8</c:v>
                </c:pt>
                <c:pt idx="2">
                  <c:v>229.24</c:v>
                </c:pt>
                <c:pt idx="3">
                  <c:v>228.78</c:v>
                </c:pt>
                <c:pt idx="4">
                  <c:v>228.71</c:v>
                </c:pt>
                <c:pt idx="5">
                  <c:v>229.37</c:v>
                </c:pt>
                <c:pt idx="6">
                  <c:v>229.5</c:v>
                </c:pt>
                <c:pt idx="7">
                  <c:v>229.1</c:v>
                </c:pt>
              </c:numCache>
            </c:numRef>
          </c:yVal>
          <c:smooth val="1"/>
        </c:ser>
        <c:ser>
          <c:idx val="1"/>
          <c:order val="1"/>
          <c:tx>
            <c:v>real voltage</c:v>
          </c:tx>
          <c:spPr>
            <a:ln>
              <a:solidFill>
                <a:schemeClr val="accent1">
                  <a:shade val="95000"/>
                  <a:satMod val="105000"/>
                </a:schemeClr>
              </a:solidFill>
            </a:ln>
          </c:spPr>
          <c:marker>
            <c:symbol val="none"/>
          </c:marker>
          <c:yVal>
            <c:numRef>
              <c:f>Sheet1!$Z$3:$Z$10</c:f>
              <c:numCache>
                <c:formatCode>General</c:formatCode>
                <c:ptCount val="8"/>
                <c:pt idx="0">
                  <c:v>228.86</c:v>
                </c:pt>
                <c:pt idx="1">
                  <c:v>228.1</c:v>
                </c:pt>
                <c:pt idx="2">
                  <c:v>229.46</c:v>
                </c:pt>
                <c:pt idx="3">
                  <c:v>227.3</c:v>
                </c:pt>
                <c:pt idx="4">
                  <c:v>229.82</c:v>
                </c:pt>
                <c:pt idx="5">
                  <c:v>228.75</c:v>
                </c:pt>
                <c:pt idx="6">
                  <c:v>230.8</c:v>
                </c:pt>
                <c:pt idx="7">
                  <c:v>229.3</c:v>
                </c:pt>
              </c:numCache>
            </c:numRef>
          </c:yVal>
          <c:smooth val="1"/>
        </c:ser>
        <c:dLbls>
          <c:showLegendKey val="0"/>
          <c:showVal val="0"/>
          <c:showCatName val="0"/>
          <c:showSerName val="0"/>
          <c:showPercent val="0"/>
          <c:showBubbleSize val="0"/>
        </c:dLbls>
        <c:axId val="92072192"/>
        <c:axId val="92197632"/>
      </c:scatterChart>
      <c:valAx>
        <c:axId val="92072192"/>
        <c:scaling>
          <c:orientation val="minMax"/>
          <c:max val="9"/>
          <c:min val="0"/>
        </c:scaling>
        <c:delete val="0"/>
        <c:axPos val="b"/>
        <c:majorTickMark val="none"/>
        <c:minorTickMark val="none"/>
        <c:tickLblPos val="nextTo"/>
        <c:crossAx val="92197632"/>
        <c:crosses val="autoZero"/>
        <c:crossBetween val="midCat"/>
      </c:valAx>
      <c:valAx>
        <c:axId val="92197632"/>
        <c:scaling>
          <c:orientation val="minMax"/>
          <c:max val="240"/>
          <c:min val="220"/>
        </c:scaling>
        <c:delete val="0"/>
        <c:axPos val="l"/>
        <c:majorGridlines>
          <c:spPr>
            <a:ln>
              <a:noFill/>
            </a:ln>
          </c:spPr>
        </c:majorGridlines>
        <c:title>
          <c:tx>
            <c:rich>
              <a:bodyPr/>
              <a:lstStyle/>
              <a:p>
                <a:pPr>
                  <a:defRPr sz="1600"/>
                </a:pPr>
                <a:r>
                  <a:rPr lang="en-US" sz="1600"/>
                  <a:t>voltage (v)</a:t>
                </a:r>
              </a:p>
            </c:rich>
          </c:tx>
          <c:layout/>
          <c:overlay val="0"/>
        </c:title>
        <c:numFmt formatCode="General" sourceLinked="1"/>
        <c:majorTickMark val="none"/>
        <c:minorTickMark val="none"/>
        <c:tickLblPos val="nextTo"/>
        <c:crossAx val="92072192"/>
        <c:crosses val="autoZero"/>
        <c:crossBetween val="midCat"/>
      </c:valAx>
      <c:spPr>
        <a:ln>
          <a:noFill/>
        </a:ln>
      </c:spPr>
    </c:plotArea>
    <c:legend>
      <c:legendPos val="r"/>
      <c:legendEntry>
        <c:idx val="0"/>
        <c:txPr>
          <a:bodyPr/>
          <a:lstStyle/>
          <a:p>
            <a:pPr>
              <a:defRPr sz="1600"/>
            </a:pPr>
            <a:endParaRPr lang="en-US"/>
          </a:p>
        </c:txPr>
      </c:legendEntry>
      <c:legendEntry>
        <c:idx val="1"/>
        <c:txPr>
          <a:bodyPr/>
          <a:lstStyle/>
          <a:p>
            <a:pPr>
              <a:defRPr sz="1600"/>
            </a:pPr>
            <a:endParaRPr lang="en-US"/>
          </a:p>
        </c:txPr>
      </c:legendEntry>
      <c:layout>
        <c:manualLayout>
          <c:xMode val="edge"/>
          <c:yMode val="edge"/>
          <c:x val="0.17395713035870519"/>
          <c:y val="0.85345640783666088"/>
          <c:w val="0.59089133858267717"/>
          <c:h val="0.13627178625143768"/>
        </c:manualLayout>
      </c:layout>
      <c:overlay val="0"/>
      <c:spPr>
        <a:noFill/>
      </c:spPr>
      <c:txPr>
        <a:bodyPr/>
        <a:lstStyle/>
        <a:p>
          <a:pPr>
            <a:defRPr sz="1600"/>
          </a:pPr>
          <a:endParaRPr lang="en-US"/>
        </a:p>
      </c:txPr>
    </c:legend>
    <c:plotVisOnly val="1"/>
    <c:dispBlanksAs val="gap"/>
    <c:showDLblsOverMax val="0"/>
  </c:chart>
  <c:spPr>
    <a:solidFill>
      <a:sysClr val="window" lastClr="FFFFFF"/>
    </a:solidFill>
    <a:ln>
      <a:noFill/>
    </a:ln>
  </c:sp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11774588-8556-4674-AC28-FA15FED05A44}" type="datetimeFigureOut">
              <a:rPr lang="ar-SA" smtClean="0"/>
              <a:t>15/04/1439</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AD6902A2-A700-4FF0-9422-4E1D200D2F04}" type="slidenum">
              <a:rPr lang="ar-SA" smtClean="0"/>
              <a:t>‹#›</a:t>
            </a:fld>
            <a:endParaRPr lang="ar-SA"/>
          </a:p>
        </p:txBody>
      </p:sp>
    </p:spTree>
    <p:extLst>
      <p:ext uri="{BB962C8B-B14F-4D97-AF65-F5344CB8AC3E}">
        <p14:creationId xmlns:p14="http://schemas.microsoft.com/office/powerpoint/2010/main" val="63499908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AD6902A2-A700-4FF0-9422-4E1D200D2F04}" type="slidenum">
              <a:rPr lang="ar-SA" smtClean="0"/>
              <a:t>1</a:t>
            </a:fld>
            <a:endParaRPr lang="ar-SA"/>
          </a:p>
        </p:txBody>
      </p:sp>
    </p:spTree>
    <p:extLst>
      <p:ext uri="{BB962C8B-B14F-4D97-AF65-F5344CB8AC3E}">
        <p14:creationId xmlns:p14="http://schemas.microsoft.com/office/powerpoint/2010/main" val="12168265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ar-SA" smtClean="0"/>
              <a:t>انقر لتحرير نمط العنوان الرئيسي</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p:txBody>
          <a:bodyPr/>
          <a:lstStyle/>
          <a:p>
            <a:fld id="{42FDD71C-8E5D-40FB-9850-9186BB322CDA}" type="datetimeFigureOut">
              <a:rPr lang="en-US" smtClean="0"/>
              <a:t>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BFDBC-6CB2-4EA1-8B2A-98835BB82D9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42FDD71C-8E5D-40FB-9850-9186BB322CDA}" type="datetimeFigureOut">
              <a:rPr lang="en-US" smtClean="0"/>
              <a:t>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BFDBC-6CB2-4EA1-8B2A-98835BB82D9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عنوان ونص عموديان">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42FDD71C-8E5D-40FB-9850-9186BB322CDA}" type="datetimeFigureOut">
              <a:rPr lang="en-US" smtClean="0"/>
              <a:t>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BFDBC-6CB2-4EA1-8B2A-98835BB82D99}" type="slidenum">
              <a:rPr lang="en-US" smtClean="0"/>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42FDD71C-8E5D-40FB-9850-9186BB322CDA}" type="datetimeFigureOut">
              <a:rPr lang="en-US" smtClean="0"/>
              <a:t>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BFDBC-6CB2-4EA1-8B2A-98835BB82D99}" type="slidenum">
              <a:rPr lang="en-US" smtClean="0"/>
              <a:t>‹#›</a:t>
            </a:fld>
            <a:endParaRPr lang="en-US"/>
          </a:p>
        </p:txBody>
      </p:sp>
      <p:sp>
        <p:nvSpPr>
          <p:cNvPr id="7" name="Title 6"/>
          <p:cNvSpPr>
            <a:spLocks noGrp="1"/>
          </p:cNvSpPr>
          <p:nvPr>
            <p:ph type="title"/>
          </p:nvPr>
        </p:nvSpPr>
        <p:spPr/>
        <p:txBody>
          <a:bodyPr/>
          <a:lstStyle/>
          <a:p>
            <a:r>
              <a:rPr lang="ar-SA" smtClean="0"/>
              <a:t>انقر لتحرير نمط العنوان الرئيسي</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42FDD71C-8E5D-40FB-9850-9186BB322CDA}" type="datetimeFigureOut">
              <a:rPr lang="en-US" smtClean="0"/>
              <a:t>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BFDBC-6CB2-4EA1-8B2A-98835BB82D9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5" name="Date Placeholder 4"/>
          <p:cNvSpPr>
            <a:spLocks noGrp="1"/>
          </p:cNvSpPr>
          <p:nvPr>
            <p:ph type="dt" sz="half" idx="10"/>
          </p:nvPr>
        </p:nvSpPr>
        <p:spPr/>
        <p:txBody>
          <a:bodyPr/>
          <a:lstStyle/>
          <a:p>
            <a:fld id="{42FDD71C-8E5D-40FB-9850-9186BB322CDA}" type="datetimeFigureOut">
              <a:rPr lang="en-US" smtClean="0"/>
              <a:t>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BFDBC-6CB2-4EA1-8B2A-98835BB82D99}" type="slidenum">
              <a:rPr lang="en-US" smtClean="0"/>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7" name="Date Placeholder 6"/>
          <p:cNvSpPr>
            <a:spLocks noGrp="1"/>
          </p:cNvSpPr>
          <p:nvPr>
            <p:ph type="dt" sz="half" idx="10"/>
          </p:nvPr>
        </p:nvSpPr>
        <p:spPr/>
        <p:txBody>
          <a:bodyPr/>
          <a:lstStyle/>
          <a:p>
            <a:fld id="{42FDD71C-8E5D-40FB-9850-9186BB322CDA}" type="datetimeFigureOut">
              <a:rPr lang="en-US" smtClean="0"/>
              <a:t>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D2BFDBC-6CB2-4EA1-8B2A-98835BB82D9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Date Placeholder 2"/>
          <p:cNvSpPr>
            <a:spLocks noGrp="1"/>
          </p:cNvSpPr>
          <p:nvPr>
            <p:ph type="dt" sz="half" idx="10"/>
          </p:nvPr>
        </p:nvSpPr>
        <p:spPr/>
        <p:txBody>
          <a:bodyPr/>
          <a:lstStyle/>
          <a:p>
            <a:fld id="{42FDD71C-8E5D-40FB-9850-9186BB322CDA}" type="datetimeFigureOut">
              <a:rPr lang="en-US" smtClean="0"/>
              <a:t>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2BFDBC-6CB2-4EA1-8B2A-98835BB82D9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42FDD71C-8E5D-40FB-9850-9186BB322CDA}" type="datetimeFigureOut">
              <a:rPr lang="en-US" smtClean="0"/>
              <a:t>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2BFDBC-6CB2-4EA1-8B2A-98835BB82D9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42FDD71C-8E5D-40FB-9850-9186BB322CDA}" type="datetimeFigureOut">
              <a:rPr lang="en-US" smtClean="0"/>
              <a:t>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BFDBC-6CB2-4EA1-8B2A-98835BB82D99}" type="slidenum">
              <a:rPr lang="en-US" smtClean="0"/>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ar-SA" smtClean="0"/>
              <a:t>انقر لتحرير نمط العنوان الرئيسي</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ar-SA" smtClean="0"/>
              <a:t>انقر لتحرير نمط العنوان الرئيسي</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42FDD71C-8E5D-40FB-9850-9186BB322CDA}" type="datetimeFigureOut">
              <a:rPr lang="en-US" smtClean="0"/>
              <a:t>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BFDBC-6CB2-4EA1-8B2A-98835BB82D99}" type="slidenum">
              <a:rPr lang="en-US" smtClean="0"/>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الأيقونة لإضافة صورة</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ar-SA" smtClean="0"/>
              <a:t>انقر لتحرير نمط العنوان الرئيسي</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42FDD71C-8E5D-40FB-9850-9186BB322CDA}" type="datetimeFigureOut">
              <a:rPr lang="en-US" smtClean="0"/>
              <a:t>1/2/2018</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FD2BFDBC-6CB2-4EA1-8B2A-98835BB82D99}" type="slidenum">
              <a:rPr lang="en-US" smtClean="0"/>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1" eaLnBrk="1" latinLnBrk="0" hangingPunct="1">
        <a:spcBef>
          <a:spcPct val="0"/>
        </a:spcBef>
        <a:buNone/>
        <a:defRPr sz="4400" kern="1200">
          <a:solidFill>
            <a:srgbClr val="FFFFFF"/>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74320" indent="-274320" algn="r" defTabSz="914400" rtl="1"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r" defTabSz="914400" rtl="1"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r" defTabSz="914400" rtl="1"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r" defTabSz="914400" rtl="1"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r" defTabSz="914400" rtl="1"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r" defTabSz="914400" rtl="1"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r" defTabSz="914400" rtl="1"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r" defTabSz="914400" rtl="1"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r" defTabSz="914400" rtl="1"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0"/>
            <a:ext cx="2487613" cy="234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762000" y="2057400"/>
            <a:ext cx="7086600" cy="830997"/>
          </a:xfrm>
          <a:prstGeom prst="rect">
            <a:avLst/>
          </a:prstGeom>
        </p:spPr>
        <p:txBody>
          <a:bodyPr wrap="square">
            <a:spAutoFit/>
          </a:bodyPr>
          <a:lstStyle/>
          <a:p>
            <a:pPr algn="ctr">
              <a:spcBef>
                <a:spcPts val="0"/>
              </a:spcBef>
            </a:pPr>
            <a:r>
              <a:rPr lang="en-US" sz="2400" b="1" dirty="0" smtClean="0">
                <a:solidFill>
                  <a:srgbClr val="000000"/>
                </a:solidFill>
                <a:latin typeface="Arial Narrow" pitchFamily="34" charset="0"/>
                <a:ea typeface="+mn-ea"/>
                <a:cs typeface="Arial"/>
              </a:rPr>
              <a:t>Palestine Polytechnic University</a:t>
            </a:r>
            <a:r>
              <a:rPr lang="en-US" sz="2400" dirty="0" smtClean="0">
                <a:solidFill>
                  <a:srgbClr val="000000"/>
                </a:solidFill>
                <a:latin typeface="Arial Narrow" pitchFamily="34" charset="0"/>
                <a:ea typeface="+mn-ea"/>
                <a:cs typeface="Arial"/>
              </a:rPr>
              <a:t/>
            </a:r>
            <a:br>
              <a:rPr lang="en-US" sz="2400" dirty="0" smtClean="0">
                <a:solidFill>
                  <a:srgbClr val="000000"/>
                </a:solidFill>
                <a:latin typeface="Arial Narrow" pitchFamily="34" charset="0"/>
                <a:ea typeface="+mn-ea"/>
                <a:cs typeface="Arial"/>
              </a:rPr>
            </a:br>
            <a:r>
              <a:rPr lang="en-US" sz="2400" b="1" dirty="0" smtClean="0">
                <a:solidFill>
                  <a:srgbClr val="000000"/>
                </a:solidFill>
                <a:latin typeface="Arial Narrow" pitchFamily="34" charset="0"/>
                <a:ea typeface="+mn-ea"/>
                <a:cs typeface="Arial"/>
              </a:rPr>
              <a:t>College of Engineering</a:t>
            </a:r>
            <a:endParaRPr lang="en-US" sz="2400" dirty="0">
              <a:solidFill>
                <a:srgbClr val="000000"/>
              </a:solidFill>
              <a:latin typeface="Arial Narrow" pitchFamily="34" charset="0"/>
              <a:ea typeface="+mn-ea"/>
              <a:cs typeface="Arial"/>
            </a:endParaRPr>
          </a:p>
        </p:txBody>
      </p:sp>
      <p:sp>
        <p:nvSpPr>
          <p:cNvPr id="9" name="Rectangle 8"/>
          <p:cNvSpPr/>
          <p:nvPr/>
        </p:nvSpPr>
        <p:spPr>
          <a:xfrm>
            <a:off x="-224776" y="3002340"/>
            <a:ext cx="9525000" cy="1569660"/>
          </a:xfrm>
          <a:prstGeom prst="rect">
            <a:avLst/>
          </a:prstGeom>
        </p:spPr>
        <p:txBody>
          <a:bodyPr wrap="square">
            <a:spAutoFit/>
          </a:bodyPr>
          <a:lstStyle/>
          <a:p>
            <a:pPr algn="ctr"/>
            <a:r>
              <a:rPr lang="en-US" sz="3200" b="1" i="1" dirty="0" smtClean="0">
                <a:latin typeface="Arial Narrow" pitchFamily="34" charset="0"/>
                <a:cs typeface="Arial" pitchFamily="34" charset="0"/>
              </a:rPr>
              <a:t>Redistribution analysis of the load on Low Voltage Distribution Network At Al -</a:t>
            </a:r>
            <a:r>
              <a:rPr lang="en-US" sz="3200" b="1" i="1" dirty="0" err="1" smtClean="0">
                <a:latin typeface="Arial Narrow" pitchFamily="34" charset="0"/>
                <a:cs typeface="Arial" pitchFamily="34" charset="0"/>
              </a:rPr>
              <a:t>Dahriya</a:t>
            </a:r>
            <a:r>
              <a:rPr lang="en-US" sz="3200" b="1" i="1" dirty="0" smtClean="0">
                <a:latin typeface="Arial Narrow" pitchFamily="34" charset="0"/>
                <a:cs typeface="Arial" pitchFamily="34" charset="0"/>
              </a:rPr>
              <a:t> City</a:t>
            </a:r>
            <a:br>
              <a:rPr lang="en-US" sz="3200" b="1" i="1" dirty="0" smtClean="0">
                <a:latin typeface="Arial Narrow" pitchFamily="34" charset="0"/>
                <a:cs typeface="Arial" pitchFamily="34" charset="0"/>
              </a:rPr>
            </a:br>
            <a:endParaRPr lang="en-US" sz="3200" dirty="0">
              <a:latin typeface="Arial Narrow" pitchFamily="34" charset="0"/>
              <a:cs typeface="Arial" pitchFamily="34" charset="0"/>
            </a:endParaRPr>
          </a:p>
        </p:txBody>
      </p:sp>
      <p:sp>
        <p:nvSpPr>
          <p:cNvPr id="10" name="Rectangle 9"/>
          <p:cNvSpPr/>
          <p:nvPr/>
        </p:nvSpPr>
        <p:spPr>
          <a:xfrm>
            <a:off x="6927" y="4343400"/>
            <a:ext cx="8610600" cy="2308324"/>
          </a:xfrm>
          <a:prstGeom prst="rect">
            <a:avLst/>
          </a:prstGeom>
        </p:spPr>
        <p:txBody>
          <a:bodyPr wrap="square">
            <a:spAutoFit/>
          </a:bodyPr>
          <a:lstStyle/>
          <a:p>
            <a:pPr lvl="0" algn="ctr" rtl="1">
              <a:spcBef>
                <a:spcPts val="600"/>
              </a:spcBef>
              <a:buClr>
                <a:srgbClr val="FE8637"/>
              </a:buClr>
              <a:buSzPct val="70000"/>
            </a:pPr>
            <a:r>
              <a:rPr lang="en-US" sz="2000" b="1" dirty="0" smtClean="0">
                <a:solidFill>
                  <a:prstClr val="black"/>
                </a:solidFill>
                <a:latin typeface="Arial Narrow" pitchFamily="34" charset="0"/>
              </a:rPr>
              <a:t>Project team:</a:t>
            </a:r>
            <a:endParaRPr lang="ar-SA" sz="2000" b="1" dirty="0" smtClean="0">
              <a:solidFill>
                <a:prstClr val="black"/>
              </a:solidFill>
              <a:latin typeface="Arial Narrow" pitchFamily="34" charset="0"/>
            </a:endParaRPr>
          </a:p>
          <a:p>
            <a:pPr lvl="0" algn="ctr">
              <a:spcBef>
                <a:spcPts val="600"/>
              </a:spcBef>
              <a:buClr>
                <a:srgbClr val="FE8637"/>
              </a:buClr>
              <a:buSzPct val="70000"/>
            </a:pPr>
            <a:r>
              <a:rPr lang="ar-SA" b="1" dirty="0">
                <a:solidFill>
                  <a:prstClr val="black"/>
                </a:solidFill>
                <a:latin typeface="Arial Narrow" pitchFamily="34" charset="0"/>
              </a:rPr>
              <a:t> </a:t>
            </a:r>
            <a:r>
              <a:rPr lang="en-US" sz="2400" b="1" dirty="0" err="1" smtClean="0">
                <a:solidFill>
                  <a:prstClr val="black"/>
                </a:solidFill>
                <a:latin typeface="Arial Narrow" pitchFamily="34" charset="0"/>
              </a:rPr>
              <a:t>Abd</a:t>
            </a:r>
            <a:r>
              <a:rPr lang="en-US" sz="2400" b="1" dirty="0" smtClean="0">
                <a:solidFill>
                  <a:prstClr val="black"/>
                </a:solidFill>
                <a:latin typeface="Arial Narrow" pitchFamily="34" charset="0"/>
              </a:rPr>
              <a:t> Al </a:t>
            </a:r>
            <a:r>
              <a:rPr lang="en-US" sz="2400" b="1" dirty="0" err="1" smtClean="0">
                <a:solidFill>
                  <a:prstClr val="black"/>
                </a:solidFill>
                <a:latin typeface="Arial Narrow" pitchFamily="34" charset="0"/>
              </a:rPr>
              <a:t>Rahman</a:t>
            </a:r>
            <a:r>
              <a:rPr lang="en-US" sz="2400" b="1" dirty="0" smtClean="0">
                <a:solidFill>
                  <a:prstClr val="black"/>
                </a:solidFill>
                <a:latin typeface="Arial Narrow" pitchFamily="34" charset="0"/>
              </a:rPr>
              <a:t> </a:t>
            </a:r>
            <a:r>
              <a:rPr lang="en-US" sz="2400" b="1" dirty="0" err="1" smtClean="0">
                <a:solidFill>
                  <a:prstClr val="black"/>
                </a:solidFill>
                <a:latin typeface="Arial Narrow" pitchFamily="34" charset="0"/>
              </a:rPr>
              <a:t>Khuffash</a:t>
            </a:r>
            <a:r>
              <a:rPr lang="en-US" sz="2400" b="1" dirty="0" smtClean="0">
                <a:solidFill>
                  <a:prstClr val="black"/>
                </a:solidFill>
                <a:latin typeface="Arial Narrow" pitchFamily="34" charset="0"/>
              </a:rPr>
              <a:t>  </a:t>
            </a:r>
          </a:p>
          <a:p>
            <a:pPr lvl="0" algn="ctr">
              <a:spcBef>
                <a:spcPts val="600"/>
              </a:spcBef>
              <a:buClr>
                <a:srgbClr val="FE8637"/>
              </a:buClr>
              <a:buSzPct val="70000"/>
            </a:pPr>
            <a:r>
              <a:rPr lang="en-US" sz="2400" b="1" dirty="0" smtClean="0">
                <a:solidFill>
                  <a:prstClr val="black"/>
                </a:solidFill>
                <a:latin typeface="Arial Narrow" pitchFamily="34" charset="0"/>
              </a:rPr>
              <a:t>   </a:t>
            </a:r>
            <a:r>
              <a:rPr lang="en-US" sz="2400" b="1" dirty="0" err="1" smtClean="0">
                <a:solidFill>
                  <a:prstClr val="black"/>
                </a:solidFill>
                <a:latin typeface="Arial Narrow" pitchFamily="34" charset="0"/>
              </a:rPr>
              <a:t>Alaa</a:t>
            </a:r>
            <a:r>
              <a:rPr lang="en-US" sz="2400" b="1" dirty="0" smtClean="0">
                <a:solidFill>
                  <a:prstClr val="black"/>
                </a:solidFill>
                <a:latin typeface="Arial Narrow" pitchFamily="34" charset="0"/>
              </a:rPr>
              <a:t> </a:t>
            </a:r>
            <a:r>
              <a:rPr lang="en-US" sz="2400" b="1" dirty="0" err="1" smtClean="0">
                <a:solidFill>
                  <a:prstClr val="black"/>
                </a:solidFill>
                <a:latin typeface="Arial Narrow" pitchFamily="34" charset="0"/>
              </a:rPr>
              <a:t>Awawdeh</a:t>
            </a:r>
            <a:r>
              <a:rPr lang="en-US" sz="2400" b="1" dirty="0" smtClean="0">
                <a:solidFill>
                  <a:prstClr val="black"/>
                </a:solidFill>
                <a:latin typeface="Arial Narrow" pitchFamily="34" charset="0"/>
              </a:rPr>
              <a:t>             </a:t>
            </a:r>
            <a:r>
              <a:rPr lang="en-US" sz="2400" b="1" dirty="0" err="1" smtClean="0">
                <a:solidFill>
                  <a:prstClr val="black"/>
                </a:solidFill>
                <a:latin typeface="Arial Narrow" pitchFamily="34" charset="0"/>
              </a:rPr>
              <a:t>Asma</a:t>
            </a:r>
            <a:r>
              <a:rPr lang="en-US" sz="2400" b="1" dirty="0" smtClean="0">
                <a:solidFill>
                  <a:prstClr val="black"/>
                </a:solidFill>
                <a:latin typeface="Arial Narrow" pitchFamily="34" charset="0"/>
              </a:rPr>
              <a:t> </a:t>
            </a:r>
            <a:r>
              <a:rPr lang="en-US" sz="2400" b="1" dirty="0" err="1" smtClean="0">
                <a:solidFill>
                  <a:prstClr val="black"/>
                </a:solidFill>
                <a:latin typeface="Arial Narrow" pitchFamily="34" charset="0"/>
              </a:rPr>
              <a:t>Obedo</a:t>
            </a:r>
            <a:endParaRPr lang="en-US" sz="2400" b="1" dirty="0" smtClean="0">
              <a:solidFill>
                <a:prstClr val="black"/>
              </a:solidFill>
              <a:latin typeface="Arial Narrow" pitchFamily="34" charset="0"/>
            </a:endParaRPr>
          </a:p>
          <a:p>
            <a:pPr lvl="0" algn="ctr">
              <a:buClr>
                <a:srgbClr val="FE8637"/>
              </a:buClr>
              <a:buSzPct val="70000"/>
            </a:pPr>
            <a:endParaRPr lang="en-US" b="1" i="1" dirty="0" smtClean="0">
              <a:solidFill>
                <a:srgbClr val="000000"/>
              </a:solidFill>
              <a:latin typeface="Arial Narrow" pitchFamily="34" charset="0"/>
              <a:cs typeface="Arial"/>
            </a:endParaRPr>
          </a:p>
          <a:p>
            <a:pPr lvl="0" algn="ctr">
              <a:buClr>
                <a:srgbClr val="FE8637"/>
              </a:buClr>
              <a:buSzPct val="70000"/>
            </a:pPr>
            <a:r>
              <a:rPr lang="en-US" sz="2400" b="1" i="1" dirty="0" err="1" smtClean="0">
                <a:solidFill>
                  <a:srgbClr val="000000"/>
                </a:solidFill>
                <a:latin typeface="Arial Narrow" pitchFamily="34" charset="0"/>
                <a:cs typeface="Arial"/>
              </a:rPr>
              <a:t>Supervisior</a:t>
            </a:r>
            <a:r>
              <a:rPr lang="en-US" sz="2400" b="1" i="1" dirty="0" smtClean="0">
                <a:solidFill>
                  <a:srgbClr val="000000"/>
                </a:solidFill>
                <a:latin typeface="Arial Narrow" pitchFamily="34" charset="0"/>
                <a:cs typeface="Arial"/>
              </a:rPr>
              <a:t>:</a:t>
            </a:r>
            <a:br>
              <a:rPr lang="en-US" sz="2400" b="1" i="1" dirty="0" smtClean="0">
                <a:solidFill>
                  <a:srgbClr val="000000"/>
                </a:solidFill>
                <a:latin typeface="Arial Narrow" pitchFamily="34" charset="0"/>
                <a:cs typeface="Arial"/>
              </a:rPr>
            </a:br>
            <a:r>
              <a:rPr lang="en-US" sz="2400" b="1" i="1" dirty="0" smtClean="0">
                <a:solidFill>
                  <a:srgbClr val="000000"/>
                </a:solidFill>
                <a:latin typeface="Arial Narrow" pitchFamily="34" charset="0"/>
                <a:cs typeface="Arial"/>
              </a:rPr>
              <a:t>Dr. Maher </a:t>
            </a:r>
            <a:r>
              <a:rPr lang="en-US" sz="2400" b="1" i="1" dirty="0" err="1" smtClean="0">
                <a:solidFill>
                  <a:srgbClr val="000000"/>
                </a:solidFill>
                <a:latin typeface="Arial Narrow" pitchFamily="34" charset="0"/>
                <a:cs typeface="Arial"/>
              </a:rPr>
              <a:t>Maghalseh</a:t>
            </a:r>
            <a:endParaRPr lang="en-US" sz="2400" b="1" dirty="0">
              <a:solidFill>
                <a:srgbClr val="000000"/>
              </a:solidFill>
              <a:latin typeface="Arial Narrow" pitchFamily="34" charset="0"/>
              <a:cs typeface="Arial"/>
            </a:endParaRPr>
          </a:p>
        </p:txBody>
      </p:sp>
    </p:spTree>
    <p:extLst>
      <p:ext uri="{BB962C8B-B14F-4D97-AF65-F5344CB8AC3E}">
        <p14:creationId xmlns:p14="http://schemas.microsoft.com/office/powerpoint/2010/main" val="30867580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252728"/>
          </a:xfrm>
        </p:spPr>
        <p:txBody>
          <a:bodyPr>
            <a:normAutofit fontScale="90000"/>
          </a:bodyPr>
          <a:lstStyle/>
          <a:p>
            <a:pPr lvl="0"/>
            <a:r>
              <a:rPr lang="en-US" kern="0" dirty="0">
                <a:solidFill>
                  <a:schemeClr val="bg1"/>
                </a:solidFill>
                <a:latin typeface="Book Antiqua" pitchFamily="18" charset="0"/>
              </a:rPr>
              <a:t>Unbalance of the system</a:t>
            </a:r>
            <a:r>
              <a:rPr lang="en-US" sz="1800" kern="0" dirty="0">
                <a:solidFill>
                  <a:schemeClr val="bg1"/>
                </a:solidFill>
                <a:latin typeface="Book Antiqua" pitchFamily="18" charset="0"/>
              </a:rPr>
              <a:t/>
            </a:r>
            <a:br>
              <a:rPr lang="en-US" sz="1800" kern="0" dirty="0">
                <a:solidFill>
                  <a:schemeClr val="bg1"/>
                </a:solidFill>
                <a:latin typeface="Book Antiqua" pitchFamily="18" charset="0"/>
              </a:rPr>
            </a:br>
            <a:endParaRPr lang="en-US" dirty="0">
              <a:solidFill>
                <a:schemeClr val="bg1"/>
              </a:solidFill>
              <a:latin typeface="Book Antiqua" pitchFamily="18" charset="0"/>
            </a:endParaRPr>
          </a:p>
        </p:txBody>
      </p:sp>
      <p:sp>
        <p:nvSpPr>
          <p:cNvPr id="3" name="Content Placeholder 2"/>
          <p:cNvSpPr>
            <a:spLocks noGrp="1"/>
          </p:cNvSpPr>
          <p:nvPr>
            <p:ph idx="1"/>
          </p:nvPr>
        </p:nvSpPr>
        <p:spPr>
          <a:xfrm>
            <a:off x="872067" y="2209800"/>
            <a:ext cx="7408333" cy="4038600"/>
          </a:xfrm>
        </p:spPr>
        <p:txBody>
          <a:bodyPr>
            <a:normAutofit fontScale="92500" lnSpcReduction="10000"/>
          </a:bodyPr>
          <a:lstStyle/>
          <a:p>
            <a:pPr algn="l" rtl="0">
              <a:buFont typeface="Wingdings" pitchFamily="2" charset="2"/>
              <a:buChar char="§"/>
            </a:pPr>
            <a:r>
              <a:rPr lang="en-US" dirty="0">
                <a:solidFill>
                  <a:schemeClr val="tx1"/>
                </a:solidFill>
                <a:latin typeface="Book Antiqua" pitchFamily="18" charset="0"/>
              </a:rPr>
              <a:t>Unbalance Definition:</a:t>
            </a:r>
          </a:p>
          <a:p>
            <a:pPr algn="l" rtl="0">
              <a:buFont typeface="Wingdings" pitchFamily="2" charset="2"/>
              <a:buChar char="q"/>
            </a:pPr>
            <a:endParaRPr lang="en-US" dirty="0">
              <a:solidFill>
                <a:schemeClr val="tx1"/>
              </a:solidFill>
              <a:latin typeface="Book Antiqua" pitchFamily="18" charset="0"/>
            </a:endParaRPr>
          </a:p>
          <a:p>
            <a:pPr algn="l" rtl="0">
              <a:buFont typeface="Wingdings" pitchFamily="2" charset="2"/>
              <a:buChar char="q"/>
            </a:pPr>
            <a:r>
              <a:rPr lang="en-US" dirty="0">
                <a:solidFill>
                  <a:schemeClr val="tx1"/>
                </a:solidFill>
                <a:latin typeface="Book Antiqua" pitchFamily="18" charset="0"/>
              </a:rPr>
              <a:t>      A three-phase power system is called balanced if the three-phase voltages and currents have the same amplitude and are phase shifted by 120° with respect to each other.</a:t>
            </a:r>
          </a:p>
          <a:p>
            <a:pPr algn="l" rtl="0">
              <a:buFont typeface="Wingdings" pitchFamily="2" charset="2"/>
              <a:buChar char="q"/>
            </a:pPr>
            <a:r>
              <a:rPr lang="en-US" dirty="0">
                <a:solidFill>
                  <a:schemeClr val="tx1"/>
                </a:solidFill>
                <a:latin typeface="Book Antiqua" pitchFamily="18" charset="0"/>
              </a:rPr>
              <a:t>      If either or both of these conditions are not met, the system is called unbalanced.</a:t>
            </a:r>
          </a:p>
          <a:p>
            <a:pPr algn="l" rtl="0"/>
            <a:endParaRPr lang="en-US" dirty="0">
              <a:solidFill>
                <a:schemeClr val="tx1"/>
              </a:solidFill>
              <a:latin typeface="Book Antiqua" pitchFamily="18" charset="0"/>
            </a:endParaRPr>
          </a:p>
          <a:p>
            <a:pPr algn="l" rtl="0">
              <a:buFont typeface="Courier New" pitchFamily="49" charset="0"/>
              <a:buChar char="o"/>
            </a:pPr>
            <a:r>
              <a:rPr lang="en-US" dirty="0">
                <a:solidFill>
                  <a:schemeClr val="tx1"/>
                </a:solidFill>
                <a:latin typeface="Book Antiqua" pitchFamily="18" charset="0"/>
              </a:rPr>
              <a:t>Unbalance voltage</a:t>
            </a:r>
          </a:p>
          <a:p>
            <a:pPr algn="l" rtl="0">
              <a:buFont typeface="Courier New" pitchFamily="49" charset="0"/>
              <a:buChar char="o"/>
            </a:pPr>
            <a:r>
              <a:rPr lang="en-US" dirty="0">
                <a:solidFill>
                  <a:schemeClr val="tx1"/>
                </a:solidFill>
                <a:latin typeface="Book Antiqua" pitchFamily="18" charset="0"/>
              </a:rPr>
              <a:t>Unbalance current</a:t>
            </a:r>
          </a:p>
          <a:p>
            <a:pPr algn="l" rtl="0"/>
            <a:endParaRPr lang="en-US" dirty="0"/>
          </a:p>
        </p:txBody>
      </p:sp>
    </p:spTree>
    <p:extLst>
      <p:ext uri="{BB962C8B-B14F-4D97-AF65-F5344CB8AC3E}">
        <p14:creationId xmlns:p14="http://schemas.microsoft.com/office/powerpoint/2010/main" val="17609273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830" y="627965"/>
            <a:ext cx="8229600" cy="1252728"/>
          </a:xfrm>
        </p:spPr>
        <p:txBody>
          <a:bodyPr>
            <a:normAutofit fontScale="90000"/>
          </a:bodyPr>
          <a:lstStyle/>
          <a:p>
            <a:pPr rtl="0"/>
            <a:r>
              <a:rPr lang="en-US" dirty="0"/>
              <a:t/>
            </a:r>
            <a:br>
              <a:rPr lang="en-US" dirty="0"/>
            </a:br>
            <a:endParaRPr lang="en-US" dirty="0"/>
          </a:p>
        </p:txBody>
      </p:sp>
      <p:sp>
        <p:nvSpPr>
          <p:cNvPr id="5" name="Rectangle 4"/>
          <p:cNvSpPr/>
          <p:nvPr/>
        </p:nvSpPr>
        <p:spPr>
          <a:xfrm>
            <a:off x="2362200" y="627965"/>
            <a:ext cx="4495800" cy="646331"/>
          </a:xfrm>
          <a:prstGeom prst="rect">
            <a:avLst/>
          </a:prstGeom>
        </p:spPr>
        <p:txBody>
          <a:bodyPr wrap="square">
            <a:spAutoFit/>
          </a:bodyPr>
          <a:lstStyle/>
          <a:p>
            <a:r>
              <a:rPr lang="en-US" sz="3600" dirty="0" smtClean="0">
                <a:solidFill>
                  <a:schemeClr val="bg1"/>
                </a:solidFill>
                <a:latin typeface="Book Antiqua" pitchFamily="18" charset="0"/>
              </a:rPr>
              <a:t>Unbalance current</a:t>
            </a:r>
            <a:endParaRPr lang="en-US" sz="3600" dirty="0">
              <a:solidFill>
                <a:schemeClr val="bg1"/>
              </a:solidFill>
              <a:latin typeface="Book Antiqua" pitchFamily="18" charset="0"/>
            </a:endParaRPr>
          </a:p>
        </p:txBody>
      </p:sp>
      <p:sp>
        <p:nvSpPr>
          <p:cNvPr id="6" name="Rectangle 5"/>
          <p:cNvSpPr/>
          <p:nvPr/>
        </p:nvSpPr>
        <p:spPr>
          <a:xfrm>
            <a:off x="467639" y="1981200"/>
            <a:ext cx="7848600" cy="707886"/>
          </a:xfrm>
          <a:prstGeom prst="rect">
            <a:avLst/>
          </a:prstGeom>
        </p:spPr>
        <p:txBody>
          <a:bodyPr wrap="square">
            <a:spAutoFit/>
          </a:bodyPr>
          <a:lstStyle/>
          <a:p>
            <a:r>
              <a:rPr lang="en-US" sz="2000" dirty="0" smtClean="0">
                <a:latin typeface="Book Antiqua" pitchFamily="18" charset="0"/>
              </a:rPr>
              <a:t>The unbalance of current is the mane cause of the unbalance of the voltage in the system.</a:t>
            </a:r>
          </a:p>
        </p:txBody>
      </p:sp>
      <mc:AlternateContent xmlns:mc="http://schemas.openxmlformats.org/markup-compatibility/2006">
        <mc:Choice xmlns:a14="http://schemas.microsoft.com/office/drawing/2010/main" Requires="a14">
          <p:sp>
            <p:nvSpPr>
              <p:cNvPr id="7" name="Rectangle 6"/>
              <p:cNvSpPr/>
              <p:nvPr/>
            </p:nvSpPr>
            <p:spPr>
              <a:xfrm>
                <a:off x="719203" y="2796745"/>
                <a:ext cx="7391400" cy="73141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2000" i="1" smtClean="0">
                          <a:latin typeface="Cambria Math"/>
                        </a:rPr>
                        <m:t>𝐶𝑈𝑃</m:t>
                      </m:r>
                      <m:r>
                        <a:rPr lang="en-US" sz="2000" i="1" smtClean="0">
                          <a:latin typeface="Cambria Math"/>
                        </a:rPr>
                        <m:t>(%</m:t>
                      </m:r>
                      <m:r>
                        <a:rPr lang="en-US" sz="2000" i="1" smtClean="0">
                          <a:latin typeface="Cambria Math"/>
                        </a:rPr>
                        <m:t>)</m:t>
                      </m:r>
                      <m:r>
                        <a:rPr lang="en-US" sz="2000">
                          <a:latin typeface="Cambria Math"/>
                        </a:rPr>
                        <m:t>=</m:t>
                      </m:r>
                      <m:f>
                        <m:fPr>
                          <m:ctrlPr>
                            <a:rPr lang="en-US" sz="2000" i="1">
                              <a:latin typeface="Cambria Math"/>
                            </a:rPr>
                          </m:ctrlPr>
                        </m:fPr>
                        <m:num>
                          <m:func>
                            <m:funcPr>
                              <m:ctrlPr>
                                <a:rPr lang="en-US" sz="2000" i="1">
                                  <a:latin typeface="Cambria Math"/>
                                </a:rPr>
                              </m:ctrlPr>
                            </m:funcPr>
                            <m:fName>
                              <m:r>
                                <m:rPr>
                                  <m:sty m:val="p"/>
                                </m:rPr>
                                <a:rPr lang="en-US" sz="2000">
                                  <a:latin typeface="Cambria Math"/>
                                </a:rPr>
                                <m:t>max</m:t>
                              </m:r>
                            </m:fName>
                            <m:e>
                              <m:r>
                                <m:rPr>
                                  <m:sty m:val="p"/>
                                </m:rPr>
                                <a:rPr lang="en-US" sz="2000">
                                  <a:latin typeface="Cambria Math"/>
                                </a:rPr>
                                <m:t>current</m:t>
                              </m:r>
                              <m:r>
                                <a:rPr lang="en-US" sz="2000">
                                  <a:latin typeface="Cambria Math"/>
                                </a:rPr>
                                <m:t> </m:t>
                              </m:r>
                              <m:r>
                                <m:rPr>
                                  <m:sty m:val="p"/>
                                </m:rPr>
                                <a:rPr lang="en-US" sz="2000">
                                  <a:latin typeface="Cambria Math"/>
                                </a:rPr>
                                <m:t>deviation</m:t>
                              </m:r>
                              <m:r>
                                <a:rPr lang="en-US" sz="2000">
                                  <a:latin typeface="Cambria Math"/>
                                </a:rPr>
                                <m:t> </m:t>
                              </m:r>
                              <m:r>
                                <m:rPr>
                                  <m:sty m:val="p"/>
                                </m:rPr>
                                <a:rPr lang="en-US" sz="2000">
                                  <a:latin typeface="Cambria Math"/>
                                </a:rPr>
                                <m:t>from</m:t>
                              </m:r>
                              <m:r>
                                <a:rPr lang="en-US" sz="2000">
                                  <a:latin typeface="Cambria Math"/>
                                </a:rPr>
                                <m:t> </m:t>
                              </m:r>
                              <m:r>
                                <m:rPr>
                                  <m:sty m:val="p"/>
                                </m:rPr>
                                <a:rPr lang="en-US" sz="2000">
                                  <a:latin typeface="Cambria Math"/>
                                </a:rPr>
                                <m:t>avarege</m:t>
                              </m:r>
                              <m:r>
                                <a:rPr lang="en-US" sz="2000">
                                  <a:latin typeface="Cambria Math"/>
                                </a:rPr>
                                <m:t> </m:t>
                              </m:r>
                              <m:r>
                                <m:rPr>
                                  <m:sty m:val="p"/>
                                </m:rPr>
                                <a:rPr lang="en-US" sz="2000">
                                  <a:latin typeface="Cambria Math"/>
                                </a:rPr>
                                <m:t>line</m:t>
                              </m:r>
                              <m:r>
                                <a:rPr lang="en-US" sz="2000">
                                  <a:latin typeface="Cambria Math"/>
                                </a:rPr>
                                <m:t> </m:t>
                              </m:r>
                              <m:r>
                                <m:rPr>
                                  <m:sty m:val="p"/>
                                </m:rPr>
                                <a:rPr lang="en-US" sz="2000">
                                  <a:latin typeface="Cambria Math"/>
                                </a:rPr>
                                <m:t>current</m:t>
                              </m:r>
                              <m:r>
                                <a:rPr lang="en-US" sz="2000">
                                  <a:latin typeface="Cambria Math"/>
                                </a:rPr>
                                <m:t> </m:t>
                              </m:r>
                            </m:e>
                          </m:func>
                        </m:num>
                        <m:den>
                          <m:r>
                            <m:rPr>
                              <m:sty m:val="p"/>
                            </m:rPr>
                            <a:rPr lang="en-US" sz="2000">
                              <a:latin typeface="Cambria Math"/>
                            </a:rPr>
                            <m:t>avarege</m:t>
                          </m:r>
                          <m:r>
                            <a:rPr lang="en-US" sz="2000">
                              <a:latin typeface="Cambria Math"/>
                            </a:rPr>
                            <m:t> </m:t>
                          </m:r>
                          <m:r>
                            <m:rPr>
                              <m:sty m:val="p"/>
                            </m:rPr>
                            <a:rPr lang="en-US" sz="2000">
                              <a:latin typeface="Cambria Math"/>
                            </a:rPr>
                            <m:t>line</m:t>
                          </m:r>
                          <m:r>
                            <a:rPr lang="en-US" sz="2000">
                              <a:latin typeface="Cambria Math"/>
                            </a:rPr>
                            <m:t> </m:t>
                          </m:r>
                          <m:r>
                            <m:rPr>
                              <m:sty m:val="p"/>
                            </m:rPr>
                            <a:rPr lang="en-US" sz="2000">
                              <a:latin typeface="Cambria Math"/>
                            </a:rPr>
                            <m:t>current</m:t>
                          </m:r>
                        </m:den>
                      </m:f>
                    </m:oMath>
                  </m:oMathPara>
                </a14:m>
                <a:endParaRPr lang="en-US" sz="2000" dirty="0" smtClean="0">
                  <a:latin typeface="Book Antiqua" pitchFamily="18" charset="0"/>
                </a:endParaRPr>
              </a:p>
            </p:txBody>
          </p:sp>
        </mc:Choice>
        <mc:Fallback>
          <p:sp>
            <p:nvSpPr>
              <p:cNvPr id="7" name="Rectangle 6"/>
              <p:cNvSpPr>
                <a:spLocks noRot="1" noChangeAspect="1" noMove="1" noResize="1" noEditPoints="1" noAdjustHandles="1" noChangeArrowheads="1" noChangeShapeType="1" noTextEdit="1"/>
              </p:cNvSpPr>
              <p:nvPr/>
            </p:nvSpPr>
            <p:spPr>
              <a:xfrm>
                <a:off x="719203" y="2796745"/>
                <a:ext cx="7391400" cy="731419"/>
              </a:xfrm>
              <a:prstGeom prst="rect">
                <a:avLst/>
              </a:prstGeom>
              <a:blipFill rotWithShape="1">
                <a:blip r:embed="rId2"/>
                <a:stretch>
                  <a:fillRect/>
                </a:stretch>
              </a:blipFill>
            </p:spPr>
            <p:txBody>
              <a:bodyPr/>
              <a:lstStyle/>
              <a:p>
                <a:r>
                  <a:rPr lang="en-US">
                    <a:noFill/>
                  </a:rPr>
                  <a:t> </a:t>
                </a:r>
              </a:p>
            </p:txBody>
          </p:sp>
        </mc:Fallback>
      </mc:AlternateContent>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05200"/>
            <a:ext cx="9144000" cy="3352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11296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05000" y="838200"/>
            <a:ext cx="5486400" cy="707886"/>
          </a:xfrm>
          <a:prstGeom prst="rect">
            <a:avLst/>
          </a:prstGeom>
        </p:spPr>
        <p:txBody>
          <a:bodyPr wrap="square">
            <a:spAutoFit/>
          </a:bodyPr>
          <a:lstStyle/>
          <a:p>
            <a:pPr algn="ctr"/>
            <a:r>
              <a:rPr lang="en-US" sz="4000" dirty="0" smtClean="0">
                <a:solidFill>
                  <a:schemeClr val="bg1"/>
                </a:solidFill>
                <a:latin typeface="Book Antiqua" pitchFamily="18" charset="0"/>
              </a:rPr>
              <a:t>Unbalance voltage</a:t>
            </a:r>
            <a:endParaRPr lang="en-US" sz="4000" dirty="0">
              <a:solidFill>
                <a:schemeClr val="bg1"/>
              </a:solidFill>
              <a:latin typeface="Book Antiqua" pitchFamily="18" charset="0"/>
            </a:endParaRPr>
          </a:p>
        </p:txBody>
      </p:sp>
      <mc:AlternateContent xmlns:mc="http://schemas.openxmlformats.org/markup-compatibility/2006">
        <mc:Choice xmlns:a14="http://schemas.microsoft.com/office/drawing/2010/main" Requires="a14">
          <p:sp>
            <p:nvSpPr>
              <p:cNvPr id="6" name="Rectangle 5"/>
              <p:cNvSpPr/>
              <p:nvPr/>
            </p:nvSpPr>
            <p:spPr>
              <a:xfrm>
                <a:off x="457200" y="2667000"/>
                <a:ext cx="8382000" cy="2781082"/>
              </a:xfrm>
              <a:prstGeom prst="rect">
                <a:avLst/>
              </a:prstGeom>
            </p:spPr>
            <p:txBody>
              <a:bodyPr wrap="square">
                <a:spAutoFit/>
              </a:bodyPr>
              <a:lstStyle/>
              <a:p>
                <a:pPr algn="just"/>
                <a:r>
                  <a:rPr lang="en-US" sz="2400" dirty="0" smtClean="0"/>
                  <a:t>     </a:t>
                </a:r>
                <a:r>
                  <a:rPr lang="en-US" sz="2200" dirty="0" smtClean="0">
                    <a:latin typeface="Book Antiqua" pitchFamily="18" charset="0"/>
                  </a:rPr>
                  <a:t>The </a:t>
                </a:r>
                <a:r>
                  <a:rPr lang="en-US" sz="2200" dirty="0">
                    <a:latin typeface="Book Antiqua" pitchFamily="18" charset="0"/>
                  </a:rPr>
                  <a:t>voltage unbalance percentage (VUP) at the terminal of a machine as given by the National Electrical Manufacturer Association Motor and Generator Standard (NEMA MGI) used in most studies </a:t>
                </a:r>
                <a:r>
                  <a:rPr lang="en-US" sz="2200" dirty="0" smtClean="0">
                    <a:latin typeface="Book Antiqua" pitchFamily="18" charset="0"/>
                  </a:rPr>
                  <a:t>is</a:t>
                </a:r>
                <a:r>
                  <a:rPr lang="en-US" sz="2200" dirty="0" smtClean="0">
                    <a:latin typeface="Book Antiqua" pitchFamily="18" charset="0"/>
                  </a:rPr>
                  <a:t>:</a:t>
                </a:r>
              </a:p>
              <a:p>
                <a:pPr algn="just"/>
                <a:endParaRPr lang="en-US" sz="2200" dirty="0" smtClean="0">
                  <a:latin typeface="Book Antiqua" pitchFamily="18" charset="0"/>
                </a:endParaRPr>
              </a:p>
              <a:p>
                <a:endParaRPr lang="en-US" i="1" dirty="0" smtClean="0">
                  <a:latin typeface="Book Antiqua" pitchFamily="18" charset="0"/>
                </a:endParaRPr>
              </a:p>
              <a:p>
                <a:r>
                  <a:rPr lang="en-US" sz="2800" dirty="0" smtClean="0">
                    <a:latin typeface="Book Antiqua" pitchFamily="18" charset="0"/>
                  </a:rPr>
                  <a:t> </a:t>
                </a:r>
                <a14:m>
                  <m:oMath xmlns:m="http://schemas.openxmlformats.org/officeDocument/2006/math">
                    <m:r>
                      <a:rPr lang="en-US" sz="2800" i="1" smtClean="0">
                        <a:latin typeface="Cambria Math"/>
                      </a:rPr>
                      <m:t>𝑉𝑈𝑃</m:t>
                    </m:r>
                    <m:d>
                      <m:dPr>
                        <m:ctrlPr>
                          <a:rPr lang="en-US" sz="2800" i="1">
                            <a:latin typeface="Cambria Math"/>
                          </a:rPr>
                        </m:ctrlPr>
                      </m:dPr>
                      <m:e>
                        <m:r>
                          <a:rPr lang="en-US" sz="2800" i="1">
                            <a:latin typeface="Cambria Math"/>
                          </a:rPr>
                          <m:t>%</m:t>
                        </m:r>
                      </m:e>
                    </m:d>
                    <m:r>
                      <a:rPr lang="en-US" sz="2800" b="0" i="0" smtClean="0">
                        <a:latin typeface="Cambria Math"/>
                      </a:rPr>
                      <m:t>=</m:t>
                    </m:r>
                    <m:f>
                      <m:fPr>
                        <m:ctrlPr>
                          <a:rPr lang="en-US" sz="2800" i="1">
                            <a:latin typeface="Cambria Math"/>
                          </a:rPr>
                        </m:ctrlPr>
                      </m:fPr>
                      <m:num>
                        <m:func>
                          <m:funcPr>
                            <m:ctrlPr>
                              <a:rPr lang="en-US" sz="2800" i="1">
                                <a:latin typeface="Cambria Math"/>
                              </a:rPr>
                            </m:ctrlPr>
                          </m:funcPr>
                          <m:fName>
                            <m:r>
                              <m:rPr>
                                <m:sty m:val="p"/>
                              </m:rPr>
                              <a:rPr lang="en-US" sz="2800">
                                <a:latin typeface="Cambria Math"/>
                              </a:rPr>
                              <m:t>max</m:t>
                            </m:r>
                          </m:fName>
                          <m:e>
                            <m:r>
                              <m:rPr>
                                <m:sty m:val="p"/>
                              </m:rPr>
                              <a:rPr lang="en-US" sz="2800">
                                <a:latin typeface="Cambria Math"/>
                              </a:rPr>
                              <m:t>voltage</m:t>
                            </m:r>
                            <m:r>
                              <a:rPr lang="en-US" sz="2800">
                                <a:latin typeface="Cambria Math"/>
                              </a:rPr>
                              <m:t> </m:t>
                            </m:r>
                            <m:r>
                              <m:rPr>
                                <m:sty m:val="p"/>
                              </m:rPr>
                              <a:rPr lang="en-US" sz="2800">
                                <a:latin typeface="Cambria Math"/>
                              </a:rPr>
                              <m:t>deviation</m:t>
                            </m:r>
                            <m:r>
                              <a:rPr lang="en-US" sz="2800">
                                <a:latin typeface="Cambria Math"/>
                              </a:rPr>
                              <m:t> </m:t>
                            </m:r>
                            <m:r>
                              <m:rPr>
                                <m:sty m:val="p"/>
                              </m:rPr>
                              <a:rPr lang="en-US" sz="2800">
                                <a:latin typeface="Cambria Math"/>
                              </a:rPr>
                              <m:t>from</m:t>
                            </m:r>
                            <m:r>
                              <a:rPr lang="en-US" sz="2800">
                                <a:latin typeface="Cambria Math"/>
                              </a:rPr>
                              <m:t> </m:t>
                            </m:r>
                            <m:r>
                              <m:rPr>
                                <m:sty m:val="p"/>
                              </m:rPr>
                              <a:rPr lang="en-US" sz="2800">
                                <a:latin typeface="Cambria Math"/>
                              </a:rPr>
                              <m:t>avarege</m:t>
                            </m:r>
                            <m:r>
                              <a:rPr lang="en-US" sz="2800">
                                <a:latin typeface="Cambria Math"/>
                              </a:rPr>
                              <m:t> </m:t>
                            </m:r>
                            <m:r>
                              <m:rPr>
                                <m:sty m:val="p"/>
                              </m:rPr>
                              <a:rPr lang="en-US" sz="2800">
                                <a:latin typeface="Cambria Math"/>
                              </a:rPr>
                              <m:t>line</m:t>
                            </m:r>
                            <m:r>
                              <a:rPr lang="en-US" sz="2800">
                                <a:latin typeface="Cambria Math"/>
                              </a:rPr>
                              <m:t> </m:t>
                            </m:r>
                            <m:r>
                              <m:rPr>
                                <m:sty m:val="p"/>
                              </m:rPr>
                              <a:rPr lang="en-US" sz="2800">
                                <a:latin typeface="Cambria Math"/>
                              </a:rPr>
                              <m:t>voltage</m:t>
                            </m:r>
                            <m:r>
                              <a:rPr lang="en-US" sz="2800">
                                <a:latin typeface="Cambria Math"/>
                              </a:rPr>
                              <m:t> </m:t>
                            </m:r>
                          </m:e>
                        </m:func>
                      </m:num>
                      <m:den>
                        <m:r>
                          <m:rPr>
                            <m:sty m:val="p"/>
                          </m:rPr>
                          <a:rPr lang="en-US" sz="2800">
                            <a:latin typeface="Cambria Math"/>
                          </a:rPr>
                          <m:t>avarege</m:t>
                        </m:r>
                        <m:r>
                          <a:rPr lang="en-US" sz="2800">
                            <a:latin typeface="Cambria Math"/>
                          </a:rPr>
                          <m:t> </m:t>
                        </m:r>
                        <m:r>
                          <m:rPr>
                            <m:sty m:val="p"/>
                          </m:rPr>
                          <a:rPr lang="en-US" sz="2800">
                            <a:latin typeface="Cambria Math"/>
                          </a:rPr>
                          <m:t>line</m:t>
                        </m:r>
                        <m:r>
                          <a:rPr lang="en-US" sz="2800">
                            <a:latin typeface="Cambria Math"/>
                          </a:rPr>
                          <m:t> </m:t>
                        </m:r>
                        <m:r>
                          <m:rPr>
                            <m:sty m:val="p"/>
                          </m:rPr>
                          <a:rPr lang="en-US" sz="2800">
                            <a:latin typeface="Cambria Math"/>
                          </a:rPr>
                          <m:t>voltage</m:t>
                        </m:r>
                      </m:den>
                    </m:f>
                  </m:oMath>
                </a14:m>
                <a:endParaRPr lang="en-US" sz="3200" dirty="0">
                  <a:latin typeface="Book Antiqua" pitchFamily="18" charset="0"/>
                </a:endParaRPr>
              </a:p>
            </p:txBody>
          </p:sp>
        </mc:Choice>
        <mc:Fallback>
          <p:sp>
            <p:nvSpPr>
              <p:cNvPr id="6" name="Rectangle 5"/>
              <p:cNvSpPr>
                <a:spLocks noRot="1" noChangeAspect="1" noMove="1" noResize="1" noEditPoints="1" noAdjustHandles="1" noChangeArrowheads="1" noChangeShapeType="1" noTextEdit="1"/>
              </p:cNvSpPr>
              <p:nvPr/>
            </p:nvSpPr>
            <p:spPr>
              <a:xfrm>
                <a:off x="457200" y="2667000"/>
                <a:ext cx="8382000" cy="2781082"/>
              </a:xfrm>
              <a:prstGeom prst="rect">
                <a:avLst/>
              </a:prstGeom>
              <a:blipFill rotWithShape="1">
                <a:blip r:embed="rId2"/>
                <a:stretch>
                  <a:fillRect l="-873" t="-219" r="-945"/>
                </a:stretch>
              </a:blipFill>
            </p:spPr>
            <p:txBody>
              <a:bodyPr/>
              <a:lstStyle/>
              <a:p>
                <a:r>
                  <a:rPr lang="en-US">
                    <a:noFill/>
                  </a:rPr>
                  <a:t> </a:t>
                </a:r>
              </a:p>
            </p:txBody>
          </p:sp>
        </mc:Fallback>
      </mc:AlternateContent>
    </p:spTree>
    <p:extLst>
      <p:ext uri="{BB962C8B-B14F-4D97-AF65-F5344CB8AC3E}">
        <p14:creationId xmlns:p14="http://schemas.microsoft.com/office/powerpoint/2010/main" val="5107011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67345" y="533400"/>
            <a:ext cx="5181600" cy="707886"/>
          </a:xfrm>
          <a:prstGeom prst="rect">
            <a:avLst/>
          </a:prstGeom>
        </p:spPr>
        <p:txBody>
          <a:bodyPr wrap="square">
            <a:spAutoFit/>
          </a:bodyPr>
          <a:lstStyle/>
          <a:p>
            <a:r>
              <a:rPr lang="en-US" sz="4000" dirty="0" smtClean="0">
                <a:solidFill>
                  <a:schemeClr val="bg1"/>
                </a:solidFill>
                <a:latin typeface="Book Antiqua" pitchFamily="18" charset="0"/>
              </a:rPr>
              <a:t>Causes of Unbalance</a:t>
            </a:r>
            <a:endParaRPr lang="en-US" sz="4000" dirty="0">
              <a:solidFill>
                <a:schemeClr val="bg1"/>
              </a:solidFill>
              <a:latin typeface="Book Antiqua" pitchFamily="18" charset="0"/>
            </a:endParaRPr>
          </a:p>
        </p:txBody>
      </p:sp>
      <p:sp>
        <p:nvSpPr>
          <p:cNvPr id="5" name="Rectangle 4"/>
          <p:cNvSpPr/>
          <p:nvPr/>
        </p:nvSpPr>
        <p:spPr>
          <a:xfrm>
            <a:off x="367145" y="2286000"/>
            <a:ext cx="8382000" cy="3785652"/>
          </a:xfrm>
          <a:prstGeom prst="rect">
            <a:avLst/>
          </a:prstGeom>
        </p:spPr>
        <p:txBody>
          <a:bodyPr wrap="square">
            <a:spAutoFit/>
          </a:bodyPr>
          <a:lstStyle/>
          <a:p>
            <a:pPr marL="342900" lvl="0" indent="-342900">
              <a:buFont typeface="Wingdings" pitchFamily="2" charset="2"/>
              <a:buChar char="q"/>
            </a:pPr>
            <a:r>
              <a:rPr lang="en-US" sz="2400" dirty="0" smtClean="0">
                <a:latin typeface="Book Antiqua" pitchFamily="18" charset="0"/>
              </a:rPr>
              <a:t>large single phase </a:t>
            </a:r>
            <a:r>
              <a:rPr lang="en-US" sz="2400" dirty="0" smtClean="0">
                <a:latin typeface="Book Antiqua" pitchFamily="18" charset="0"/>
              </a:rPr>
              <a:t>load.</a:t>
            </a:r>
          </a:p>
          <a:p>
            <a:pPr marL="342900" lvl="0" indent="-342900">
              <a:buFont typeface="Wingdings" pitchFamily="2" charset="2"/>
              <a:buChar char="q"/>
            </a:pPr>
            <a:endParaRPr lang="en-US" sz="2400" dirty="0" smtClean="0">
              <a:solidFill>
                <a:schemeClr val="bg2">
                  <a:lumMod val="50000"/>
                </a:schemeClr>
              </a:solidFill>
              <a:effectLst/>
              <a:latin typeface="Book Antiqua" pitchFamily="18" charset="0"/>
            </a:endParaRPr>
          </a:p>
          <a:p>
            <a:pPr marL="342900" lvl="0" indent="-342900">
              <a:buFont typeface="Wingdings" pitchFamily="2" charset="2"/>
              <a:buChar char="q"/>
            </a:pPr>
            <a:r>
              <a:rPr lang="en-US" sz="2400" dirty="0" smtClean="0">
                <a:latin typeface="Book Antiqua" pitchFamily="18" charset="0"/>
              </a:rPr>
              <a:t>Unbalance </a:t>
            </a:r>
            <a:r>
              <a:rPr lang="en-US" sz="2400" dirty="0" smtClean="0">
                <a:latin typeface="Book Antiqua" pitchFamily="18" charset="0"/>
              </a:rPr>
              <a:t>impedances.</a:t>
            </a:r>
            <a:endParaRPr lang="en-US" sz="2400" dirty="0" smtClean="0">
              <a:latin typeface="Book Antiqua" pitchFamily="18" charset="0"/>
            </a:endParaRPr>
          </a:p>
          <a:p>
            <a:pPr marL="342900" lvl="0" indent="-342900">
              <a:buFont typeface="Wingdings" pitchFamily="2" charset="2"/>
              <a:buChar char="q"/>
            </a:pPr>
            <a:endParaRPr lang="en-US" sz="2400" dirty="0" smtClean="0">
              <a:effectLst/>
              <a:latin typeface="Book Antiqua" pitchFamily="18" charset="0"/>
            </a:endParaRPr>
          </a:p>
          <a:p>
            <a:pPr marL="342900" lvl="0" indent="-342900">
              <a:buFont typeface="Wingdings" pitchFamily="2" charset="2"/>
              <a:buChar char="q"/>
            </a:pPr>
            <a:r>
              <a:rPr lang="en-US" sz="2400" dirty="0" smtClean="0">
                <a:latin typeface="Book Antiqua" pitchFamily="18" charset="0"/>
              </a:rPr>
              <a:t>Switching of three phase heavy loads results in current and voltage which cause unbalance in the system.</a:t>
            </a:r>
          </a:p>
          <a:p>
            <a:pPr marL="342900" lvl="0" indent="-342900">
              <a:buFont typeface="Wingdings" pitchFamily="2" charset="2"/>
              <a:buChar char="q"/>
            </a:pPr>
            <a:endParaRPr lang="en-US" sz="2400" dirty="0" smtClean="0">
              <a:effectLst/>
              <a:latin typeface="Book Antiqua" pitchFamily="18" charset="0"/>
            </a:endParaRPr>
          </a:p>
          <a:p>
            <a:pPr marL="342900" lvl="0" indent="-342900">
              <a:buFont typeface="Wingdings" pitchFamily="2" charset="2"/>
              <a:buChar char="q"/>
            </a:pPr>
            <a:r>
              <a:rPr lang="en-US" sz="2400" dirty="0" smtClean="0">
                <a:latin typeface="Book Antiqua" pitchFamily="18" charset="0"/>
              </a:rPr>
              <a:t>A three phase equipment such as induction motor with unbalance in its windings. If the reactance of three phases is not </a:t>
            </a:r>
            <a:r>
              <a:rPr lang="en-US" sz="2400" dirty="0" smtClean="0">
                <a:latin typeface="Book Antiqua" pitchFamily="18" charset="0"/>
              </a:rPr>
              <a:t>same.</a:t>
            </a:r>
            <a:endParaRPr lang="en-US" sz="2400" dirty="0" smtClean="0">
              <a:effectLst/>
              <a:latin typeface="Book Antiqua" pitchFamily="18" charset="0"/>
            </a:endParaRPr>
          </a:p>
        </p:txBody>
      </p:sp>
    </p:spTree>
    <p:extLst>
      <p:ext uri="{BB962C8B-B14F-4D97-AF65-F5344CB8AC3E}">
        <p14:creationId xmlns:p14="http://schemas.microsoft.com/office/powerpoint/2010/main" val="4162952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40131" y="457200"/>
            <a:ext cx="8620990" cy="120032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schemeClr val="bg1"/>
                </a:solidFill>
                <a:effectLst/>
                <a:uLnTx/>
                <a:uFillTx/>
                <a:latin typeface="Book Antiqua" pitchFamily="18" charset="0"/>
                <a:ea typeface="+mj-ea"/>
                <a:cs typeface="+mj-cs"/>
              </a:rPr>
              <a:t>Effects on the distribution Transformer, cables and overhead lines</a:t>
            </a:r>
            <a:endParaRPr kumimoji="0" lang="en-US" sz="2000" b="0" i="0" u="none" strike="noStrike" kern="0" cap="none" spc="0" normalizeH="0" baseline="0" noProof="0" dirty="0" smtClean="0">
              <a:ln>
                <a:noFill/>
              </a:ln>
              <a:solidFill>
                <a:schemeClr val="bg1"/>
              </a:solidFill>
              <a:effectLst/>
              <a:uLnTx/>
              <a:uFillTx/>
              <a:latin typeface="Book Antiqua" pitchFamily="18" charset="0"/>
            </a:endParaRPr>
          </a:p>
        </p:txBody>
      </p:sp>
      <mc:AlternateContent xmlns:mc="http://schemas.openxmlformats.org/markup-compatibility/2006">
        <mc:Choice xmlns:a14="http://schemas.microsoft.com/office/drawing/2010/main" Requires="a14">
          <p:sp>
            <p:nvSpPr>
              <p:cNvPr id="9" name="Rectangle 8"/>
              <p:cNvSpPr/>
              <p:nvPr/>
            </p:nvSpPr>
            <p:spPr>
              <a:xfrm>
                <a:off x="326721" y="2667000"/>
                <a:ext cx="8534400" cy="3847207"/>
              </a:xfrm>
              <a:prstGeom prst="rect">
                <a:avLst/>
              </a:prstGeom>
            </p:spPr>
            <p:txBody>
              <a:bodyPr wrap="square">
                <a:spAutoFit/>
              </a:bodyPr>
              <a:lstStyle/>
              <a:p>
                <a:pPr marL="457200" lvl="0" indent="-457200">
                  <a:spcBef>
                    <a:spcPct val="20000"/>
                  </a:spcBef>
                  <a:buClr>
                    <a:srgbClr val="31B6FD"/>
                  </a:buClr>
                  <a:buSzPct val="100000"/>
                  <a:buFont typeface="Wingdings" pitchFamily="2" charset="2"/>
                  <a:buChar char="q"/>
                </a:pPr>
                <a:r>
                  <a:rPr lang="en-US" sz="2400" dirty="0" smtClean="0">
                    <a:solidFill>
                      <a:schemeClr val="tx1"/>
                    </a:solidFill>
                    <a:latin typeface="Book Antiqua" pitchFamily="18" charset="0"/>
                  </a:rPr>
                  <a:t>Unbalanced loading in a transformer will reduce the capacity of the transformer in a distribution system</a:t>
                </a:r>
                <a:r>
                  <a:rPr lang="en-US" sz="2400" dirty="0" smtClean="0">
                    <a:solidFill>
                      <a:schemeClr val="tx1"/>
                    </a:solidFill>
                    <a:latin typeface="Book Antiqua" pitchFamily="18" charset="0"/>
                  </a:rPr>
                  <a:t>.</a:t>
                </a:r>
              </a:p>
              <a:p>
                <a:pPr marL="457200" lvl="0" indent="-457200">
                  <a:spcBef>
                    <a:spcPct val="20000"/>
                  </a:spcBef>
                  <a:buClr>
                    <a:srgbClr val="31B6FD"/>
                  </a:buClr>
                  <a:buSzPct val="100000"/>
                  <a:buFont typeface="Wingdings" pitchFamily="2" charset="2"/>
                  <a:buChar char="q"/>
                </a:pPr>
                <a:endParaRPr lang="en-US" sz="2400" dirty="0">
                  <a:solidFill>
                    <a:schemeClr val="tx1"/>
                  </a:solidFill>
                  <a:latin typeface="Book Antiqua" pitchFamily="18" charset="0"/>
                </a:endParaRPr>
              </a:p>
              <a:p>
                <a:pPr marL="457200" lvl="0" indent="-457200">
                  <a:spcBef>
                    <a:spcPct val="20000"/>
                  </a:spcBef>
                  <a:buClr>
                    <a:srgbClr val="31B6FD"/>
                  </a:buClr>
                  <a:buSzPct val="100000"/>
                  <a:buFont typeface="Wingdings" pitchFamily="2" charset="2"/>
                  <a:buChar char="q"/>
                </a:pPr>
                <a:r>
                  <a:rPr lang="en-US" sz="2400" dirty="0">
                    <a:solidFill>
                      <a:schemeClr val="tx1"/>
                    </a:solidFill>
                    <a:latin typeface="Book Antiqua" pitchFamily="18" charset="0"/>
                  </a:rPr>
                  <a:t>Copper losses vary considerably with the load </a:t>
                </a:r>
                <a:r>
                  <a:rPr lang="en-US" sz="2400" dirty="0" smtClean="0">
                    <a:solidFill>
                      <a:schemeClr val="tx1"/>
                    </a:solidFill>
                    <a:latin typeface="Book Antiqua" pitchFamily="18" charset="0"/>
                  </a:rPr>
                  <a:t>unbalance.</a:t>
                </a:r>
                <a:endParaRPr lang="en-US" sz="2400" dirty="0">
                  <a:solidFill>
                    <a:schemeClr val="tx1"/>
                  </a:solidFill>
                  <a:latin typeface="Book Antiqua" pitchFamily="18" charset="0"/>
                </a:endParaRPr>
              </a:p>
              <a:p>
                <a:pPr lvl="0">
                  <a:spcBef>
                    <a:spcPct val="20000"/>
                  </a:spcBef>
                  <a:buClr>
                    <a:srgbClr val="31B6FD"/>
                  </a:buClr>
                  <a:buSzPct val="100000"/>
                </a:pPr>
                <a:r>
                  <a:rPr lang="en-US" sz="2400" dirty="0" smtClean="0">
                    <a:solidFill>
                      <a:schemeClr val="tx1"/>
                    </a:solidFill>
                    <a:latin typeface="Book Antiqua" pitchFamily="18" charset="0"/>
                  </a:rPr>
                  <a:t>   </a:t>
                </a:r>
                <a:r>
                  <a:rPr lang="en-US" sz="2400" dirty="0">
                    <a:solidFill>
                      <a:schemeClr val="tx1"/>
                    </a:solidFill>
                    <a:latin typeface="Book Antiqua" pitchFamily="18" charset="0"/>
                  </a:rPr>
                  <a:t>Copper losses  </a:t>
                </a:r>
                <a14:m>
                  <m:oMath xmlns:m="http://schemas.openxmlformats.org/officeDocument/2006/math">
                    <m:r>
                      <a:rPr lang="en-US" sz="2400" i="1">
                        <a:solidFill>
                          <a:schemeClr val="tx1"/>
                        </a:solidFill>
                        <a:latin typeface="Cambria Math"/>
                      </a:rPr>
                      <m:t>=</m:t>
                    </m:r>
                    <m:sSup>
                      <m:sSupPr>
                        <m:ctrlPr>
                          <a:rPr lang="en-US" sz="2400" i="1">
                            <a:solidFill>
                              <a:schemeClr val="tx1"/>
                            </a:solidFill>
                            <a:latin typeface="Cambria Math"/>
                          </a:rPr>
                        </m:ctrlPr>
                      </m:sSupPr>
                      <m:e>
                        <m:r>
                          <a:rPr lang="en-US" sz="2400" i="1">
                            <a:solidFill>
                              <a:schemeClr val="tx1"/>
                            </a:solidFill>
                            <a:latin typeface="Cambria Math"/>
                          </a:rPr>
                          <m:t>𝐼</m:t>
                        </m:r>
                      </m:e>
                      <m:sup>
                        <m:r>
                          <a:rPr lang="en-US" sz="2400" i="1">
                            <a:solidFill>
                              <a:schemeClr val="tx1"/>
                            </a:solidFill>
                            <a:latin typeface="Cambria Math"/>
                          </a:rPr>
                          <m:t>2</m:t>
                        </m:r>
                      </m:sup>
                    </m:sSup>
                    <m:r>
                      <a:rPr lang="en-US" sz="2400" i="1">
                        <a:solidFill>
                          <a:schemeClr val="tx1"/>
                        </a:solidFill>
                        <a:latin typeface="Cambria Math"/>
                      </a:rPr>
                      <m:t>𝑅</m:t>
                    </m:r>
                  </m:oMath>
                </a14:m>
                <a:endParaRPr lang="en-US" sz="2400" dirty="0" smtClean="0">
                  <a:solidFill>
                    <a:schemeClr val="tx1"/>
                  </a:solidFill>
                  <a:latin typeface="Book Antiqua" pitchFamily="18" charset="0"/>
                </a:endParaRPr>
              </a:p>
              <a:p>
                <a:pPr lvl="0">
                  <a:spcBef>
                    <a:spcPct val="20000"/>
                  </a:spcBef>
                  <a:buClr>
                    <a:srgbClr val="31B6FD"/>
                  </a:buClr>
                  <a:buSzPct val="100000"/>
                </a:pPr>
                <a:endParaRPr lang="en-US" sz="2400" dirty="0">
                  <a:solidFill>
                    <a:schemeClr val="tx1"/>
                  </a:solidFill>
                  <a:latin typeface="Book Antiqua" pitchFamily="18" charset="0"/>
                </a:endParaRPr>
              </a:p>
              <a:p>
                <a:pPr marL="457200" lvl="0" indent="-457200">
                  <a:spcBef>
                    <a:spcPct val="20000"/>
                  </a:spcBef>
                  <a:buClr>
                    <a:srgbClr val="31B6FD"/>
                  </a:buClr>
                  <a:buSzPct val="100000"/>
                  <a:buFont typeface="Wingdings" pitchFamily="2" charset="2"/>
                  <a:buChar char="q"/>
                </a:pPr>
                <a:r>
                  <a:rPr lang="en-US" sz="2400" dirty="0">
                    <a:solidFill>
                      <a:schemeClr val="tx1"/>
                    </a:solidFill>
                    <a:latin typeface="Book Antiqua" pitchFamily="18" charset="0"/>
                  </a:rPr>
                  <a:t>Reduced life of distribution transformers and underground cables due to additional thermal stresses on insulation</a:t>
                </a:r>
                <a:r>
                  <a:rPr lang="en-US" sz="2800" dirty="0">
                    <a:solidFill>
                      <a:schemeClr val="tx1"/>
                    </a:solidFill>
                    <a:latin typeface="Book Antiqua" pitchFamily="18" charset="0"/>
                  </a:rPr>
                  <a:t>.</a:t>
                </a:r>
              </a:p>
            </p:txBody>
          </p:sp>
        </mc:Choice>
        <mc:Fallback>
          <p:sp>
            <p:nvSpPr>
              <p:cNvPr id="9" name="Rectangle 8"/>
              <p:cNvSpPr>
                <a:spLocks noRot="1" noChangeAspect="1" noMove="1" noResize="1" noEditPoints="1" noAdjustHandles="1" noChangeArrowheads="1" noChangeShapeType="1" noTextEdit="1"/>
              </p:cNvSpPr>
              <p:nvPr/>
            </p:nvSpPr>
            <p:spPr>
              <a:xfrm>
                <a:off x="326721" y="2667000"/>
                <a:ext cx="8534400" cy="3847207"/>
              </a:xfrm>
              <a:prstGeom prst="rect">
                <a:avLst/>
              </a:prstGeom>
              <a:blipFill rotWithShape="1">
                <a:blip r:embed="rId2"/>
                <a:stretch>
                  <a:fillRect l="-1000" t="-1268" r="-500" b="-3328"/>
                </a:stretch>
              </a:blipFill>
            </p:spPr>
            <p:txBody>
              <a:bodyPr/>
              <a:lstStyle/>
              <a:p>
                <a:r>
                  <a:rPr lang="en-US">
                    <a:noFill/>
                  </a:rPr>
                  <a:t> </a:t>
                </a:r>
              </a:p>
            </p:txBody>
          </p:sp>
        </mc:Fallback>
      </mc:AlternateContent>
    </p:spTree>
    <p:extLst>
      <p:ext uri="{BB962C8B-B14F-4D97-AF65-F5344CB8AC3E}">
        <p14:creationId xmlns:p14="http://schemas.microsoft.com/office/powerpoint/2010/main" val="19049831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82771" y="533400"/>
            <a:ext cx="7467600" cy="120032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schemeClr val="bg1"/>
                </a:solidFill>
                <a:effectLst/>
                <a:uLnTx/>
                <a:uFillTx/>
                <a:latin typeface="Book Antiqua" pitchFamily="18" charset="0"/>
                <a:ea typeface="+mj-ea"/>
                <a:cs typeface="+mj-cs"/>
              </a:rPr>
              <a:t>Effects on consumer load equipment</a:t>
            </a:r>
            <a:endParaRPr kumimoji="0" lang="en-US" sz="1800" b="0" i="0" u="none" strike="noStrike" kern="0" cap="none" spc="0" normalizeH="0" baseline="0" noProof="0" dirty="0" smtClean="0">
              <a:ln>
                <a:noFill/>
              </a:ln>
              <a:solidFill>
                <a:schemeClr val="bg1"/>
              </a:solidFill>
              <a:effectLst/>
              <a:uLnTx/>
              <a:uFillTx/>
              <a:latin typeface="Book Antiqua" pitchFamily="18" charset="0"/>
            </a:endParaRPr>
          </a:p>
        </p:txBody>
      </p:sp>
      <p:sp>
        <p:nvSpPr>
          <p:cNvPr id="5" name="Rectangle 4"/>
          <p:cNvSpPr/>
          <p:nvPr/>
        </p:nvSpPr>
        <p:spPr>
          <a:xfrm>
            <a:off x="208767" y="2514600"/>
            <a:ext cx="8610600" cy="3748719"/>
          </a:xfrm>
          <a:prstGeom prst="rect">
            <a:avLst/>
          </a:prstGeom>
        </p:spPr>
        <p:txBody>
          <a:bodyPr wrap="square">
            <a:spAutoFit/>
          </a:bodyPr>
          <a:lstStyle/>
          <a:p>
            <a:pPr marL="457200" lvl="0" indent="-457200" algn="just">
              <a:spcBef>
                <a:spcPct val="20000"/>
              </a:spcBef>
              <a:buClr>
                <a:srgbClr val="31B6FD"/>
              </a:buClr>
              <a:buSzPct val="100000"/>
              <a:buFont typeface="Wingdings" pitchFamily="2" charset="2"/>
              <a:buChar char="q"/>
            </a:pPr>
            <a:r>
              <a:rPr lang="en-US" sz="2200" dirty="0">
                <a:latin typeface="Book Antiqua" pitchFamily="18" charset="0"/>
              </a:rPr>
              <a:t>The effects on induction machines are heating effects which result in a reduction in efficiency and faster thermal ageing and reduced speed and torque</a:t>
            </a:r>
            <a:r>
              <a:rPr lang="en-US" sz="2200" dirty="0" smtClean="0">
                <a:latin typeface="Book Antiqua" pitchFamily="18" charset="0"/>
              </a:rPr>
              <a:t>.</a:t>
            </a:r>
          </a:p>
          <a:p>
            <a:pPr marL="457200" lvl="0" indent="-457200" algn="just">
              <a:spcBef>
                <a:spcPct val="20000"/>
              </a:spcBef>
              <a:buClr>
                <a:srgbClr val="31B6FD"/>
              </a:buClr>
              <a:buSzPct val="100000"/>
              <a:buFont typeface="Wingdings" pitchFamily="2" charset="2"/>
              <a:buChar char="q"/>
            </a:pPr>
            <a:endParaRPr lang="en-US" sz="2200" dirty="0">
              <a:latin typeface="Book Antiqua" pitchFamily="18" charset="0"/>
            </a:endParaRPr>
          </a:p>
          <a:p>
            <a:pPr marL="457200" lvl="0" indent="-457200" algn="just">
              <a:spcBef>
                <a:spcPct val="20000"/>
              </a:spcBef>
              <a:buClr>
                <a:srgbClr val="31B6FD"/>
              </a:buClr>
              <a:buSzPct val="100000"/>
              <a:buFont typeface="Wingdings" pitchFamily="2" charset="2"/>
              <a:buChar char="q"/>
            </a:pPr>
            <a:r>
              <a:rPr lang="en-US" sz="2200" dirty="0">
                <a:latin typeface="Book Antiqua" pitchFamily="18" charset="0"/>
              </a:rPr>
              <a:t>The effects on rectifiers are additional third harmonic currents, the rectifier circuit increases losses and may damage the rectifier components</a:t>
            </a:r>
            <a:r>
              <a:rPr lang="en-US" sz="2200" dirty="0" smtClean="0">
                <a:latin typeface="Book Antiqua" pitchFamily="18" charset="0"/>
              </a:rPr>
              <a:t>.</a:t>
            </a:r>
          </a:p>
          <a:p>
            <a:pPr marL="457200" lvl="0" indent="-457200" algn="just">
              <a:spcBef>
                <a:spcPct val="20000"/>
              </a:spcBef>
              <a:buClr>
                <a:srgbClr val="31B6FD"/>
              </a:buClr>
              <a:buSzPct val="100000"/>
              <a:buFont typeface="Wingdings" pitchFamily="2" charset="2"/>
              <a:buChar char="q"/>
            </a:pPr>
            <a:endParaRPr lang="en-US" sz="2200" dirty="0">
              <a:latin typeface="Book Antiqua" pitchFamily="18" charset="0"/>
            </a:endParaRPr>
          </a:p>
          <a:p>
            <a:pPr marL="457200" lvl="0" indent="-457200" algn="just">
              <a:spcBef>
                <a:spcPct val="20000"/>
              </a:spcBef>
              <a:buClr>
                <a:srgbClr val="31B6FD"/>
              </a:buClr>
              <a:buSzPct val="100000"/>
              <a:buFont typeface="Wingdings" pitchFamily="2" charset="2"/>
              <a:buChar char="q"/>
            </a:pPr>
            <a:r>
              <a:rPr lang="en-US" sz="2200" dirty="0">
                <a:latin typeface="Book Antiqua" pitchFamily="18" charset="0"/>
              </a:rPr>
              <a:t>The effects on inverters are additional losses, noise issues and additional third harmonic</a:t>
            </a:r>
            <a:r>
              <a:rPr lang="en-US" sz="2200" dirty="0">
                <a:solidFill>
                  <a:srgbClr val="073E87"/>
                </a:solidFill>
                <a:latin typeface="Book Antiqua" pitchFamily="18" charset="0"/>
              </a:rPr>
              <a:t>.</a:t>
            </a:r>
          </a:p>
        </p:txBody>
      </p:sp>
    </p:spTree>
    <p:extLst>
      <p:ext uri="{BB962C8B-B14F-4D97-AF65-F5344CB8AC3E}">
        <p14:creationId xmlns:p14="http://schemas.microsoft.com/office/powerpoint/2010/main" val="15464680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76300" y="381000"/>
            <a:ext cx="7391400" cy="132343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smtClean="0">
                <a:ln>
                  <a:noFill/>
                </a:ln>
                <a:solidFill>
                  <a:schemeClr val="bg1"/>
                </a:solidFill>
                <a:effectLst/>
                <a:uLnTx/>
                <a:uFillTx/>
                <a:latin typeface="Book Antiqua" pitchFamily="18" charset="0"/>
                <a:ea typeface="+mj-ea"/>
                <a:cs typeface="+mj-cs"/>
              </a:rPr>
              <a:t>How can </a:t>
            </a:r>
            <a:r>
              <a:rPr kumimoji="0" lang="en-US" sz="4000" b="0" i="0" u="none" strike="noStrike" kern="0" cap="none" spc="0" normalizeH="0" baseline="0" noProof="0" dirty="0" smtClean="0">
                <a:ln>
                  <a:noFill/>
                </a:ln>
                <a:solidFill>
                  <a:schemeClr val="bg1"/>
                </a:solidFill>
                <a:effectLst/>
                <a:uLnTx/>
                <a:uFillTx/>
                <a:latin typeface="Book Antiqua" pitchFamily="18" charset="0"/>
                <a:ea typeface="+mj-ea"/>
                <a:cs typeface="+mj-cs"/>
              </a:rPr>
              <a:t>unbalance </a:t>
            </a:r>
            <a:r>
              <a:rPr kumimoji="0" lang="en-US" sz="4000" b="0" i="0" u="none" strike="noStrike" kern="0" cap="none" spc="0" normalizeH="0" baseline="0" noProof="0" dirty="0" smtClean="0">
                <a:ln>
                  <a:noFill/>
                </a:ln>
                <a:solidFill>
                  <a:schemeClr val="bg1"/>
                </a:solidFill>
                <a:effectLst/>
                <a:uLnTx/>
                <a:uFillTx/>
                <a:latin typeface="Book Antiqua" pitchFamily="18" charset="0"/>
                <a:ea typeface="+mj-ea"/>
                <a:cs typeface="+mj-cs"/>
              </a:rPr>
              <a:t>be mitigated</a:t>
            </a:r>
            <a:endParaRPr kumimoji="0" lang="en-US" sz="1800" b="0" i="0" u="none" strike="noStrike" kern="0" cap="none" spc="0" normalizeH="0" baseline="0" noProof="0" dirty="0" smtClean="0">
              <a:ln>
                <a:noFill/>
              </a:ln>
              <a:solidFill>
                <a:schemeClr val="bg1"/>
              </a:solidFill>
              <a:effectLst/>
              <a:uLnTx/>
              <a:uFillTx/>
              <a:latin typeface="Book Antiqua" pitchFamily="18" charset="0"/>
            </a:endParaRPr>
          </a:p>
        </p:txBody>
      </p:sp>
      <p:sp>
        <p:nvSpPr>
          <p:cNvPr id="7" name="Rectangle 6"/>
          <p:cNvSpPr/>
          <p:nvPr/>
        </p:nvSpPr>
        <p:spPr>
          <a:xfrm>
            <a:off x="419100" y="2438400"/>
            <a:ext cx="8305800" cy="1920526"/>
          </a:xfrm>
          <a:prstGeom prst="rect">
            <a:avLst/>
          </a:prstGeom>
        </p:spPr>
        <p:txBody>
          <a:bodyPr wrap="square">
            <a:spAutoFit/>
          </a:bodyPr>
          <a:lstStyle/>
          <a:p>
            <a:pPr marL="457200" lvl="0" indent="-457200" algn="just">
              <a:spcBef>
                <a:spcPct val="20000"/>
              </a:spcBef>
              <a:buClr>
                <a:srgbClr val="31B6FD"/>
              </a:buClr>
              <a:buSzPct val="100000"/>
              <a:buFont typeface="Wingdings" pitchFamily="2" charset="2"/>
              <a:buChar char="q"/>
            </a:pPr>
            <a:r>
              <a:rPr lang="en-US" sz="2200" dirty="0">
                <a:latin typeface="Book Antiqua" pitchFamily="18" charset="0"/>
              </a:rPr>
              <a:t>Redistribute the loads in such a way that the system becomes more balanced this is most basic solution</a:t>
            </a:r>
            <a:r>
              <a:rPr lang="en-US" sz="2200" dirty="0" smtClean="0">
                <a:latin typeface="Book Antiqua" pitchFamily="18" charset="0"/>
              </a:rPr>
              <a:t>.</a:t>
            </a:r>
          </a:p>
          <a:p>
            <a:pPr marL="457200" lvl="0" indent="-457200" algn="just">
              <a:spcBef>
                <a:spcPct val="20000"/>
              </a:spcBef>
              <a:buClr>
                <a:srgbClr val="31B6FD"/>
              </a:buClr>
              <a:buSzPct val="100000"/>
              <a:buFont typeface="Wingdings" pitchFamily="2" charset="2"/>
              <a:buChar char="q"/>
            </a:pPr>
            <a:endParaRPr lang="en-US" sz="2200" dirty="0">
              <a:latin typeface="Book Antiqua" pitchFamily="18" charset="0"/>
            </a:endParaRPr>
          </a:p>
          <a:p>
            <a:pPr marL="457200" lvl="0" indent="-457200" algn="just">
              <a:spcBef>
                <a:spcPct val="20000"/>
              </a:spcBef>
              <a:buClr>
                <a:srgbClr val="31B6FD"/>
              </a:buClr>
              <a:buSzPct val="100000"/>
              <a:buFont typeface="Wingdings" pitchFamily="2" charset="2"/>
              <a:buChar char="q"/>
            </a:pPr>
            <a:r>
              <a:rPr lang="en-US" sz="2200" dirty="0">
                <a:latin typeface="Book Antiqua" pitchFamily="18" charset="0"/>
              </a:rPr>
              <a:t>Make balance impedances in the power transmission or distribution system by transposed distribution line</a:t>
            </a:r>
            <a:r>
              <a:rPr lang="ar-SA" sz="2200" dirty="0">
                <a:latin typeface="Book Antiqua" pitchFamily="18" charset="0"/>
                <a:cs typeface="Arial"/>
              </a:rPr>
              <a:t>.</a:t>
            </a:r>
            <a:r>
              <a:rPr lang="en-US" sz="2200" dirty="0">
                <a:latin typeface="Book Antiqua" pitchFamily="18" charset="0"/>
              </a:rPr>
              <a:t> </a:t>
            </a: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48200"/>
            <a:ext cx="9144000" cy="2223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31343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653363" y="381000"/>
            <a:ext cx="5943600" cy="132343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smtClean="0">
                <a:ln>
                  <a:noFill/>
                </a:ln>
                <a:solidFill>
                  <a:schemeClr val="bg1"/>
                </a:solidFill>
                <a:effectLst/>
                <a:uLnTx/>
                <a:uFillTx/>
                <a:latin typeface="Book Antiqua" pitchFamily="18" charset="0"/>
                <a:ea typeface="+mj-ea"/>
                <a:cs typeface="+mj-cs"/>
              </a:rPr>
              <a:t>Benefits of Load balancing</a:t>
            </a:r>
            <a:endParaRPr kumimoji="0" lang="en-US" sz="1800" b="0" i="0" u="none" strike="noStrike" kern="0" cap="none" spc="0" normalizeH="0" baseline="0" noProof="0" dirty="0" smtClean="0">
              <a:ln>
                <a:noFill/>
              </a:ln>
              <a:solidFill>
                <a:schemeClr val="bg1"/>
              </a:solidFill>
              <a:effectLst/>
              <a:uLnTx/>
              <a:uFillTx/>
              <a:latin typeface="Book Antiqua" pitchFamily="18" charset="0"/>
            </a:endParaRPr>
          </a:p>
        </p:txBody>
      </p:sp>
      <p:sp>
        <p:nvSpPr>
          <p:cNvPr id="8" name="Rectangle 7"/>
          <p:cNvSpPr/>
          <p:nvPr/>
        </p:nvSpPr>
        <p:spPr>
          <a:xfrm>
            <a:off x="262713" y="2971800"/>
            <a:ext cx="8724900" cy="2800767"/>
          </a:xfrm>
          <a:prstGeom prst="rect">
            <a:avLst/>
          </a:prstGeom>
        </p:spPr>
        <p:txBody>
          <a:bodyPr wrap="square">
            <a:spAutoFit/>
          </a:bodyPr>
          <a:lstStyle/>
          <a:p>
            <a:pPr marL="457200" lvl="0" indent="-457200">
              <a:spcBef>
                <a:spcPct val="20000"/>
              </a:spcBef>
              <a:buClr>
                <a:srgbClr val="31B6FD"/>
              </a:buClr>
              <a:buSzPct val="100000"/>
              <a:buFont typeface="Wingdings" pitchFamily="2" charset="2"/>
              <a:buChar char="q"/>
            </a:pPr>
            <a:r>
              <a:rPr lang="en-US" sz="2200" dirty="0">
                <a:latin typeface="Book Antiqua" pitchFamily="18" charset="0"/>
              </a:rPr>
              <a:t>Load balancing improves the performance of each Bus bar and hence the overall system performance.</a:t>
            </a:r>
          </a:p>
          <a:p>
            <a:pPr marL="457200" lvl="0" indent="-457200">
              <a:spcBef>
                <a:spcPct val="20000"/>
              </a:spcBef>
              <a:buClr>
                <a:srgbClr val="31B6FD"/>
              </a:buClr>
              <a:buSzPct val="100000"/>
              <a:buFont typeface="Wingdings" pitchFamily="2" charset="2"/>
              <a:buChar char="q"/>
            </a:pPr>
            <a:r>
              <a:rPr lang="en-US" sz="2200" dirty="0" smtClean="0">
                <a:latin typeface="Book Antiqua" pitchFamily="18" charset="0"/>
              </a:rPr>
              <a:t>Load </a:t>
            </a:r>
            <a:r>
              <a:rPr lang="en-US" sz="2200" dirty="0">
                <a:latin typeface="Book Antiqua" pitchFamily="18" charset="0"/>
              </a:rPr>
              <a:t>balancing reduces the job time in Maintenance </a:t>
            </a:r>
          </a:p>
          <a:p>
            <a:pPr marL="457200" lvl="0" indent="-457200">
              <a:spcBef>
                <a:spcPct val="20000"/>
              </a:spcBef>
              <a:buClr>
                <a:srgbClr val="31B6FD"/>
              </a:buClr>
              <a:buSzPct val="100000"/>
              <a:buFont typeface="Wingdings" pitchFamily="2" charset="2"/>
              <a:buChar char="q"/>
            </a:pPr>
            <a:r>
              <a:rPr lang="en-US" sz="2200" dirty="0">
                <a:latin typeface="Book Antiqua" pitchFamily="18" charset="0"/>
              </a:rPr>
              <a:t>Maximum utilization of resources</a:t>
            </a:r>
          </a:p>
          <a:p>
            <a:pPr marL="457200" lvl="0" indent="-457200">
              <a:spcBef>
                <a:spcPct val="20000"/>
              </a:spcBef>
              <a:buClr>
                <a:srgbClr val="31B6FD"/>
              </a:buClr>
              <a:buSzPct val="100000"/>
              <a:buFont typeface="Wingdings" pitchFamily="2" charset="2"/>
              <a:buChar char="q"/>
            </a:pPr>
            <a:r>
              <a:rPr lang="en-US" sz="2200" dirty="0">
                <a:latin typeface="Book Antiqua" pitchFamily="18" charset="0"/>
              </a:rPr>
              <a:t>Higher throughput</a:t>
            </a:r>
          </a:p>
          <a:p>
            <a:pPr marL="457200" lvl="0" indent="-457200">
              <a:spcBef>
                <a:spcPct val="20000"/>
              </a:spcBef>
              <a:buClr>
                <a:srgbClr val="31B6FD"/>
              </a:buClr>
              <a:buSzPct val="100000"/>
              <a:buFont typeface="Wingdings" pitchFamily="2" charset="2"/>
              <a:buChar char="q"/>
            </a:pPr>
            <a:r>
              <a:rPr lang="en-US" sz="2200" dirty="0">
                <a:latin typeface="Book Antiqua" pitchFamily="18" charset="0"/>
              </a:rPr>
              <a:t>Higher reliability</a:t>
            </a:r>
          </a:p>
          <a:p>
            <a:pPr marL="457200" lvl="0" indent="-457200">
              <a:spcBef>
                <a:spcPct val="20000"/>
              </a:spcBef>
              <a:buClr>
                <a:srgbClr val="31B6FD"/>
              </a:buClr>
              <a:buSzPct val="100000"/>
              <a:buFont typeface="Wingdings" pitchFamily="2" charset="2"/>
              <a:buChar char="q"/>
            </a:pPr>
            <a:r>
              <a:rPr lang="en-US" sz="2200" dirty="0">
                <a:latin typeface="Book Antiqua" pitchFamily="18" charset="0"/>
              </a:rPr>
              <a:t>Low cost but high </a:t>
            </a:r>
            <a:r>
              <a:rPr lang="en-US" sz="2200" dirty="0" smtClean="0">
                <a:latin typeface="Book Antiqua" pitchFamily="18" charset="0"/>
              </a:rPr>
              <a:t>gain</a:t>
            </a:r>
            <a:endParaRPr lang="en-US" sz="2200" dirty="0">
              <a:latin typeface="Book Antiqua" pitchFamily="18" charset="0"/>
            </a:endParaRPr>
          </a:p>
        </p:txBody>
      </p:sp>
    </p:spTree>
    <p:extLst>
      <p:ext uri="{BB962C8B-B14F-4D97-AF65-F5344CB8AC3E}">
        <p14:creationId xmlns:p14="http://schemas.microsoft.com/office/powerpoint/2010/main" val="4074643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txBox="1">
            <a:spLocks/>
          </p:cNvSpPr>
          <p:nvPr/>
        </p:nvSpPr>
        <p:spPr>
          <a:xfrm>
            <a:off x="772437" y="457200"/>
            <a:ext cx="7257789" cy="1131490"/>
          </a:xfrm>
          <a:prstGeom prst="rect">
            <a:avLst/>
          </a:prstGeom>
        </p:spPr>
        <p:txBody>
          <a:bodyPr>
            <a:noAutofit/>
          </a:bodyPr>
          <a:lstStyle>
            <a:lvl1pPr marL="274320" indent="-274320" algn="r" defTabSz="914400" rtl="1"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r" defTabSz="914400" rtl="1"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r" defTabSz="914400" rtl="1"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r" defTabSz="914400" rtl="1"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r" defTabSz="914400" rtl="1"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r" defTabSz="914400" rtl="1"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r" defTabSz="914400" rtl="1"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r" defTabSz="914400" rtl="1"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r" defTabSz="914400" rtl="1"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lgn="ctr" rtl="0">
              <a:lnSpc>
                <a:spcPct val="150000"/>
              </a:lnSpc>
              <a:buNone/>
            </a:pPr>
            <a:r>
              <a:rPr lang="en-US" sz="3600" dirty="0" smtClean="0">
                <a:solidFill>
                  <a:schemeClr val="bg1"/>
                </a:solidFill>
                <a:latin typeface="Book Antiqua" pitchFamily="18" charset="0"/>
              </a:rPr>
              <a:t>Collecting data and analysis</a:t>
            </a:r>
            <a:endParaRPr lang="en-US" sz="3600" dirty="0">
              <a:solidFill>
                <a:schemeClr val="bg1"/>
              </a:solidFill>
              <a:latin typeface="Book Antiqua" pitchFamily="18" charset="0"/>
            </a:endParaRPr>
          </a:p>
        </p:txBody>
      </p:sp>
      <p:sp>
        <p:nvSpPr>
          <p:cNvPr id="7" name="Content Placeholder 3"/>
          <p:cNvSpPr txBox="1">
            <a:spLocks/>
          </p:cNvSpPr>
          <p:nvPr/>
        </p:nvSpPr>
        <p:spPr>
          <a:xfrm>
            <a:off x="794358" y="2667000"/>
            <a:ext cx="4724400" cy="5181600"/>
          </a:xfrm>
          <a:prstGeom prst="rect">
            <a:avLst/>
          </a:prstGeom>
        </p:spPr>
        <p:txBody>
          <a:bodyPr vert="horz" lIns="91440" tIns="45720" rIns="91440" bIns="45720" rtlCol="0">
            <a:normAutofit/>
          </a:bodyPr>
          <a:lstStyle>
            <a:lvl1pPr marL="274320" indent="-274320" algn="r" defTabSz="914400" rtl="1"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r" defTabSz="914400" rtl="1"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r" defTabSz="914400" rtl="1"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r" defTabSz="914400" rtl="1"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r" defTabSz="914400" rtl="1"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r" defTabSz="914400" rtl="1"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r" defTabSz="914400" rtl="1"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r" defTabSz="914400" rtl="1"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r" defTabSz="914400" rtl="1"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l" rtl="0">
              <a:buFont typeface="Wingdings" pitchFamily="2" charset="2"/>
              <a:buChar char="q"/>
            </a:pPr>
            <a:r>
              <a:rPr lang="en-US" sz="2800" b="1" dirty="0" smtClean="0">
                <a:solidFill>
                  <a:schemeClr val="tx1"/>
                </a:solidFill>
                <a:latin typeface="Book Antiqua" pitchFamily="18" charset="0"/>
              </a:rPr>
              <a:t> Power Quality Analyzers</a:t>
            </a:r>
          </a:p>
          <a:p>
            <a:pPr algn="l" rtl="0">
              <a:buFont typeface="Wingdings" pitchFamily="2" charset="2"/>
              <a:buChar char="q"/>
            </a:pPr>
            <a:endParaRPr lang="en-US" sz="2800" dirty="0" smtClean="0">
              <a:solidFill>
                <a:schemeClr val="tx1"/>
              </a:solidFill>
              <a:latin typeface="Book Antiqua" pitchFamily="18" charset="0"/>
            </a:endParaRPr>
          </a:p>
          <a:p>
            <a:pPr algn="l" rtl="0">
              <a:buFont typeface="Wingdings" pitchFamily="2" charset="2"/>
              <a:buChar char="q"/>
            </a:pPr>
            <a:r>
              <a:rPr lang="en-US" sz="2800" b="1" dirty="0" smtClean="0">
                <a:solidFill>
                  <a:schemeClr val="tx1"/>
                </a:solidFill>
                <a:latin typeface="Book Antiqua" pitchFamily="18" charset="0"/>
              </a:rPr>
              <a:t> Data collection </a:t>
            </a:r>
          </a:p>
          <a:p>
            <a:pPr algn="l" rtl="0">
              <a:buFont typeface="Wingdings" pitchFamily="2" charset="2"/>
              <a:buChar char="q"/>
            </a:pPr>
            <a:endParaRPr lang="en-US" sz="2800" dirty="0" smtClean="0">
              <a:solidFill>
                <a:schemeClr val="tx1"/>
              </a:solidFill>
              <a:latin typeface="Book Antiqua" pitchFamily="18" charset="0"/>
            </a:endParaRPr>
          </a:p>
          <a:p>
            <a:pPr algn="l" rtl="0">
              <a:buFont typeface="Wingdings" pitchFamily="2" charset="2"/>
              <a:buChar char="q"/>
            </a:pPr>
            <a:r>
              <a:rPr lang="en-US" sz="2800" b="1" dirty="0" smtClean="0">
                <a:solidFill>
                  <a:schemeClr val="tx1"/>
                </a:solidFill>
                <a:latin typeface="Book Antiqua" pitchFamily="18" charset="0"/>
              </a:rPr>
              <a:t> Data analysis </a:t>
            </a:r>
            <a:endParaRPr lang="en" sz="2800" dirty="0" smtClean="0">
              <a:solidFill>
                <a:schemeClr val="tx1"/>
              </a:solidFill>
              <a:latin typeface="Book Antiqua" pitchFamily="18" charset="0"/>
            </a:endParaRPr>
          </a:p>
          <a:p>
            <a:pPr algn="l" rtl="0"/>
            <a:endParaRPr lang="en-US" dirty="0"/>
          </a:p>
        </p:txBody>
      </p:sp>
    </p:spTree>
    <p:extLst>
      <p:ext uri="{BB962C8B-B14F-4D97-AF65-F5344CB8AC3E}">
        <p14:creationId xmlns:p14="http://schemas.microsoft.com/office/powerpoint/2010/main" val="8077168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533400"/>
            <a:ext cx="7620000" cy="646331"/>
          </a:xfrm>
          <a:prstGeom prst="rect">
            <a:avLst/>
          </a:prstGeom>
        </p:spPr>
        <p:txBody>
          <a:bodyPr wrap="square">
            <a:spAutoFit/>
          </a:bodyPr>
          <a:lstStyle/>
          <a:p>
            <a:pPr algn="ctr"/>
            <a:r>
              <a:rPr lang="en-US" sz="3600" dirty="0" smtClean="0">
                <a:solidFill>
                  <a:schemeClr val="bg1"/>
                </a:solidFill>
                <a:latin typeface="Book Antiqua" pitchFamily="18" charset="0"/>
              </a:rPr>
              <a:t>Power Quality Analyzers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1676400"/>
            <a:ext cx="8839200" cy="5181600"/>
          </a:xfrm>
          <a:prstGeom prst="rect">
            <a:avLst/>
          </a:prstGeom>
        </p:spPr>
      </p:pic>
    </p:spTree>
    <p:extLst>
      <p:ext uri="{BB962C8B-B14F-4D97-AF65-F5344CB8AC3E}">
        <p14:creationId xmlns:p14="http://schemas.microsoft.com/office/powerpoint/2010/main" val="36015215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2286000"/>
            <a:ext cx="7408333" cy="3450696"/>
          </a:xfrm>
        </p:spPr>
        <p:txBody>
          <a:bodyPr>
            <a:normAutofit lnSpcReduction="10000"/>
          </a:bodyPr>
          <a:lstStyle/>
          <a:p>
            <a:pPr algn="l" rtl="0">
              <a:buFont typeface="Wingdings" pitchFamily="2" charset="2"/>
              <a:buChar char="q"/>
            </a:pPr>
            <a:r>
              <a:rPr lang="en-US" dirty="0">
                <a:solidFill>
                  <a:schemeClr val="tx1"/>
                </a:solidFill>
                <a:latin typeface="Book Antiqua" pitchFamily="18" charset="0"/>
              </a:rPr>
              <a:t>Overview</a:t>
            </a:r>
          </a:p>
          <a:p>
            <a:pPr algn="l" rtl="0">
              <a:buFont typeface="Wingdings" pitchFamily="2" charset="2"/>
              <a:buChar char="q"/>
            </a:pPr>
            <a:r>
              <a:rPr lang="en-US" dirty="0">
                <a:solidFill>
                  <a:schemeClr val="tx1"/>
                </a:solidFill>
                <a:latin typeface="Book Antiqua" pitchFamily="18" charset="0"/>
              </a:rPr>
              <a:t>The objective of project</a:t>
            </a:r>
          </a:p>
          <a:p>
            <a:pPr algn="l" rtl="0">
              <a:buFont typeface="Wingdings" pitchFamily="2" charset="2"/>
              <a:buChar char="q"/>
            </a:pPr>
            <a:r>
              <a:rPr lang="en-US" dirty="0" err="1">
                <a:solidFill>
                  <a:schemeClr val="tx1"/>
                </a:solidFill>
                <a:latin typeface="Book Antiqua" pitchFamily="18" charset="0"/>
              </a:rPr>
              <a:t>Adahiriya</a:t>
            </a:r>
            <a:r>
              <a:rPr lang="en-US" dirty="0">
                <a:solidFill>
                  <a:schemeClr val="tx1"/>
                </a:solidFill>
                <a:latin typeface="Book Antiqua" pitchFamily="18" charset="0"/>
              </a:rPr>
              <a:t>  City  Network</a:t>
            </a:r>
          </a:p>
          <a:p>
            <a:pPr algn="l" rtl="0">
              <a:buFont typeface="Wingdings" pitchFamily="2" charset="2"/>
              <a:buChar char="q"/>
            </a:pPr>
            <a:r>
              <a:rPr lang="en-US" dirty="0">
                <a:solidFill>
                  <a:schemeClr val="tx1"/>
                </a:solidFill>
                <a:latin typeface="Book Antiqua" pitchFamily="18" charset="0"/>
              </a:rPr>
              <a:t>Unbalance System</a:t>
            </a:r>
          </a:p>
          <a:p>
            <a:pPr algn="l" rtl="0">
              <a:buFont typeface="Wingdings" pitchFamily="2" charset="2"/>
              <a:buChar char="q"/>
            </a:pPr>
            <a:r>
              <a:rPr lang="en-US" dirty="0">
                <a:solidFill>
                  <a:schemeClr val="tx1"/>
                </a:solidFill>
                <a:latin typeface="Book Antiqua" pitchFamily="18" charset="0"/>
              </a:rPr>
              <a:t>Collecting Data and Analysis</a:t>
            </a:r>
          </a:p>
          <a:p>
            <a:pPr algn="l" rtl="0">
              <a:buFont typeface="Wingdings" pitchFamily="2" charset="2"/>
              <a:buChar char="q"/>
            </a:pPr>
            <a:r>
              <a:rPr lang="en-US" dirty="0">
                <a:solidFill>
                  <a:schemeClr val="tx1"/>
                </a:solidFill>
                <a:latin typeface="Book Antiqua" pitchFamily="18" charset="0"/>
              </a:rPr>
              <a:t>ETAP  Software</a:t>
            </a:r>
          </a:p>
          <a:p>
            <a:pPr algn="l" rtl="0">
              <a:buFont typeface="Wingdings" pitchFamily="2" charset="2"/>
              <a:buChar char="q"/>
            </a:pPr>
            <a:r>
              <a:rPr lang="en-US" dirty="0">
                <a:solidFill>
                  <a:schemeClr val="tx1"/>
                </a:solidFill>
                <a:latin typeface="Book Antiqua" pitchFamily="18" charset="0"/>
              </a:rPr>
              <a:t> Economical study</a:t>
            </a:r>
          </a:p>
          <a:p>
            <a:pPr algn="l" rtl="0">
              <a:buFont typeface="Wingdings" pitchFamily="2" charset="2"/>
              <a:buChar char="q"/>
            </a:pPr>
            <a:r>
              <a:rPr lang="en-US" dirty="0">
                <a:solidFill>
                  <a:schemeClr val="tx1"/>
                </a:solidFill>
                <a:latin typeface="Book Antiqua" pitchFamily="18" charset="0"/>
              </a:rPr>
              <a:t>Conclusions and Recommendations </a:t>
            </a:r>
          </a:p>
          <a:p>
            <a:pPr algn="l" rtl="0"/>
            <a:endParaRPr lang="en-US" dirty="0"/>
          </a:p>
        </p:txBody>
      </p:sp>
      <p:sp>
        <p:nvSpPr>
          <p:cNvPr id="2" name="Title 1"/>
          <p:cNvSpPr>
            <a:spLocks noGrp="1"/>
          </p:cNvSpPr>
          <p:nvPr>
            <p:ph type="title"/>
          </p:nvPr>
        </p:nvSpPr>
        <p:spPr/>
        <p:txBody>
          <a:bodyPr/>
          <a:lstStyle/>
          <a:p>
            <a:r>
              <a:rPr kumimoji="0" lang="en-US" b="1" i="0" u="none" strike="noStrike" kern="0" cap="none" spc="0" normalizeH="0" baseline="0" noProof="0" dirty="0" smtClean="0">
                <a:ln>
                  <a:noFill/>
                </a:ln>
                <a:solidFill>
                  <a:schemeClr val="bg1"/>
                </a:solidFill>
                <a:effectLst/>
                <a:uLnTx/>
                <a:uFillTx/>
                <a:latin typeface="Arial Narrow" pitchFamily="34" charset="0"/>
              </a:rPr>
              <a:t>Outline</a:t>
            </a:r>
            <a:endParaRPr lang="en-US" dirty="0">
              <a:solidFill>
                <a:schemeClr val="bg1"/>
              </a:solidFill>
            </a:endParaRPr>
          </a:p>
        </p:txBody>
      </p:sp>
    </p:spTree>
    <p:extLst>
      <p:ext uri="{BB962C8B-B14F-4D97-AF65-F5344CB8AC3E}">
        <p14:creationId xmlns:p14="http://schemas.microsoft.com/office/powerpoint/2010/main" val="2037425893"/>
      </p:ext>
    </p:extLst>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609600"/>
            <a:ext cx="8458200" cy="5016758"/>
          </a:xfrm>
          <a:prstGeom prst="rect">
            <a:avLst/>
          </a:prstGeom>
        </p:spPr>
        <p:txBody>
          <a:bodyPr wrap="square">
            <a:spAutoFit/>
          </a:bodyPr>
          <a:lstStyle/>
          <a:p>
            <a:pPr algn="ctr"/>
            <a:r>
              <a:rPr lang="en-US" sz="4000" dirty="0" smtClean="0">
                <a:solidFill>
                  <a:schemeClr val="bg1"/>
                </a:solidFill>
                <a:latin typeface="Book Antiqua" pitchFamily="18" charset="0"/>
              </a:rPr>
              <a:t>Power </a:t>
            </a:r>
            <a:r>
              <a:rPr lang="en-US" sz="4000" dirty="0" smtClean="0">
                <a:solidFill>
                  <a:schemeClr val="bg1"/>
                </a:solidFill>
                <a:latin typeface="Book Antiqua" pitchFamily="18" charset="0"/>
              </a:rPr>
              <a:t>Quality Analyzers</a:t>
            </a:r>
          </a:p>
          <a:p>
            <a:pPr algn="ctr"/>
            <a:endParaRPr lang="en-US" sz="4400" b="1" dirty="0" smtClean="0">
              <a:solidFill>
                <a:schemeClr val="accent1">
                  <a:lumMod val="60000"/>
                  <a:lumOff val="40000"/>
                </a:schemeClr>
              </a:solidFill>
            </a:endParaRPr>
          </a:p>
          <a:p>
            <a:pPr algn="ctr"/>
            <a:endParaRPr lang="en-US" sz="4400" b="1" dirty="0" smtClean="0">
              <a:solidFill>
                <a:schemeClr val="accent1">
                  <a:lumMod val="60000"/>
                  <a:lumOff val="40000"/>
                </a:schemeClr>
              </a:solidFill>
            </a:endParaRPr>
          </a:p>
          <a:p>
            <a:pPr marL="457200" indent="-457200">
              <a:buFont typeface="Wingdings" pitchFamily="2" charset="2"/>
              <a:buChar char="q"/>
            </a:pPr>
            <a:r>
              <a:rPr lang="en-US" sz="2400" dirty="0" smtClean="0">
                <a:latin typeface="Book Antiqua" pitchFamily="18" charset="0"/>
              </a:rPr>
              <a:t>Power Quality Analyzers is a device used to analyze the power on lines and transformer</a:t>
            </a:r>
            <a:r>
              <a:rPr lang="en-US" sz="2400" dirty="0" smtClean="0">
                <a:latin typeface="Book Antiqua" pitchFamily="18" charset="0"/>
              </a:rPr>
              <a:t>.</a:t>
            </a:r>
          </a:p>
          <a:p>
            <a:pPr marL="457200" indent="-457200">
              <a:buFont typeface="Wingdings" pitchFamily="2" charset="2"/>
              <a:buChar char="q"/>
            </a:pPr>
            <a:endParaRPr lang="en-US" sz="2400" dirty="0" smtClean="0">
              <a:latin typeface="Book Antiqua" pitchFamily="18" charset="0"/>
            </a:endParaRPr>
          </a:p>
          <a:p>
            <a:pPr marL="457200" indent="-457200">
              <a:buFont typeface="Wingdings" pitchFamily="2" charset="2"/>
              <a:buChar char="q"/>
            </a:pPr>
            <a:endParaRPr lang="en-US" sz="2400" dirty="0" smtClean="0">
              <a:latin typeface="Book Antiqua" pitchFamily="18" charset="0"/>
            </a:endParaRPr>
          </a:p>
          <a:p>
            <a:pPr marL="457200" indent="-457200">
              <a:buFont typeface="Wingdings" pitchFamily="2" charset="2"/>
              <a:buChar char="q"/>
            </a:pPr>
            <a:r>
              <a:rPr lang="en-US" sz="2400" dirty="0" smtClean="0">
                <a:latin typeface="Book Antiqua" pitchFamily="18" charset="0"/>
              </a:rPr>
              <a:t>By using Fluke 435 the standard IEC61000-4-30 2003 Class A, It is used to obtain data in the form of values and curves such as: voltage, current, Frequency, power, energy, and power factor</a:t>
            </a:r>
            <a:r>
              <a:rPr lang="en-US" sz="2200" dirty="0" smtClean="0">
                <a:latin typeface="Book Antiqua" pitchFamily="18" charset="0"/>
              </a:rPr>
              <a:t>. </a:t>
            </a:r>
            <a:endParaRPr lang="en-US" sz="2200" dirty="0">
              <a:latin typeface="Book Antiqua" pitchFamily="18" charset="0"/>
            </a:endParaRPr>
          </a:p>
        </p:txBody>
      </p:sp>
    </p:spTree>
    <p:extLst>
      <p:ext uri="{BB962C8B-B14F-4D97-AF65-F5344CB8AC3E}">
        <p14:creationId xmlns:p14="http://schemas.microsoft.com/office/powerpoint/2010/main" val="22959820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4570" y="533400"/>
            <a:ext cx="8153400" cy="4770537"/>
          </a:xfrm>
          <a:prstGeom prst="rect">
            <a:avLst/>
          </a:prstGeom>
        </p:spPr>
        <p:txBody>
          <a:bodyPr wrap="square">
            <a:spAutoFit/>
          </a:bodyPr>
          <a:lstStyle/>
          <a:p>
            <a:pPr algn="ctr"/>
            <a:r>
              <a:rPr lang="en-US" sz="4000" dirty="0" smtClean="0">
                <a:solidFill>
                  <a:schemeClr val="bg1"/>
                </a:solidFill>
                <a:latin typeface="Book Antiqua" pitchFamily="18" charset="0"/>
              </a:rPr>
              <a:t>Data collection</a:t>
            </a:r>
          </a:p>
          <a:p>
            <a:pPr algn="ctr"/>
            <a:r>
              <a:rPr lang="en-US" sz="4000" b="1" dirty="0" smtClean="0">
                <a:solidFill>
                  <a:schemeClr val="accent1">
                    <a:lumMod val="60000"/>
                    <a:lumOff val="40000"/>
                  </a:schemeClr>
                </a:solidFill>
              </a:rPr>
              <a:t>  </a:t>
            </a:r>
            <a:endParaRPr lang="en-US" sz="4000" b="1" dirty="0" smtClean="0">
              <a:solidFill>
                <a:schemeClr val="accent1">
                  <a:lumMod val="60000"/>
                  <a:lumOff val="40000"/>
                </a:schemeClr>
              </a:solidFill>
            </a:endParaRPr>
          </a:p>
          <a:p>
            <a:pPr algn="ctr"/>
            <a:endParaRPr lang="en-US" sz="4000" dirty="0" smtClean="0">
              <a:solidFill>
                <a:schemeClr val="accent1">
                  <a:lumMod val="60000"/>
                  <a:lumOff val="40000"/>
                </a:schemeClr>
              </a:solidFill>
            </a:endParaRPr>
          </a:p>
          <a:p>
            <a:pPr algn="ctr"/>
            <a:endParaRPr lang="en-US" sz="4000" dirty="0" smtClean="0">
              <a:solidFill>
                <a:schemeClr val="accent1">
                  <a:lumMod val="60000"/>
                  <a:lumOff val="40000"/>
                </a:schemeClr>
              </a:solidFill>
            </a:endParaRPr>
          </a:p>
          <a:p>
            <a:pPr marL="342900" indent="-342900">
              <a:buFont typeface="Wingdings" pitchFamily="2" charset="2"/>
              <a:buChar char="q"/>
            </a:pPr>
            <a:r>
              <a:rPr lang="en-US" sz="2400" dirty="0" err="1" smtClean="0"/>
              <a:t>Adahiriya</a:t>
            </a:r>
            <a:r>
              <a:rPr lang="en-US" sz="2400" dirty="0" smtClean="0"/>
              <a:t> contains 55 electrical Transformer.</a:t>
            </a:r>
          </a:p>
          <a:p>
            <a:pPr marL="342900" indent="-342900">
              <a:buFont typeface="Wingdings" pitchFamily="2" charset="2"/>
              <a:buChar char="q"/>
            </a:pPr>
            <a:endParaRPr lang="en-US" sz="2400" dirty="0" smtClean="0"/>
          </a:p>
          <a:p>
            <a:pPr marL="342900" indent="-342900">
              <a:buFont typeface="Wingdings" pitchFamily="2" charset="2"/>
              <a:buChar char="q"/>
            </a:pPr>
            <a:r>
              <a:rPr lang="en-US" sz="2400" dirty="0" smtClean="0"/>
              <a:t>It takes 24 hour to collect the data for each substation.</a:t>
            </a:r>
          </a:p>
          <a:p>
            <a:pPr marL="342900" indent="-342900">
              <a:buFont typeface="Wingdings" pitchFamily="2" charset="2"/>
              <a:buChar char="q"/>
            </a:pPr>
            <a:endParaRPr lang="en-US" sz="2400" dirty="0" smtClean="0"/>
          </a:p>
          <a:p>
            <a:pPr marL="342900" indent="-342900">
              <a:buFont typeface="Wingdings" pitchFamily="2" charset="2"/>
              <a:buChar char="q"/>
            </a:pPr>
            <a:r>
              <a:rPr lang="en-US" sz="2400" dirty="0" smtClean="0"/>
              <a:t>The load ratio of transformers varies between (10-100)% of the rated </a:t>
            </a:r>
            <a:r>
              <a:rPr lang="en-US" sz="2400" dirty="0" smtClean="0"/>
              <a:t>value.</a:t>
            </a:r>
            <a:endParaRPr lang="en-US" sz="2400" dirty="0"/>
          </a:p>
        </p:txBody>
      </p:sp>
    </p:spTree>
    <p:extLst>
      <p:ext uri="{BB962C8B-B14F-4D97-AF65-F5344CB8AC3E}">
        <p14:creationId xmlns:p14="http://schemas.microsoft.com/office/powerpoint/2010/main" val="34430563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0667" y="685800"/>
            <a:ext cx="8223336" cy="5016758"/>
          </a:xfrm>
          <a:prstGeom prst="rect">
            <a:avLst/>
          </a:prstGeom>
        </p:spPr>
        <p:txBody>
          <a:bodyPr wrap="square">
            <a:spAutoFit/>
          </a:bodyPr>
          <a:lstStyle/>
          <a:p>
            <a:pPr algn="ctr"/>
            <a:r>
              <a:rPr lang="en-US" sz="4400" dirty="0">
                <a:solidFill>
                  <a:schemeClr val="bg1"/>
                </a:solidFill>
                <a:latin typeface="Book Antiqua" pitchFamily="18" charset="0"/>
              </a:rPr>
              <a:t>Data analysis</a:t>
            </a:r>
          </a:p>
          <a:p>
            <a:pPr algn="ctr"/>
            <a:r>
              <a:rPr lang="en-US" sz="3600" b="1" dirty="0"/>
              <a:t> </a:t>
            </a:r>
            <a:endParaRPr lang="en-US" sz="3600" b="1" dirty="0" smtClean="0"/>
          </a:p>
          <a:p>
            <a:pPr algn="ctr"/>
            <a:endParaRPr lang="en-US" sz="3600" dirty="0" smtClean="0"/>
          </a:p>
          <a:p>
            <a:pPr algn="ctr"/>
            <a:endParaRPr lang="en-US" sz="3600" dirty="0"/>
          </a:p>
          <a:p>
            <a:pPr marL="457200" indent="-457200" algn="just">
              <a:buFont typeface="Wingdings" pitchFamily="2" charset="2"/>
              <a:buChar char="q"/>
            </a:pPr>
            <a:r>
              <a:rPr lang="en-US" sz="2400" dirty="0">
                <a:latin typeface="Book Antiqua" pitchFamily="18" charset="0"/>
              </a:rPr>
              <a:t>To build the </a:t>
            </a:r>
            <a:r>
              <a:rPr lang="en-US" sz="2400" dirty="0" err="1">
                <a:latin typeface="Book Antiqua" pitchFamily="18" charset="0"/>
              </a:rPr>
              <a:t>Adahiriya</a:t>
            </a:r>
            <a:r>
              <a:rPr lang="en-US" sz="2400" dirty="0">
                <a:latin typeface="Book Antiqua" pitchFamily="18" charset="0"/>
              </a:rPr>
              <a:t> electrical network in the </a:t>
            </a:r>
            <a:r>
              <a:rPr lang="en-US" sz="2400" dirty="0" err="1">
                <a:latin typeface="Book Antiqua" pitchFamily="18" charset="0"/>
              </a:rPr>
              <a:t>Etap</a:t>
            </a:r>
            <a:r>
              <a:rPr lang="en-US" sz="2400" dirty="0">
                <a:latin typeface="Book Antiqua" pitchFamily="18" charset="0"/>
              </a:rPr>
              <a:t> software this is needs to analysis data collected  by power quality analyzer. </a:t>
            </a:r>
            <a:endParaRPr lang="en-US" sz="2400" dirty="0" smtClean="0">
              <a:latin typeface="Book Antiqua" pitchFamily="18" charset="0"/>
            </a:endParaRPr>
          </a:p>
          <a:p>
            <a:pPr marL="457200" indent="-457200" algn="just">
              <a:buFont typeface="Wingdings" pitchFamily="2" charset="2"/>
              <a:buChar char="q"/>
            </a:pPr>
            <a:endParaRPr lang="ar-JO" sz="2400" dirty="0">
              <a:latin typeface="Book Antiqua" pitchFamily="18" charset="0"/>
            </a:endParaRPr>
          </a:p>
          <a:p>
            <a:pPr marL="457200" indent="-457200" algn="just">
              <a:buFont typeface="Wingdings" pitchFamily="2" charset="2"/>
              <a:buChar char="q"/>
            </a:pPr>
            <a:endParaRPr lang="ar-JO" sz="2400" dirty="0">
              <a:latin typeface="Book Antiqua" pitchFamily="18" charset="0"/>
            </a:endParaRPr>
          </a:p>
          <a:p>
            <a:pPr marL="457200" indent="-457200" algn="just">
              <a:buFont typeface="Wingdings" pitchFamily="2" charset="2"/>
              <a:buChar char="q"/>
            </a:pPr>
            <a:r>
              <a:rPr lang="en-US" sz="2400" dirty="0">
                <a:latin typeface="Book Antiqua" pitchFamily="18" charset="0"/>
              </a:rPr>
              <a:t>The results obtained from the readings that have been measured on Al-</a:t>
            </a:r>
            <a:r>
              <a:rPr lang="en-US" sz="2400" dirty="0" err="1">
                <a:latin typeface="Book Antiqua" pitchFamily="18" charset="0"/>
              </a:rPr>
              <a:t>muhtasib</a:t>
            </a:r>
            <a:r>
              <a:rPr lang="en-US" sz="2400" dirty="0">
                <a:latin typeface="Book Antiqua" pitchFamily="18" charset="0"/>
              </a:rPr>
              <a:t> Transformer.</a:t>
            </a:r>
            <a:endParaRPr lang="en-US" sz="2400" dirty="0">
              <a:latin typeface="Book Antiqua" pitchFamily="18" charset="0"/>
            </a:endParaRPr>
          </a:p>
        </p:txBody>
      </p:sp>
    </p:spTree>
    <p:extLst>
      <p:ext uri="{BB962C8B-B14F-4D97-AF65-F5344CB8AC3E}">
        <p14:creationId xmlns:p14="http://schemas.microsoft.com/office/powerpoint/2010/main" val="17486934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92727" y="419725"/>
            <a:ext cx="8229600" cy="723275"/>
          </a:xfrm>
          <a:prstGeom prst="rect">
            <a:avLst/>
          </a:prstGeom>
        </p:spPr>
        <p:txBody>
          <a:bodyPr wrap="square">
            <a:spAutoFit/>
          </a:bodyPr>
          <a:lstStyle/>
          <a:p>
            <a:pPr algn="ctr"/>
            <a:r>
              <a:rPr lang="en-US" sz="4100" dirty="0">
                <a:ln w="6350">
                  <a:noFill/>
                </a:ln>
                <a:solidFill>
                  <a:schemeClr val="bg1"/>
                </a:solidFill>
                <a:latin typeface="Book Antiqua" pitchFamily="18" charset="0"/>
                <a:ea typeface="+mj-ea"/>
                <a:cs typeface="+mj-cs"/>
              </a:rPr>
              <a:t>Collecting data and analysis</a:t>
            </a:r>
            <a:endParaRPr lang="en-US" dirty="0">
              <a:solidFill>
                <a:schemeClr val="bg1"/>
              </a:solidFill>
              <a:latin typeface="Book Antiqua" pitchFamily="18" charset="0"/>
            </a:endParaRPr>
          </a:p>
        </p:txBody>
      </p:sp>
      <p:sp>
        <p:nvSpPr>
          <p:cNvPr id="5" name="Rectangle 4"/>
          <p:cNvSpPr/>
          <p:nvPr/>
        </p:nvSpPr>
        <p:spPr>
          <a:xfrm>
            <a:off x="304800" y="1946861"/>
            <a:ext cx="2743200" cy="461665"/>
          </a:xfrm>
          <a:prstGeom prst="rect">
            <a:avLst/>
          </a:prstGeom>
        </p:spPr>
        <p:txBody>
          <a:bodyPr wrap="square">
            <a:spAutoFit/>
          </a:bodyPr>
          <a:lstStyle/>
          <a:p>
            <a:pPr marL="548640" lvl="0" indent="-411480">
              <a:buClr>
                <a:prstClr val="white">
                  <a:shade val="95000"/>
                </a:prstClr>
              </a:buClr>
              <a:buSzPct val="100000"/>
              <a:buFont typeface="Wingdings 2"/>
              <a:buChar char=""/>
            </a:pPr>
            <a:r>
              <a:rPr lang="en-US" sz="2400" b="1" dirty="0">
                <a:latin typeface="Book Antiqua" pitchFamily="18" charset="0"/>
              </a:rPr>
              <a:t>Data analysis </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5" y="2743200"/>
            <a:ext cx="91440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3104293" y="2566228"/>
            <a:ext cx="2560316" cy="461665"/>
          </a:xfrm>
          <a:prstGeom prst="rect">
            <a:avLst/>
          </a:prstGeom>
        </p:spPr>
        <p:txBody>
          <a:bodyPr wrap="none">
            <a:spAutoFit/>
          </a:bodyPr>
          <a:lstStyle/>
          <a:p>
            <a:pPr lvl="0" algn="ctr">
              <a:defRPr sz="1400" b="0" i="0" u="none" strike="noStrike" kern="1200" spc="0" baseline="0">
                <a:solidFill>
                  <a:prstClr val="white">
                    <a:lumMod val="65000"/>
                    <a:lumOff val="35000"/>
                  </a:prstClr>
                </a:solidFill>
                <a:latin typeface="+mn-lt"/>
                <a:ea typeface="+mn-ea"/>
                <a:cs typeface="+mn-cs"/>
              </a:defRPr>
            </a:pPr>
            <a:r>
              <a:rPr lang="en-US" sz="2400" b="1" dirty="0" err="1">
                <a:solidFill>
                  <a:prstClr val="black"/>
                </a:solidFill>
                <a:latin typeface="Book Antiqua"/>
              </a:rPr>
              <a:t>Apperant</a:t>
            </a:r>
            <a:r>
              <a:rPr lang="en-US" sz="2400" b="1" dirty="0">
                <a:solidFill>
                  <a:prstClr val="black"/>
                </a:solidFill>
                <a:latin typeface="Book Antiqua"/>
              </a:rPr>
              <a:t> power </a:t>
            </a:r>
            <a:endParaRPr lang="en-US" sz="2400" b="1" dirty="0">
              <a:solidFill>
                <a:prstClr val="black"/>
              </a:solidFill>
              <a:latin typeface="Book Antiqua"/>
            </a:endParaRPr>
          </a:p>
        </p:txBody>
      </p:sp>
    </p:spTree>
    <p:extLst>
      <p:ext uri="{BB962C8B-B14F-4D97-AF65-F5344CB8AC3E}">
        <p14:creationId xmlns:p14="http://schemas.microsoft.com/office/powerpoint/2010/main" val="39308280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5367" y="583310"/>
            <a:ext cx="8458200" cy="723275"/>
          </a:xfrm>
          <a:prstGeom prst="rect">
            <a:avLst/>
          </a:prstGeom>
        </p:spPr>
        <p:txBody>
          <a:bodyPr wrap="square">
            <a:spAutoFit/>
          </a:bodyPr>
          <a:lstStyle/>
          <a:p>
            <a:pPr algn="ctr"/>
            <a:r>
              <a:rPr lang="en-US" sz="4100" dirty="0">
                <a:ln w="6350">
                  <a:noFill/>
                </a:ln>
                <a:solidFill>
                  <a:schemeClr val="bg1"/>
                </a:solidFill>
                <a:latin typeface="Book Antiqua" pitchFamily="18" charset="0"/>
                <a:ea typeface="+mj-ea"/>
                <a:cs typeface="+mj-cs"/>
              </a:rPr>
              <a:t>Collecting data and analysis</a:t>
            </a:r>
            <a:endParaRPr lang="en-US" dirty="0">
              <a:solidFill>
                <a:schemeClr val="bg1"/>
              </a:solidFill>
              <a:latin typeface="Book Antiqua" pitchFamily="18" charset="0"/>
            </a:endParaRPr>
          </a:p>
        </p:txBody>
      </p:sp>
      <p:sp>
        <p:nvSpPr>
          <p:cNvPr id="5" name="Rectangle 4"/>
          <p:cNvSpPr/>
          <p:nvPr/>
        </p:nvSpPr>
        <p:spPr>
          <a:xfrm>
            <a:off x="235367" y="1795654"/>
            <a:ext cx="3034164" cy="523220"/>
          </a:xfrm>
          <a:prstGeom prst="rect">
            <a:avLst/>
          </a:prstGeom>
        </p:spPr>
        <p:txBody>
          <a:bodyPr wrap="none">
            <a:spAutoFit/>
          </a:bodyPr>
          <a:lstStyle/>
          <a:p>
            <a:pPr marL="548640" lvl="0" indent="-411480">
              <a:buClr>
                <a:prstClr val="white">
                  <a:shade val="95000"/>
                </a:prstClr>
              </a:buClr>
              <a:buSzPct val="100000"/>
              <a:buFont typeface="Wingdings 2"/>
              <a:buChar char=""/>
            </a:pPr>
            <a:r>
              <a:rPr lang="en-US" sz="2800" b="1" dirty="0">
                <a:latin typeface="Book Antiqua" pitchFamily="18" charset="0"/>
              </a:rPr>
              <a:t>Data analysis </a:t>
            </a:r>
            <a:endParaRPr lang="en-US" sz="2800" dirty="0">
              <a:latin typeface="Book Antiqua" pitchFamily="18" charset="0"/>
            </a:endParaRPr>
          </a:p>
        </p:txBody>
      </p:sp>
      <p:sp>
        <p:nvSpPr>
          <p:cNvPr id="6" name="Rectangle 5"/>
          <p:cNvSpPr/>
          <p:nvPr/>
        </p:nvSpPr>
        <p:spPr>
          <a:xfrm>
            <a:off x="3374431" y="2092476"/>
            <a:ext cx="2032929" cy="461665"/>
          </a:xfrm>
          <a:prstGeom prst="rect">
            <a:avLst/>
          </a:prstGeom>
        </p:spPr>
        <p:txBody>
          <a:bodyPr wrap="none">
            <a:spAutoFit/>
          </a:bodyPr>
          <a:lstStyle/>
          <a:p>
            <a:pPr algn="ctr">
              <a:defRPr sz="1400" b="0" i="0" u="none" strike="noStrike" kern="1200" spc="0" baseline="0">
                <a:solidFill>
                  <a:prstClr val="white">
                    <a:lumMod val="65000"/>
                    <a:lumOff val="35000"/>
                  </a:prstClr>
                </a:solidFill>
                <a:latin typeface="+mn-lt"/>
                <a:ea typeface="+mn-ea"/>
                <a:cs typeface="+mn-cs"/>
              </a:defRPr>
            </a:pPr>
            <a:r>
              <a:rPr lang="en-US" sz="2400" b="1" dirty="0">
                <a:solidFill>
                  <a:schemeClr val="tx1">
                    <a:lumMod val="95000"/>
                    <a:lumOff val="5000"/>
                  </a:schemeClr>
                </a:solidFill>
                <a:latin typeface="Book Antiqua" pitchFamily="18" charset="0"/>
              </a:rPr>
              <a:t>power factor </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67000"/>
            <a:ext cx="91440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81232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685800"/>
            <a:ext cx="6934200" cy="707886"/>
          </a:xfrm>
          <a:prstGeom prst="rect">
            <a:avLst/>
          </a:prstGeom>
        </p:spPr>
        <p:txBody>
          <a:bodyPr wrap="square">
            <a:spAutoFit/>
          </a:bodyPr>
          <a:lstStyle/>
          <a:p>
            <a:pPr algn="ctr"/>
            <a:r>
              <a:rPr lang="en-US" sz="4000" dirty="0" smtClean="0">
                <a:solidFill>
                  <a:schemeClr val="bg1"/>
                </a:solidFill>
                <a:latin typeface="Book Antiqua" pitchFamily="18" charset="0"/>
              </a:rPr>
              <a:t>Collecting data and analysis</a:t>
            </a:r>
            <a:endParaRPr lang="en-US" sz="4000" dirty="0">
              <a:solidFill>
                <a:schemeClr val="bg1"/>
              </a:solidFill>
              <a:latin typeface="Book Antiqua" pitchFamily="18" charset="0"/>
            </a:endParaRPr>
          </a:p>
        </p:txBody>
      </p:sp>
      <p:sp>
        <p:nvSpPr>
          <p:cNvPr id="5" name="Rectangle 4"/>
          <p:cNvSpPr/>
          <p:nvPr/>
        </p:nvSpPr>
        <p:spPr>
          <a:xfrm>
            <a:off x="692727" y="1951973"/>
            <a:ext cx="2438400" cy="400110"/>
          </a:xfrm>
          <a:prstGeom prst="rect">
            <a:avLst/>
          </a:prstGeom>
        </p:spPr>
        <p:txBody>
          <a:bodyPr wrap="square">
            <a:spAutoFit/>
          </a:bodyPr>
          <a:lstStyle/>
          <a:p>
            <a:pPr marL="548640" lvl="0" indent="-411480">
              <a:buClr>
                <a:prstClr val="white">
                  <a:shade val="95000"/>
                </a:prstClr>
              </a:buClr>
              <a:buSzPct val="100000"/>
              <a:buFont typeface="Wingdings 2"/>
              <a:buChar char=""/>
            </a:pPr>
            <a:r>
              <a:rPr lang="en-US" sz="2000" b="1" dirty="0">
                <a:solidFill>
                  <a:schemeClr val="tx1">
                    <a:lumMod val="95000"/>
                    <a:lumOff val="5000"/>
                  </a:schemeClr>
                </a:solidFill>
                <a:latin typeface="Book Antiqua" pitchFamily="18" charset="0"/>
              </a:rPr>
              <a:t>Data analysis </a:t>
            </a:r>
            <a:endParaRPr lang="en-US" sz="2000" dirty="0">
              <a:solidFill>
                <a:schemeClr val="tx1">
                  <a:lumMod val="95000"/>
                  <a:lumOff val="5000"/>
                </a:schemeClr>
              </a:solidFill>
              <a:latin typeface="Book Antiqua"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144639692"/>
              </p:ext>
            </p:extLst>
          </p:nvPr>
        </p:nvGraphicFramePr>
        <p:xfrm>
          <a:off x="717208" y="2514599"/>
          <a:ext cx="7391399" cy="1969774"/>
        </p:xfrm>
        <a:graphic>
          <a:graphicData uri="http://schemas.openxmlformats.org/drawingml/2006/table">
            <a:tbl>
              <a:tblPr firstRow="1" firstCol="1" bandRow="1">
                <a:tableStyleId>{5C22544A-7EE6-4342-B048-85BDC9FD1C3A}</a:tableStyleId>
              </a:tblPr>
              <a:tblGrid>
                <a:gridCol w="1799120"/>
                <a:gridCol w="1482489"/>
                <a:gridCol w="1564850"/>
                <a:gridCol w="1317768"/>
                <a:gridCol w="1227172"/>
              </a:tblGrid>
              <a:tr h="724055">
                <a:tc>
                  <a:txBody>
                    <a:bodyPr/>
                    <a:lstStyle/>
                    <a:p>
                      <a:pPr marL="0" marR="0" algn="ctr">
                        <a:lnSpc>
                          <a:spcPct val="100000"/>
                        </a:lnSpc>
                        <a:spcBef>
                          <a:spcPts val="1200"/>
                        </a:spcBef>
                        <a:spcAft>
                          <a:spcPts val="0"/>
                        </a:spcAft>
                      </a:pPr>
                      <a:r>
                        <a:rPr lang="en-US" sz="1800" dirty="0" smtClean="0">
                          <a:effectLst/>
                          <a:latin typeface="Book Antiqua" pitchFamily="18" charset="0"/>
                        </a:rPr>
                        <a:t>Phase</a:t>
                      </a:r>
                      <a:endParaRPr lang="en-US" sz="1600" dirty="0" smtClean="0">
                        <a:effectLst/>
                        <a:latin typeface="Book Antiqua" pitchFamily="18" charset="0"/>
                      </a:endParaRPr>
                    </a:p>
                    <a:p>
                      <a:pPr marL="0" marR="0" algn="ctr">
                        <a:lnSpc>
                          <a:spcPct val="100000"/>
                        </a:lnSpc>
                        <a:spcBef>
                          <a:spcPts val="1200"/>
                        </a:spcBef>
                        <a:spcAft>
                          <a:spcPts val="0"/>
                        </a:spcAft>
                      </a:pPr>
                      <a:r>
                        <a:rPr lang="en-US" sz="1800" dirty="0" smtClean="0">
                          <a:effectLst/>
                          <a:latin typeface="Book Antiqua" pitchFamily="18" charset="0"/>
                        </a:rPr>
                        <a:t>Current(A</a:t>
                      </a:r>
                      <a:r>
                        <a:rPr lang="en-US" sz="1800" dirty="0">
                          <a:effectLst/>
                          <a:latin typeface="Book Antiqua" pitchFamily="18" charset="0"/>
                        </a:rPr>
                        <a:t>)  </a:t>
                      </a:r>
                      <a:endParaRPr lang="en-US" sz="16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150000"/>
                        </a:lnSpc>
                        <a:spcBef>
                          <a:spcPts val="1200"/>
                        </a:spcBef>
                        <a:spcAft>
                          <a:spcPts val="0"/>
                        </a:spcAft>
                      </a:pPr>
                      <a:r>
                        <a:rPr lang="en-US" sz="1800" dirty="0">
                          <a:effectLst/>
                          <a:latin typeface="Book Antiqua" pitchFamily="18" charset="0"/>
                        </a:rPr>
                        <a:t>L1</a:t>
                      </a:r>
                      <a:endParaRPr lang="en-US" sz="16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150000"/>
                        </a:lnSpc>
                        <a:spcBef>
                          <a:spcPts val="1200"/>
                        </a:spcBef>
                        <a:spcAft>
                          <a:spcPts val="0"/>
                        </a:spcAft>
                      </a:pPr>
                      <a:r>
                        <a:rPr lang="en-US" sz="1800" dirty="0">
                          <a:effectLst/>
                          <a:latin typeface="Book Antiqua" pitchFamily="18" charset="0"/>
                        </a:rPr>
                        <a:t>L2</a:t>
                      </a:r>
                      <a:endParaRPr lang="en-US" sz="16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150000"/>
                        </a:lnSpc>
                        <a:spcBef>
                          <a:spcPts val="1200"/>
                        </a:spcBef>
                        <a:spcAft>
                          <a:spcPts val="0"/>
                        </a:spcAft>
                      </a:pPr>
                      <a:r>
                        <a:rPr lang="en-US" sz="1800" dirty="0">
                          <a:effectLst/>
                          <a:latin typeface="Book Antiqua" pitchFamily="18" charset="0"/>
                        </a:rPr>
                        <a:t>L3</a:t>
                      </a:r>
                      <a:endParaRPr lang="en-US" sz="16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150000"/>
                        </a:lnSpc>
                        <a:spcBef>
                          <a:spcPts val="1200"/>
                        </a:spcBef>
                        <a:spcAft>
                          <a:spcPts val="0"/>
                        </a:spcAft>
                      </a:pPr>
                      <a:r>
                        <a:rPr lang="en-US" sz="1800" dirty="0">
                          <a:effectLst/>
                          <a:latin typeface="Book Antiqua" pitchFamily="18" charset="0"/>
                        </a:rPr>
                        <a:t>N</a:t>
                      </a:r>
                      <a:endParaRPr lang="en-US" sz="1600" dirty="0">
                        <a:solidFill>
                          <a:srgbClr val="000000"/>
                        </a:solidFill>
                        <a:effectLst/>
                        <a:latin typeface="Book Antiqua" pitchFamily="18" charset="0"/>
                        <a:ea typeface="Calibri"/>
                        <a:cs typeface="Arial"/>
                      </a:endParaRPr>
                    </a:p>
                  </a:txBody>
                  <a:tcPr marL="68580" marR="68580" marT="0" marB="0"/>
                </a:tc>
              </a:tr>
              <a:tr h="571346">
                <a:tc>
                  <a:txBody>
                    <a:bodyPr/>
                    <a:lstStyle/>
                    <a:p>
                      <a:pPr marL="0" marR="0" algn="ctr">
                        <a:lnSpc>
                          <a:spcPct val="115000"/>
                        </a:lnSpc>
                        <a:spcBef>
                          <a:spcPts val="0"/>
                        </a:spcBef>
                        <a:spcAft>
                          <a:spcPts val="1000"/>
                        </a:spcAft>
                      </a:pPr>
                      <a:r>
                        <a:rPr lang="en-US" sz="1800" dirty="0">
                          <a:effectLst/>
                          <a:latin typeface="Book Antiqua" pitchFamily="18" charset="0"/>
                        </a:rPr>
                        <a:t>Minimum Current</a:t>
                      </a:r>
                      <a:endParaRPr lang="en-US" sz="16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115000"/>
                        </a:lnSpc>
                        <a:spcBef>
                          <a:spcPts val="0"/>
                        </a:spcBef>
                        <a:spcAft>
                          <a:spcPts val="0"/>
                        </a:spcAft>
                        <a:tabLst>
                          <a:tab pos="504825" algn="l"/>
                        </a:tabLst>
                      </a:pPr>
                      <a:r>
                        <a:rPr lang="en-US" sz="1800" dirty="0">
                          <a:effectLst/>
                          <a:latin typeface="Book Antiqua" pitchFamily="18" charset="0"/>
                        </a:rPr>
                        <a:t>34</a:t>
                      </a:r>
                      <a:endParaRPr lang="en-US" sz="16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115000"/>
                        </a:lnSpc>
                        <a:spcBef>
                          <a:spcPts val="0"/>
                        </a:spcBef>
                        <a:spcAft>
                          <a:spcPts val="0"/>
                        </a:spcAft>
                      </a:pPr>
                      <a:r>
                        <a:rPr lang="en-US" sz="1800" dirty="0">
                          <a:effectLst/>
                          <a:latin typeface="Book Antiqua" pitchFamily="18" charset="0"/>
                        </a:rPr>
                        <a:t>18</a:t>
                      </a:r>
                      <a:endParaRPr lang="en-US" sz="16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115000"/>
                        </a:lnSpc>
                        <a:spcBef>
                          <a:spcPts val="0"/>
                        </a:spcBef>
                        <a:spcAft>
                          <a:spcPts val="0"/>
                        </a:spcAft>
                      </a:pPr>
                      <a:r>
                        <a:rPr lang="en-US" sz="1800" dirty="0">
                          <a:effectLst/>
                          <a:latin typeface="Book Antiqua" pitchFamily="18" charset="0"/>
                        </a:rPr>
                        <a:t>51</a:t>
                      </a:r>
                      <a:endParaRPr lang="en-US" sz="16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115000"/>
                        </a:lnSpc>
                        <a:spcBef>
                          <a:spcPts val="0"/>
                        </a:spcBef>
                        <a:spcAft>
                          <a:spcPts val="0"/>
                        </a:spcAft>
                      </a:pPr>
                      <a:r>
                        <a:rPr lang="en-US" sz="1800" dirty="0">
                          <a:effectLst/>
                          <a:latin typeface="Book Antiqua" pitchFamily="18" charset="0"/>
                        </a:rPr>
                        <a:t>9</a:t>
                      </a:r>
                      <a:endParaRPr lang="en-US" sz="1600" dirty="0">
                        <a:solidFill>
                          <a:srgbClr val="000000"/>
                        </a:solidFill>
                        <a:effectLst/>
                        <a:latin typeface="Book Antiqua" pitchFamily="18" charset="0"/>
                        <a:ea typeface="Calibri"/>
                        <a:cs typeface="Arial"/>
                      </a:endParaRPr>
                    </a:p>
                  </a:txBody>
                  <a:tcPr marL="68580" marR="68580" marT="0" marB="0"/>
                </a:tc>
              </a:tr>
              <a:tr h="632499">
                <a:tc>
                  <a:txBody>
                    <a:bodyPr/>
                    <a:lstStyle/>
                    <a:p>
                      <a:pPr marL="0" marR="0" algn="ctr">
                        <a:lnSpc>
                          <a:spcPct val="115000"/>
                        </a:lnSpc>
                        <a:spcBef>
                          <a:spcPts val="0"/>
                        </a:spcBef>
                        <a:spcAft>
                          <a:spcPts val="1000"/>
                        </a:spcAft>
                      </a:pPr>
                      <a:r>
                        <a:rPr lang="en-US" sz="1800" dirty="0">
                          <a:effectLst/>
                          <a:latin typeface="Book Antiqua" pitchFamily="18" charset="0"/>
                        </a:rPr>
                        <a:t>Maximum Current</a:t>
                      </a:r>
                      <a:endParaRPr lang="en-US" sz="16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115000"/>
                        </a:lnSpc>
                        <a:spcBef>
                          <a:spcPts val="0"/>
                        </a:spcBef>
                        <a:spcAft>
                          <a:spcPts val="0"/>
                        </a:spcAft>
                      </a:pPr>
                      <a:r>
                        <a:rPr lang="en-US" sz="1800" dirty="0">
                          <a:effectLst/>
                          <a:latin typeface="Book Antiqua" pitchFamily="18" charset="0"/>
                        </a:rPr>
                        <a:t>86</a:t>
                      </a:r>
                      <a:endParaRPr lang="en-US" sz="16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115000"/>
                        </a:lnSpc>
                        <a:spcBef>
                          <a:spcPts val="0"/>
                        </a:spcBef>
                        <a:spcAft>
                          <a:spcPts val="0"/>
                        </a:spcAft>
                      </a:pPr>
                      <a:r>
                        <a:rPr lang="en-US" sz="1800" dirty="0">
                          <a:effectLst/>
                          <a:latin typeface="Book Antiqua" pitchFamily="18" charset="0"/>
                        </a:rPr>
                        <a:t>74</a:t>
                      </a:r>
                      <a:endParaRPr lang="en-US" sz="16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115000"/>
                        </a:lnSpc>
                        <a:spcBef>
                          <a:spcPts val="0"/>
                        </a:spcBef>
                        <a:spcAft>
                          <a:spcPts val="0"/>
                        </a:spcAft>
                      </a:pPr>
                      <a:r>
                        <a:rPr lang="en-US" sz="1800" dirty="0">
                          <a:effectLst/>
                          <a:latin typeface="Book Antiqua" pitchFamily="18" charset="0"/>
                        </a:rPr>
                        <a:t>136</a:t>
                      </a:r>
                      <a:endParaRPr lang="en-US" sz="16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115000"/>
                        </a:lnSpc>
                        <a:spcBef>
                          <a:spcPts val="0"/>
                        </a:spcBef>
                        <a:spcAft>
                          <a:spcPts val="0"/>
                        </a:spcAft>
                      </a:pPr>
                      <a:r>
                        <a:rPr lang="en-US" sz="1800" dirty="0">
                          <a:effectLst/>
                          <a:latin typeface="Book Antiqua" pitchFamily="18" charset="0"/>
                        </a:rPr>
                        <a:t>42</a:t>
                      </a:r>
                      <a:endParaRPr lang="en-US" sz="1600" dirty="0">
                        <a:solidFill>
                          <a:srgbClr val="000000"/>
                        </a:solidFill>
                        <a:effectLst/>
                        <a:latin typeface="Book Antiqua" pitchFamily="18" charset="0"/>
                        <a:ea typeface="Calibri"/>
                        <a:cs typeface="Arial"/>
                      </a:endParaRPr>
                    </a:p>
                  </a:txBody>
                  <a:tcPr marL="68580" marR="68580" marT="0" marB="0"/>
                </a:tc>
              </a:tr>
            </a:tbl>
          </a:graphicData>
        </a:graphic>
      </p:graphicFrame>
      <mc:AlternateContent xmlns:mc="http://schemas.openxmlformats.org/markup-compatibility/2006">
        <mc:Choice xmlns:a14="http://schemas.microsoft.com/office/drawing/2010/main" Requires="a14">
          <p:sp>
            <p:nvSpPr>
              <p:cNvPr id="7" name="Rectangle 6"/>
              <p:cNvSpPr/>
              <p:nvPr/>
            </p:nvSpPr>
            <p:spPr>
              <a:xfrm>
                <a:off x="663500" y="4347625"/>
                <a:ext cx="8229599" cy="2523448"/>
              </a:xfrm>
              <a:prstGeom prst="rect">
                <a:avLst/>
              </a:prstGeom>
            </p:spPr>
            <p:txBody>
              <a:bodyPr wrap="square">
                <a:spAutoFit/>
              </a:bodyPr>
              <a:lstStyle/>
              <a:p>
                <a:pPr indent="457200" algn="just">
                  <a:lnSpc>
                    <a:spcPct val="115000"/>
                  </a:lnSpc>
                  <a:spcAft>
                    <a:spcPts val="1000"/>
                  </a:spcAft>
                </a:pPr>
                <a14:m>
                  <m:oMathPara xmlns:m="http://schemas.openxmlformats.org/officeDocument/2006/math">
                    <m:oMathParaPr>
                      <m:jc m:val="centerGroup"/>
                    </m:oMathParaPr>
                    <m:oMath xmlns:m="http://schemas.openxmlformats.org/officeDocument/2006/math">
                      <m:r>
                        <a:rPr lang="en-US" sz="2000" i="1" smtClean="0">
                          <a:effectLst/>
                          <a:latin typeface="Cambria Math"/>
                          <a:ea typeface="Times New Roman"/>
                          <a:cs typeface="Times New Roman"/>
                        </a:rPr>
                        <m:t>𝐶𝑈𝑃</m:t>
                      </m:r>
                      <m:r>
                        <a:rPr lang="en-US" sz="2000" i="1" smtClean="0">
                          <a:effectLst/>
                          <a:latin typeface="Cambria Math"/>
                          <a:ea typeface="Times New Roman"/>
                          <a:cs typeface="Times New Roman"/>
                        </a:rPr>
                        <m:t>(%)</m:t>
                      </m:r>
                      <m:r>
                        <a:rPr lang="en-US" sz="2000">
                          <a:effectLst/>
                          <a:latin typeface="Cambria Math"/>
                          <a:ea typeface="Times New Roman"/>
                          <a:cs typeface="Times New Roman"/>
                        </a:rPr>
                        <m:t>=</m:t>
                      </m:r>
                      <m:f>
                        <m:fPr>
                          <m:ctrlPr>
                            <a:rPr lang="en-US" sz="2000" i="1">
                              <a:effectLst/>
                              <a:latin typeface="Cambria Math"/>
                              <a:ea typeface="Times New Roman"/>
                              <a:cs typeface="Times New Roman"/>
                            </a:rPr>
                          </m:ctrlPr>
                        </m:fPr>
                        <m:num>
                          <m:func>
                            <m:funcPr>
                              <m:ctrlPr>
                                <a:rPr lang="en-US" sz="2000" i="1">
                                  <a:effectLst/>
                                  <a:latin typeface="Cambria Math"/>
                                  <a:ea typeface="Times New Roman"/>
                                  <a:cs typeface="Times New Roman"/>
                                </a:rPr>
                              </m:ctrlPr>
                            </m:funcPr>
                            <m:fName>
                              <m:r>
                                <m:rPr>
                                  <m:sty m:val="p"/>
                                </m:rPr>
                                <a:rPr lang="en-US" sz="2000">
                                  <a:effectLst/>
                                  <a:latin typeface="Cambria Math"/>
                                  <a:ea typeface="Times New Roman"/>
                                  <a:cs typeface="Times New Roman"/>
                                </a:rPr>
                                <m:t>max</m:t>
                              </m:r>
                            </m:fName>
                            <m:e>
                              <m:r>
                                <m:rPr>
                                  <m:sty m:val="p"/>
                                </m:rPr>
                                <a:rPr lang="en-US" sz="2000">
                                  <a:effectLst/>
                                  <a:latin typeface="Cambria Math"/>
                                  <a:ea typeface="Times New Roman"/>
                                  <a:cs typeface="Times New Roman"/>
                                </a:rPr>
                                <m:t>current</m:t>
                              </m:r>
                              <m:r>
                                <a:rPr lang="en-US" sz="2000">
                                  <a:effectLst/>
                                  <a:latin typeface="Cambria Math"/>
                                  <a:ea typeface="Times New Roman"/>
                                  <a:cs typeface="Times New Roman"/>
                                </a:rPr>
                                <m:t> </m:t>
                              </m:r>
                              <m:r>
                                <m:rPr>
                                  <m:sty m:val="p"/>
                                </m:rPr>
                                <a:rPr lang="en-US" sz="2000">
                                  <a:effectLst/>
                                  <a:latin typeface="Cambria Math"/>
                                  <a:ea typeface="Times New Roman"/>
                                  <a:cs typeface="Times New Roman"/>
                                </a:rPr>
                                <m:t>deviation</m:t>
                              </m:r>
                              <m:r>
                                <a:rPr lang="en-US" sz="2000">
                                  <a:effectLst/>
                                  <a:latin typeface="Cambria Math"/>
                                  <a:ea typeface="Times New Roman"/>
                                  <a:cs typeface="Times New Roman"/>
                                </a:rPr>
                                <m:t> </m:t>
                              </m:r>
                              <m:r>
                                <m:rPr>
                                  <m:sty m:val="p"/>
                                </m:rPr>
                                <a:rPr lang="en-US" sz="2000">
                                  <a:effectLst/>
                                  <a:latin typeface="Cambria Math"/>
                                  <a:ea typeface="Times New Roman"/>
                                  <a:cs typeface="Times New Roman"/>
                                </a:rPr>
                                <m:t>from</m:t>
                              </m:r>
                              <m:r>
                                <a:rPr lang="en-US" sz="2000">
                                  <a:effectLst/>
                                  <a:latin typeface="Cambria Math"/>
                                  <a:ea typeface="Times New Roman"/>
                                  <a:cs typeface="Times New Roman"/>
                                </a:rPr>
                                <m:t> </m:t>
                              </m:r>
                              <m:r>
                                <m:rPr>
                                  <m:sty m:val="p"/>
                                </m:rPr>
                                <a:rPr lang="en-US" sz="2000">
                                  <a:effectLst/>
                                  <a:latin typeface="Cambria Math"/>
                                  <a:ea typeface="Times New Roman"/>
                                  <a:cs typeface="Times New Roman"/>
                                </a:rPr>
                                <m:t>avarege</m:t>
                              </m:r>
                              <m:r>
                                <a:rPr lang="en-US" sz="2000">
                                  <a:effectLst/>
                                  <a:latin typeface="Cambria Math"/>
                                  <a:ea typeface="Times New Roman"/>
                                  <a:cs typeface="Times New Roman"/>
                                </a:rPr>
                                <m:t> </m:t>
                              </m:r>
                              <m:r>
                                <m:rPr>
                                  <m:sty m:val="p"/>
                                </m:rPr>
                                <a:rPr lang="en-US" sz="2000">
                                  <a:effectLst/>
                                  <a:latin typeface="Cambria Math"/>
                                  <a:ea typeface="Times New Roman"/>
                                  <a:cs typeface="Times New Roman"/>
                                </a:rPr>
                                <m:t>line</m:t>
                              </m:r>
                              <m:r>
                                <a:rPr lang="en-US" sz="2000">
                                  <a:effectLst/>
                                  <a:latin typeface="Cambria Math"/>
                                  <a:ea typeface="Times New Roman"/>
                                  <a:cs typeface="Times New Roman"/>
                                </a:rPr>
                                <m:t> </m:t>
                              </m:r>
                              <m:r>
                                <m:rPr>
                                  <m:sty m:val="p"/>
                                </m:rPr>
                                <a:rPr lang="en-US" sz="2000">
                                  <a:effectLst/>
                                  <a:latin typeface="Cambria Math"/>
                                  <a:ea typeface="Times New Roman"/>
                                  <a:cs typeface="Times New Roman"/>
                                </a:rPr>
                                <m:t>current</m:t>
                              </m:r>
                              <m:r>
                                <a:rPr lang="en-US" sz="2000">
                                  <a:effectLst/>
                                  <a:latin typeface="Cambria Math"/>
                                  <a:ea typeface="Times New Roman"/>
                                  <a:cs typeface="Times New Roman"/>
                                </a:rPr>
                                <m:t> </m:t>
                              </m:r>
                            </m:e>
                          </m:func>
                        </m:num>
                        <m:den>
                          <m:r>
                            <m:rPr>
                              <m:sty m:val="p"/>
                            </m:rPr>
                            <a:rPr lang="en-US" sz="2000">
                              <a:effectLst/>
                              <a:latin typeface="Cambria Math"/>
                              <a:ea typeface="Times New Roman"/>
                              <a:cs typeface="Times New Roman"/>
                            </a:rPr>
                            <m:t>avarege</m:t>
                          </m:r>
                          <m:r>
                            <a:rPr lang="en-US" sz="2000">
                              <a:effectLst/>
                              <a:latin typeface="Cambria Math"/>
                              <a:ea typeface="Times New Roman"/>
                              <a:cs typeface="Times New Roman"/>
                            </a:rPr>
                            <m:t> </m:t>
                          </m:r>
                          <m:r>
                            <m:rPr>
                              <m:sty m:val="p"/>
                            </m:rPr>
                            <a:rPr lang="en-US" sz="2000">
                              <a:effectLst/>
                              <a:latin typeface="Cambria Math"/>
                              <a:ea typeface="Times New Roman"/>
                              <a:cs typeface="Times New Roman"/>
                            </a:rPr>
                            <m:t>line</m:t>
                          </m:r>
                          <m:r>
                            <a:rPr lang="en-US" sz="2000">
                              <a:effectLst/>
                              <a:latin typeface="Cambria Math"/>
                              <a:ea typeface="Times New Roman"/>
                              <a:cs typeface="Times New Roman"/>
                            </a:rPr>
                            <m:t> </m:t>
                          </m:r>
                          <m:r>
                            <m:rPr>
                              <m:sty m:val="p"/>
                            </m:rPr>
                            <a:rPr lang="en-US" sz="2000">
                              <a:effectLst/>
                              <a:latin typeface="Cambria Math"/>
                              <a:ea typeface="Times New Roman"/>
                              <a:cs typeface="Times New Roman"/>
                            </a:rPr>
                            <m:t>current</m:t>
                          </m:r>
                        </m:den>
                      </m:f>
                    </m:oMath>
                  </m:oMathPara>
                </a14:m>
                <a:endParaRPr lang="en-US" sz="1400" dirty="0">
                  <a:effectLst/>
                  <a:latin typeface="Calibri"/>
                  <a:ea typeface="Calibri"/>
                  <a:cs typeface="Arial"/>
                </a:endParaRPr>
              </a:p>
              <a:p>
                <a:pPr algn="just">
                  <a:lnSpc>
                    <a:spcPct val="115000"/>
                  </a:lnSpc>
                  <a:spcAft>
                    <a:spcPts val="1000"/>
                  </a:spcAft>
                </a:pPr>
                <a:r>
                  <a:rPr lang="en-US" sz="2000" dirty="0">
                    <a:effectLst/>
                    <a:latin typeface="Times New Roman"/>
                    <a:ea typeface="Calibri"/>
                    <a:cs typeface="Arial"/>
                  </a:rPr>
                  <a:t>          Average= (</a:t>
                </a:r>
                <a:r>
                  <a:rPr lang="ar-SA" sz="2000" dirty="0">
                    <a:effectLst/>
                    <a:latin typeface="Times New Roman"/>
                    <a:ea typeface="Calibri"/>
                    <a:cs typeface="Arial"/>
                  </a:rPr>
                  <a:t>86</a:t>
                </a:r>
                <a:r>
                  <a:rPr lang="en-US" sz="2000" dirty="0">
                    <a:effectLst/>
                    <a:latin typeface="Times New Roman"/>
                    <a:ea typeface="Calibri"/>
                    <a:cs typeface="Arial"/>
                  </a:rPr>
                  <a:t>A + </a:t>
                </a:r>
                <a:r>
                  <a:rPr lang="ar-SA" sz="2000" dirty="0">
                    <a:effectLst/>
                    <a:latin typeface="Times New Roman"/>
                    <a:ea typeface="Calibri"/>
                    <a:cs typeface="Arial"/>
                  </a:rPr>
                  <a:t>74</a:t>
                </a:r>
                <a:r>
                  <a:rPr lang="en-US" sz="2000" dirty="0">
                    <a:effectLst/>
                    <a:latin typeface="Times New Roman"/>
                    <a:ea typeface="Calibri"/>
                    <a:cs typeface="Arial"/>
                  </a:rPr>
                  <a:t>A + </a:t>
                </a:r>
                <a:r>
                  <a:rPr lang="ar-SA" sz="2000" dirty="0">
                    <a:effectLst/>
                    <a:latin typeface="Times New Roman"/>
                    <a:ea typeface="Calibri"/>
                    <a:cs typeface="Arial"/>
                  </a:rPr>
                  <a:t>136</a:t>
                </a:r>
                <a:r>
                  <a:rPr lang="en-US" sz="2000" dirty="0">
                    <a:effectLst/>
                    <a:latin typeface="Times New Roman"/>
                    <a:ea typeface="Calibri"/>
                    <a:cs typeface="Arial"/>
                  </a:rPr>
                  <a:t>A</a:t>
                </a:r>
                <a:r>
                  <a:rPr lang="en-US" sz="2000" dirty="0">
                    <a:latin typeface="Times New Roman"/>
                    <a:ea typeface="Calibri"/>
                    <a:cs typeface="Arial"/>
                  </a:rPr>
                  <a:t>)/ 3 = </a:t>
                </a:r>
                <a:r>
                  <a:rPr lang="ar-SA" sz="2000" dirty="0">
                    <a:latin typeface="Times New Roman"/>
                    <a:ea typeface="Calibri"/>
                    <a:cs typeface="Arial"/>
                  </a:rPr>
                  <a:t>98</a:t>
                </a:r>
                <a:r>
                  <a:rPr lang="en-US" sz="2000" dirty="0">
                    <a:latin typeface="Times New Roman"/>
                    <a:ea typeface="Calibri"/>
                    <a:cs typeface="Arial"/>
                  </a:rPr>
                  <a:t>.66A</a:t>
                </a:r>
              </a:p>
              <a:p>
                <a:pPr indent="457200" algn="just">
                  <a:lnSpc>
                    <a:spcPct val="115000"/>
                  </a:lnSpc>
                  <a:spcAft>
                    <a:spcPts val="1000"/>
                  </a:spcAft>
                </a:pPr>
                <a:r>
                  <a:rPr lang="en-US" sz="2000" dirty="0">
                    <a:effectLst/>
                    <a:ea typeface="Calibri"/>
                    <a:cs typeface="Arial"/>
                  </a:rPr>
                  <a:t>Max current deviation from average = </a:t>
                </a:r>
                <a:r>
                  <a:rPr lang="ar-SA" sz="2000" dirty="0">
                    <a:effectLst/>
                    <a:ea typeface="Calibri"/>
                    <a:cs typeface="Arial"/>
                  </a:rPr>
                  <a:t>136</a:t>
                </a:r>
                <a:r>
                  <a:rPr lang="en-US" sz="2000" dirty="0">
                    <a:effectLst/>
                    <a:ea typeface="Calibri"/>
                    <a:cs typeface="Arial"/>
                  </a:rPr>
                  <a:t>A - </a:t>
                </a:r>
                <a:r>
                  <a:rPr lang="ar-SA" sz="2000" dirty="0">
                    <a:effectLst/>
                    <a:ea typeface="Calibri"/>
                    <a:cs typeface="Arial"/>
                  </a:rPr>
                  <a:t>98</a:t>
                </a:r>
                <a:r>
                  <a:rPr lang="en-US" sz="2000" dirty="0">
                    <a:effectLst/>
                    <a:ea typeface="Calibri"/>
                    <a:cs typeface="Arial"/>
                  </a:rPr>
                  <a:t>.66A = </a:t>
                </a:r>
                <a:r>
                  <a:rPr lang="ar-SA" sz="2000" dirty="0">
                    <a:effectLst/>
                    <a:ea typeface="Calibri"/>
                    <a:cs typeface="Arial"/>
                  </a:rPr>
                  <a:t>37.33</a:t>
                </a:r>
                <a:r>
                  <a:rPr lang="en-US" sz="2000" dirty="0">
                    <a:effectLst/>
                    <a:ea typeface="Calibri"/>
                    <a:cs typeface="Arial"/>
                  </a:rPr>
                  <a:t>A</a:t>
                </a:r>
                <a:endParaRPr lang="en-US" sz="1400" dirty="0">
                  <a:effectLst/>
                  <a:ea typeface="Calibri"/>
                  <a:cs typeface="Arial"/>
                </a:endParaRPr>
              </a:p>
              <a:p>
                <a:pPr indent="457200" algn="just">
                  <a:lnSpc>
                    <a:spcPct val="115000"/>
                  </a:lnSpc>
                  <a:spcAft>
                    <a:spcPts val="1000"/>
                  </a:spcAft>
                </a:pPr>
                <a14:m>
                  <m:oMath xmlns:m="http://schemas.openxmlformats.org/officeDocument/2006/math">
                    <m:r>
                      <a:rPr lang="en-US" sz="2400" b="0" i="1">
                        <a:effectLst/>
                        <a:latin typeface="Cambria Math"/>
                        <a:ea typeface="Times New Roman"/>
                        <a:cs typeface="Times New Roman"/>
                      </a:rPr>
                      <m:t>𝐶𝑈𝑃</m:t>
                    </m:r>
                    <m:d>
                      <m:dPr>
                        <m:ctrlPr>
                          <a:rPr lang="en-US" sz="2400" i="1">
                            <a:effectLst/>
                            <a:latin typeface="Cambria Math"/>
                            <a:ea typeface="Times New Roman"/>
                            <a:cs typeface="Times New Roman"/>
                          </a:rPr>
                        </m:ctrlPr>
                      </m:dPr>
                      <m:e>
                        <m:r>
                          <a:rPr lang="en-US" sz="2400" b="0" i="1">
                            <a:effectLst/>
                            <a:latin typeface="Cambria Math"/>
                            <a:ea typeface="Times New Roman"/>
                            <a:cs typeface="Times New Roman"/>
                          </a:rPr>
                          <m:t>%</m:t>
                        </m:r>
                      </m:e>
                    </m:d>
                    <m:r>
                      <a:rPr lang="en-US" sz="2400" b="0" i="1">
                        <a:effectLst/>
                        <a:latin typeface="Cambria Math"/>
                        <a:ea typeface="Times New Roman"/>
                        <a:cs typeface="Times New Roman"/>
                      </a:rPr>
                      <m:t>= </m:t>
                    </m:r>
                    <m:f>
                      <m:fPr>
                        <m:ctrlPr>
                          <a:rPr lang="en-US" sz="2400" i="1">
                            <a:effectLst/>
                            <a:latin typeface="Cambria Math"/>
                            <a:ea typeface="Calibri"/>
                            <a:cs typeface="Times New Roman"/>
                          </a:rPr>
                        </m:ctrlPr>
                      </m:fPr>
                      <m:num>
                        <m:r>
                          <a:rPr lang="ar-SA" sz="2400" b="0" i="1">
                            <a:latin typeface="Cambria Math"/>
                            <a:ea typeface="Calibri"/>
                          </a:rPr>
                          <m:t>37</m:t>
                        </m:r>
                        <m:r>
                          <a:rPr lang="ar-SA" sz="2400" b="0">
                            <a:latin typeface="Cambria Math"/>
                            <a:ea typeface="Calibri"/>
                          </a:rPr>
                          <m:t>.</m:t>
                        </m:r>
                        <m:r>
                          <a:rPr lang="ar-SA" sz="2400" b="0" i="1">
                            <a:latin typeface="Cambria Math"/>
                            <a:ea typeface="Calibri"/>
                          </a:rPr>
                          <m:t>33</m:t>
                        </m:r>
                      </m:num>
                      <m:den>
                        <m:r>
                          <a:rPr lang="en-US" sz="2400" b="0" i="1">
                            <a:effectLst/>
                            <a:latin typeface="Cambria Math"/>
                            <a:ea typeface="Calibri"/>
                            <a:cs typeface="Times New Roman"/>
                          </a:rPr>
                          <m:t>98</m:t>
                        </m:r>
                        <m:r>
                          <a:rPr lang="en-US" sz="2400" b="0">
                            <a:effectLst/>
                            <a:latin typeface="Cambria Math"/>
                            <a:ea typeface="Calibri"/>
                            <a:cs typeface="Times New Roman"/>
                          </a:rPr>
                          <m:t>.</m:t>
                        </m:r>
                        <m:r>
                          <a:rPr lang="en-US" sz="2400" b="0" i="1">
                            <a:effectLst/>
                            <a:latin typeface="Cambria Math"/>
                            <a:ea typeface="Calibri"/>
                            <a:cs typeface="Times New Roman"/>
                          </a:rPr>
                          <m:t>66</m:t>
                        </m:r>
                      </m:den>
                    </m:f>
                  </m:oMath>
                </a14:m>
                <a:r>
                  <a:rPr lang="en-US" sz="2400" i="1" dirty="0">
                    <a:effectLst/>
                    <a:latin typeface="Times New Roman"/>
                    <a:ea typeface="Times New Roman"/>
                    <a:cs typeface="Arial"/>
                  </a:rPr>
                  <a:t>   </a:t>
                </a:r>
                <a:r>
                  <a:rPr lang="en-US" sz="2000" i="1" dirty="0">
                    <a:effectLst/>
                    <a:latin typeface="Times New Roman"/>
                    <a:ea typeface="Times New Roman"/>
                    <a:cs typeface="Arial"/>
                  </a:rPr>
                  <a:t>= </a:t>
                </a:r>
                <a:r>
                  <a:rPr lang="ar-SA" sz="2000" dirty="0">
                    <a:latin typeface="Calibri"/>
                    <a:ea typeface="Times New Roman"/>
                  </a:rPr>
                  <a:t>37.83</a:t>
                </a:r>
                <a:r>
                  <a:rPr lang="en-US" sz="2000" i="1" dirty="0">
                    <a:effectLst/>
                    <a:latin typeface="Times New Roman"/>
                    <a:ea typeface="Times New Roman"/>
                    <a:cs typeface="Arial"/>
                  </a:rPr>
                  <a:t>%</a:t>
                </a:r>
                <a:endParaRPr lang="en-US" sz="1400" dirty="0">
                  <a:effectLst/>
                  <a:latin typeface="Calibri"/>
                  <a:ea typeface="Calibri"/>
                  <a:cs typeface="Arial"/>
                </a:endParaRPr>
              </a:p>
            </p:txBody>
          </p:sp>
        </mc:Choice>
        <mc:Fallback>
          <p:sp>
            <p:nvSpPr>
              <p:cNvPr id="7" name="Rectangle 6"/>
              <p:cNvSpPr>
                <a:spLocks noRot="1" noChangeAspect="1" noMove="1" noResize="1" noEditPoints="1" noAdjustHandles="1" noChangeArrowheads="1" noChangeShapeType="1" noTextEdit="1"/>
              </p:cNvSpPr>
              <p:nvPr/>
            </p:nvSpPr>
            <p:spPr>
              <a:xfrm>
                <a:off x="663500" y="4347625"/>
                <a:ext cx="8229599" cy="2523448"/>
              </a:xfrm>
              <a:prstGeom prst="rect">
                <a:avLst/>
              </a:prstGeom>
              <a:blipFill rotWithShape="1">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1758507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a:spLocks/>
          </p:cNvSpPr>
          <p:nvPr/>
        </p:nvSpPr>
        <p:spPr>
          <a:xfrm>
            <a:off x="990600" y="533400"/>
            <a:ext cx="6934200" cy="1295400"/>
          </a:xfrm>
          <a:prstGeom prst="rect">
            <a:avLst/>
          </a:prstGeom>
        </p:spPr>
        <p:txBody>
          <a:bodyPr>
            <a:normAutofit/>
          </a:bodyPr>
          <a:lstStyle>
            <a:lvl1pPr marL="274320" indent="-274320" algn="r" defTabSz="914400" rtl="1"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r" defTabSz="914400" rtl="1"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r" defTabSz="914400" rtl="1"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r" defTabSz="914400" rtl="1"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r" defTabSz="914400" rtl="1"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r" defTabSz="914400" rtl="1"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r" defTabSz="914400" rtl="1"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r" defTabSz="914400" rtl="1"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r" defTabSz="914400" rtl="1"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lgn="ctr" rtl="0">
              <a:buNone/>
            </a:pPr>
            <a:r>
              <a:rPr lang="en-US" sz="4400" dirty="0" smtClean="0">
                <a:solidFill>
                  <a:schemeClr val="bg1"/>
                </a:solidFill>
                <a:latin typeface="Book Antiqua" pitchFamily="18" charset="0"/>
              </a:rPr>
              <a:t>Software (</a:t>
            </a:r>
            <a:r>
              <a:rPr lang="en-US" sz="4400" dirty="0" err="1" smtClean="0">
                <a:solidFill>
                  <a:schemeClr val="bg1"/>
                </a:solidFill>
                <a:latin typeface="Book Antiqua" pitchFamily="18" charset="0"/>
              </a:rPr>
              <a:t>Etap</a:t>
            </a:r>
            <a:r>
              <a:rPr lang="en-US" sz="4400" dirty="0" smtClean="0">
                <a:solidFill>
                  <a:schemeClr val="bg1"/>
                </a:solidFill>
                <a:latin typeface="Book Antiqua" pitchFamily="18" charset="0"/>
              </a:rPr>
              <a:t>)</a:t>
            </a:r>
            <a:endParaRPr lang="en-US" sz="4400" dirty="0">
              <a:solidFill>
                <a:schemeClr val="bg1"/>
              </a:solidFill>
              <a:latin typeface="Book Antiqua" pitchFamily="18" charset="0"/>
            </a:endParaRPr>
          </a:p>
        </p:txBody>
      </p:sp>
      <p:sp>
        <p:nvSpPr>
          <p:cNvPr id="5" name="Content Placeholder 3"/>
          <p:cNvSpPr>
            <a:spLocks noGrp="1"/>
          </p:cNvSpPr>
          <p:nvPr>
            <p:ph sz="half" idx="1"/>
          </p:nvPr>
        </p:nvSpPr>
        <p:spPr>
          <a:xfrm>
            <a:off x="609600" y="2209800"/>
            <a:ext cx="5486400" cy="4038982"/>
          </a:xfrm>
        </p:spPr>
        <p:txBody>
          <a:bodyPr>
            <a:normAutofit fontScale="92500"/>
          </a:bodyPr>
          <a:lstStyle/>
          <a:p>
            <a:pPr lvl="0" algn="l" rtl="0">
              <a:lnSpc>
                <a:spcPct val="150000"/>
              </a:lnSpc>
              <a:spcBef>
                <a:spcPts val="0"/>
              </a:spcBef>
              <a:buFont typeface="Wingdings" pitchFamily="2" charset="2"/>
              <a:buChar char="q"/>
            </a:pPr>
            <a:r>
              <a:rPr lang="en-US" sz="3200" dirty="0" smtClean="0">
                <a:solidFill>
                  <a:schemeClr val="tx1"/>
                </a:solidFill>
                <a:latin typeface="Book Antiqua" pitchFamily="18" charset="0"/>
              </a:rPr>
              <a:t> Modeling </a:t>
            </a:r>
            <a:r>
              <a:rPr lang="en-US" sz="3200" dirty="0">
                <a:solidFill>
                  <a:schemeClr val="tx1"/>
                </a:solidFill>
                <a:latin typeface="Book Antiqua" pitchFamily="18" charset="0"/>
              </a:rPr>
              <a:t>The </a:t>
            </a:r>
            <a:r>
              <a:rPr lang="en-US" sz="3200" dirty="0" smtClean="0">
                <a:solidFill>
                  <a:schemeClr val="tx1"/>
                </a:solidFill>
                <a:latin typeface="Book Antiqua" pitchFamily="18" charset="0"/>
              </a:rPr>
              <a:t>Network</a:t>
            </a:r>
          </a:p>
          <a:p>
            <a:pPr lvl="0" algn="l" rtl="0">
              <a:lnSpc>
                <a:spcPct val="150000"/>
              </a:lnSpc>
              <a:spcBef>
                <a:spcPts val="0"/>
              </a:spcBef>
              <a:buFont typeface="Wingdings" pitchFamily="2" charset="2"/>
              <a:buChar char="q"/>
            </a:pPr>
            <a:endParaRPr lang="en-US" sz="3200" dirty="0">
              <a:solidFill>
                <a:schemeClr val="tx1"/>
              </a:solidFill>
              <a:latin typeface="Book Antiqua" pitchFamily="18" charset="0"/>
            </a:endParaRPr>
          </a:p>
          <a:p>
            <a:pPr lvl="0" algn="l" rtl="0">
              <a:lnSpc>
                <a:spcPct val="150000"/>
              </a:lnSpc>
              <a:spcBef>
                <a:spcPts val="0"/>
              </a:spcBef>
              <a:buFont typeface="Wingdings" pitchFamily="2" charset="2"/>
              <a:buChar char="q"/>
            </a:pPr>
            <a:r>
              <a:rPr lang="en-US" sz="3200" dirty="0" smtClean="0">
                <a:solidFill>
                  <a:schemeClr val="tx1"/>
                </a:solidFill>
                <a:latin typeface="Book Antiqua" pitchFamily="18" charset="0"/>
              </a:rPr>
              <a:t> E-TAP </a:t>
            </a:r>
            <a:r>
              <a:rPr lang="en-US" sz="3200" dirty="0">
                <a:solidFill>
                  <a:schemeClr val="tx1"/>
                </a:solidFill>
                <a:latin typeface="Book Antiqua" pitchFamily="18" charset="0"/>
              </a:rPr>
              <a:t>simulation and </a:t>
            </a:r>
            <a:r>
              <a:rPr lang="en-US" sz="3200" dirty="0" smtClean="0">
                <a:solidFill>
                  <a:schemeClr val="tx1"/>
                </a:solidFill>
                <a:latin typeface="Book Antiqua" pitchFamily="18" charset="0"/>
              </a:rPr>
              <a:t>result</a:t>
            </a:r>
          </a:p>
          <a:p>
            <a:pPr lvl="0" algn="l" rtl="0">
              <a:lnSpc>
                <a:spcPct val="150000"/>
              </a:lnSpc>
              <a:spcBef>
                <a:spcPts val="0"/>
              </a:spcBef>
              <a:buFont typeface="Wingdings" pitchFamily="2" charset="2"/>
              <a:buChar char="q"/>
            </a:pPr>
            <a:endParaRPr lang="en-US" sz="3200" dirty="0">
              <a:solidFill>
                <a:schemeClr val="tx1"/>
              </a:solidFill>
              <a:latin typeface="Book Antiqua" pitchFamily="18" charset="0"/>
            </a:endParaRPr>
          </a:p>
          <a:p>
            <a:pPr lvl="0" algn="l" rtl="0">
              <a:lnSpc>
                <a:spcPct val="150000"/>
              </a:lnSpc>
              <a:spcBef>
                <a:spcPts val="0"/>
              </a:spcBef>
              <a:buFont typeface="Wingdings" pitchFamily="2" charset="2"/>
              <a:buChar char="q"/>
            </a:pPr>
            <a:r>
              <a:rPr lang="en-US" sz="3200" dirty="0" smtClean="0">
                <a:solidFill>
                  <a:schemeClr val="tx1"/>
                </a:solidFill>
                <a:latin typeface="Book Antiqua" pitchFamily="18" charset="0"/>
              </a:rPr>
              <a:t> Economical </a:t>
            </a:r>
            <a:r>
              <a:rPr lang="en-US" sz="3200" dirty="0">
                <a:solidFill>
                  <a:schemeClr val="tx1"/>
                </a:solidFill>
                <a:latin typeface="Book Antiqua" pitchFamily="18" charset="0"/>
              </a:rPr>
              <a:t>study </a:t>
            </a:r>
            <a:endParaRPr lang="en" sz="3200" dirty="0">
              <a:solidFill>
                <a:schemeClr val="tx1"/>
              </a:solidFill>
              <a:latin typeface="Book Antiqua" pitchFamily="18" charset="0"/>
            </a:endParaRPr>
          </a:p>
          <a:p>
            <a:pPr algn="l" rtl="0">
              <a:lnSpc>
                <a:spcPct val="150000"/>
              </a:lnSpc>
            </a:pPr>
            <a:endParaRPr lang="en-US" dirty="0"/>
          </a:p>
        </p:txBody>
      </p:sp>
    </p:spTree>
    <p:extLst>
      <p:ext uri="{BB962C8B-B14F-4D97-AF65-F5344CB8AC3E}">
        <p14:creationId xmlns:p14="http://schemas.microsoft.com/office/powerpoint/2010/main" val="17873351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392557" y="603054"/>
            <a:ext cx="4358886" cy="723275"/>
          </a:xfrm>
          <a:prstGeom prst="rect">
            <a:avLst/>
          </a:prstGeom>
        </p:spPr>
        <p:txBody>
          <a:bodyPr wrap="none">
            <a:spAutoFit/>
          </a:bodyPr>
          <a:lstStyle/>
          <a:p>
            <a:r>
              <a:rPr lang="en-US" sz="4100" dirty="0">
                <a:ln w="6350">
                  <a:noFill/>
                </a:ln>
                <a:solidFill>
                  <a:schemeClr val="bg1"/>
                </a:solidFill>
                <a:latin typeface="Book Antiqua" pitchFamily="18" charset="0"/>
              </a:rPr>
              <a:t>Software (ETAP) </a:t>
            </a:r>
            <a:endParaRPr lang="en-US" dirty="0">
              <a:solidFill>
                <a:schemeClr val="bg1"/>
              </a:solidFill>
              <a:latin typeface="Book Antiqua" pitchFamily="18" charset="0"/>
            </a:endParaRPr>
          </a:p>
        </p:txBody>
      </p:sp>
      <p:sp>
        <p:nvSpPr>
          <p:cNvPr id="5" name="Rectangle 4"/>
          <p:cNvSpPr/>
          <p:nvPr/>
        </p:nvSpPr>
        <p:spPr>
          <a:xfrm>
            <a:off x="457200" y="2438400"/>
            <a:ext cx="7696200" cy="2800254"/>
          </a:xfrm>
          <a:prstGeom prst="rect">
            <a:avLst/>
          </a:prstGeom>
        </p:spPr>
        <p:txBody>
          <a:bodyPr wrap="square">
            <a:spAutoFit/>
          </a:bodyPr>
          <a:lstStyle/>
          <a:p>
            <a:pPr lvl="0">
              <a:lnSpc>
                <a:spcPct val="115000"/>
              </a:lnSpc>
              <a:spcAft>
                <a:spcPts val="1600"/>
              </a:spcAft>
              <a:buClr>
                <a:srgbClr val="CACACA"/>
              </a:buClr>
              <a:buSzPct val="100000"/>
            </a:pPr>
            <a:r>
              <a:rPr lang="en-US" sz="2400" b="1" kern="0" dirty="0">
                <a:latin typeface="Average"/>
                <a:sym typeface="Average"/>
              </a:rPr>
              <a:t>Introduction</a:t>
            </a:r>
          </a:p>
          <a:p>
            <a:pPr marL="285750" lvl="0" indent="-285750">
              <a:lnSpc>
                <a:spcPct val="300000"/>
              </a:lnSpc>
              <a:buClr>
                <a:srgbClr val="CACACA"/>
              </a:buClr>
              <a:buSzPct val="100000"/>
              <a:buFont typeface="Wingdings" pitchFamily="2" charset="2"/>
              <a:buChar char="q"/>
            </a:pPr>
            <a:r>
              <a:rPr lang="en-US" sz="1600" b="1" kern="0" dirty="0">
                <a:latin typeface="Average"/>
                <a:sym typeface="Average"/>
              </a:rPr>
              <a:t>The using of </a:t>
            </a:r>
            <a:r>
              <a:rPr lang="en-US" sz="1600" b="1" kern="0" dirty="0" err="1">
                <a:latin typeface="Average"/>
                <a:sym typeface="Average"/>
              </a:rPr>
              <a:t>Softwares</a:t>
            </a:r>
            <a:r>
              <a:rPr lang="en-US" sz="1600" b="1" kern="0" dirty="0">
                <a:latin typeface="Average"/>
                <a:sym typeface="Average"/>
              </a:rPr>
              <a:t> programs in the modeling of electrical systems</a:t>
            </a:r>
            <a:r>
              <a:rPr lang="en-US" sz="1600" b="1" kern="0" dirty="0" smtClean="0">
                <a:latin typeface="Average"/>
                <a:sym typeface="Average"/>
              </a:rPr>
              <a:t>.</a:t>
            </a:r>
          </a:p>
          <a:p>
            <a:pPr marL="285750" lvl="0" indent="-285750">
              <a:lnSpc>
                <a:spcPct val="300000"/>
              </a:lnSpc>
              <a:buClr>
                <a:srgbClr val="CACACA"/>
              </a:buClr>
              <a:buSzPct val="100000"/>
              <a:buFont typeface="Wingdings" pitchFamily="2" charset="2"/>
              <a:buChar char="q"/>
            </a:pPr>
            <a:endParaRPr lang="en-US" sz="1600" b="1" kern="0" dirty="0">
              <a:latin typeface="Average"/>
              <a:sym typeface="Average"/>
            </a:endParaRPr>
          </a:p>
          <a:p>
            <a:pPr marL="285750" lvl="0" indent="-285750">
              <a:lnSpc>
                <a:spcPct val="300000"/>
              </a:lnSpc>
              <a:buClr>
                <a:srgbClr val="CACACA"/>
              </a:buClr>
              <a:buSzPct val="100000"/>
              <a:buFont typeface="Wingdings" pitchFamily="2" charset="2"/>
              <a:buChar char="q"/>
            </a:pPr>
            <a:r>
              <a:rPr lang="en-US" sz="1600" b="1" kern="0" dirty="0">
                <a:latin typeface="Average"/>
                <a:sym typeface="Average"/>
              </a:rPr>
              <a:t>Why E-tap?</a:t>
            </a:r>
            <a:endParaRPr lang="en-US" sz="1600" b="1" kern="0" dirty="0">
              <a:latin typeface="Average"/>
              <a:sym typeface="Average"/>
            </a:endParaRPr>
          </a:p>
        </p:txBody>
      </p:sp>
    </p:spTree>
    <p:extLst>
      <p:ext uri="{BB962C8B-B14F-4D97-AF65-F5344CB8AC3E}">
        <p14:creationId xmlns:p14="http://schemas.microsoft.com/office/powerpoint/2010/main" val="10713880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1" y="2362199"/>
            <a:ext cx="9143999" cy="4481945"/>
          </a:xfrm>
          <a:prstGeom prst="rect">
            <a:avLst/>
          </a:prstGeom>
          <a:noFill/>
          <a:ln>
            <a:noFill/>
          </a:ln>
        </p:spPr>
      </p:pic>
      <p:sp>
        <p:nvSpPr>
          <p:cNvPr id="6" name="Rectangle 5"/>
          <p:cNvSpPr/>
          <p:nvPr/>
        </p:nvSpPr>
        <p:spPr>
          <a:xfrm>
            <a:off x="2179146" y="609600"/>
            <a:ext cx="4358886" cy="723275"/>
          </a:xfrm>
          <a:prstGeom prst="rect">
            <a:avLst/>
          </a:prstGeom>
        </p:spPr>
        <p:txBody>
          <a:bodyPr wrap="none">
            <a:spAutoFit/>
          </a:bodyPr>
          <a:lstStyle/>
          <a:p>
            <a:pPr algn="ctr"/>
            <a:r>
              <a:rPr lang="en-US" sz="4100" dirty="0">
                <a:ln w="6350">
                  <a:noFill/>
                </a:ln>
                <a:solidFill>
                  <a:schemeClr val="bg1"/>
                </a:solidFill>
                <a:latin typeface="Book Antiqua" pitchFamily="18" charset="0"/>
                <a:ea typeface="+mj-ea"/>
                <a:cs typeface="+mj-cs"/>
              </a:rPr>
              <a:t>Software (ETAP) </a:t>
            </a:r>
            <a:endParaRPr lang="en-US" dirty="0">
              <a:solidFill>
                <a:schemeClr val="bg1"/>
              </a:solidFill>
              <a:latin typeface="Book Antiqua" pitchFamily="18" charset="0"/>
            </a:endParaRPr>
          </a:p>
        </p:txBody>
      </p:sp>
      <p:sp>
        <p:nvSpPr>
          <p:cNvPr id="7" name="Rectangle 6"/>
          <p:cNvSpPr/>
          <p:nvPr/>
        </p:nvSpPr>
        <p:spPr>
          <a:xfrm>
            <a:off x="32360" y="1752600"/>
            <a:ext cx="3374001" cy="505010"/>
          </a:xfrm>
          <a:prstGeom prst="rect">
            <a:avLst/>
          </a:prstGeom>
        </p:spPr>
        <p:txBody>
          <a:bodyPr wrap="none">
            <a:spAutoFit/>
          </a:bodyPr>
          <a:lstStyle/>
          <a:p>
            <a:pPr marL="548640" lvl="0" indent="-411480">
              <a:lnSpc>
                <a:spcPct val="150000"/>
              </a:lnSpc>
              <a:buClr>
                <a:prstClr val="white">
                  <a:shade val="95000"/>
                </a:prstClr>
              </a:buClr>
              <a:buSzPct val="100000"/>
              <a:buFont typeface="Wingdings 2"/>
              <a:buChar char=""/>
            </a:pPr>
            <a:r>
              <a:rPr lang="en-US" sz="2000" b="1" dirty="0">
                <a:latin typeface="Book Antiqua" pitchFamily="18" charset="0"/>
              </a:rPr>
              <a:t>Modeling the network</a:t>
            </a:r>
            <a:endParaRPr lang="ar-JO" sz="2000" b="1" dirty="0">
              <a:latin typeface="Book Antiqua" pitchFamily="18" charset="0"/>
            </a:endParaRPr>
          </a:p>
        </p:txBody>
      </p:sp>
    </p:spTree>
    <p:extLst>
      <p:ext uri="{BB962C8B-B14F-4D97-AF65-F5344CB8AC3E}">
        <p14:creationId xmlns:p14="http://schemas.microsoft.com/office/powerpoint/2010/main" val="32287142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04800" y="1072462"/>
            <a:ext cx="5715000" cy="758156"/>
          </a:xfrm>
          <a:prstGeom prst="rect">
            <a:avLst/>
          </a:prstGeom>
        </p:spPr>
        <p:txBody>
          <a:bodyPr wrap="square">
            <a:spAutoFit/>
          </a:bodyPr>
          <a:lstStyle/>
          <a:p>
            <a:pPr marL="285750" lvl="0" indent="-285750">
              <a:lnSpc>
                <a:spcPct val="150000"/>
              </a:lnSpc>
              <a:buClr>
                <a:prstClr val="white">
                  <a:shade val="95000"/>
                </a:prstClr>
              </a:buClr>
              <a:buSzPct val="65000"/>
              <a:buFont typeface="Courier New" panose="02070309020205020404" pitchFamily="49" charset="0"/>
              <a:buChar char="o"/>
            </a:pPr>
            <a:r>
              <a:rPr lang="en-US" sz="3200" dirty="0">
                <a:solidFill>
                  <a:schemeClr val="tx1">
                    <a:lumMod val="95000"/>
                    <a:lumOff val="5000"/>
                  </a:schemeClr>
                </a:solidFill>
                <a:latin typeface="Book Antiqua" pitchFamily="18" charset="0"/>
              </a:rPr>
              <a:t>E-TAP simulation and result</a:t>
            </a:r>
          </a:p>
        </p:txBody>
      </p:sp>
      <p:sp>
        <p:nvSpPr>
          <p:cNvPr id="7" name="Rectangle 6"/>
          <p:cNvSpPr/>
          <p:nvPr/>
        </p:nvSpPr>
        <p:spPr>
          <a:xfrm>
            <a:off x="2208082" y="394855"/>
            <a:ext cx="4358886" cy="723275"/>
          </a:xfrm>
          <a:prstGeom prst="rect">
            <a:avLst/>
          </a:prstGeom>
        </p:spPr>
        <p:txBody>
          <a:bodyPr wrap="none">
            <a:spAutoFit/>
          </a:bodyPr>
          <a:lstStyle/>
          <a:p>
            <a:pPr lvl="0" algn="ctr"/>
            <a:r>
              <a:rPr lang="en-US" sz="4100" dirty="0">
                <a:ln w="6350">
                  <a:noFill/>
                </a:ln>
                <a:solidFill>
                  <a:schemeClr val="bg1"/>
                </a:solidFill>
                <a:latin typeface="Book Antiqua" pitchFamily="18" charset="0"/>
              </a:rPr>
              <a:t>Software (ETAP) </a:t>
            </a:r>
            <a:endParaRPr lang="en-US" dirty="0">
              <a:solidFill>
                <a:schemeClr val="bg1"/>
              </a:solidFill>
              <a:latin typeface="Book Antiqua" pitchFamily="18" charset="0"/>
            </a:endParaRPr>
          </a:p>
        </p:txBody>
      </p:sp>
      <p:sp>
        <p:nvSpPr>
          <p:cNvPr id="8" name="Rectangle 7"/>
          <p:cNvSpPr/>
          <p:nvPr/>
        </p:nvSpPr>
        <p:spPr>
          <a:xfrm>
            <a:off x="304800" y="2057400"/>
            <a:ext cx="3429000" cy="400110"/>
          </a:xfrm>
          <a:prstGeom prst="rect">
            <a:avLst/>
          </a:prstGeom>
        </p:spPr>
        <p:txBody>
          <a:bodyPr wrap="square">
            <a:spAutoFit/>
          </a:bodyPr>
          <a:lstStyle/>
          <a:p>
            <a:pPr marL="548640" lvl="0" indent="-411480">
              <a:buClr>
                <a:prstClr val="white">
                  <a:shade val="95000"/>
                </a:prstClr>
              </a:buClr>
              <a:buSzPct val="100000"/>
              <a:buFont typeface="Wingdings 2"/>
              <a:buChar char=""/>
            </a:pPr>
            <a:r>
              <a:rPr lang="en-US" sz="2000" b="1" dirty="0">
                <a:solidFill>
                  <a:schemeClr val="tx1">
                    <a:lumMod val="95000"/>
                    <a:lumOff val="5000"/>
                  </a:schemeClr>
                </a:solidFill>
                <a:latin typeface="Book Antiqua" pitchFamily="18" charset="0"/>
              </a:rPr>
              <a:t>Voltage Validation</a:t>
            </a:r>
          </a:p>
        </p:txBody>
      </p:sp>
      <p:graphicFrame>
        <p:nvGraphicFramePr>
          <p:cNvPr id="9" name="Chart 8"/>
          <p:cNvGraphicFramePr/>
          <p:nvPr>
            <p:extLst>
              <p:ext uri="{D42A27DB-BD31-4B8C-83A1-F6EECF244321}">
                <p14:modId xmlns:p14="http://schemas.microsoft.com/office/powerpoint/2010/main" val="3563953433"/>
              </p:ext>
            </p:extLst>
          </p:nvPr>
        </p:nvGraphicFramePr>
        <p:xfrm>
          <a:off x="0" y="2895600"/>
          <a:ext cx="9144000" cy="3962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927873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838200" y="2362200"/>
            <a:ext cx="7408333" cy="4297363"/>
          </a:xfrm>
        </p:spPr>
        <p:txBody>
          <a:bodyPr/>
          <a:lstStyle/>
          <a:p>
            <a:pPr marL="0" indent="0" algn="just" rtl="0">
              <a:buNone/>
            </a:pPr>
            <a:r>
              <a:rPr lang="en-US" dirty="0">
                <a:latin typeface="Book Antiqua" pitchFamily="18" charset="0"/>
              </a:rPr>
              <a:t> </a:t>
            </a:r>
            <a:r>
              <a:rPr lang="en-US" dirty="0" smtClean="0">
                <a:latin typeface="Book Antiqua" pitchFamily="18" charset="0"/>
              </a:rPr>
              <a:t>   </a:t>
            </a:r>
            <a:r>
              <a:rPr lang="en-US" dirty="0" smtClean="0">
                <a:solidFill>
                  <a:schemeClr val="tx1"/>
                </a:solidFill>
                <a:latin typeface="Book Antiqua" pitchFamily="18" charset="0"/>
              </a:rPr>
              <a:t>   The </a:t>
            </a:r>
            <a:r>
              <a:rPr lang="en-US" dirty="0">
                <a:solidFill>
                  <a:schemeClr val="tx1"/>
                </a:solidFill>
                <a:latin typeface="Book Antiqua" pitchFamily="18" charset="0"/>
              </a:rPr>
              <a:t>idea of the project is to study the unbalance in the low voltage distribution system at AL-</a:t>
            </a:r>
            <a:r>
              <a:rPr lang="en-US" dirty="0" err="1">
                <a:solidFill>
                  <a:schemeClr val="tx1"/>
                </a:solidFill>
                <a:latin typeface="Book Antiqua" pitchFamily="18" charset="0"/>
              </a:rPr>
              <a:t>dahriya</a:t>
            </a:r>
            <a:r>
              <a:rPr lang="en-US" dirty="0">
                <a:solidFill>
                  <a:schemeClr val="tx1"/>
                </a:solidFill>
                <a:latin typeface="Book Antiqua" pitchFamily="18" charset="0"/>
              </a:rPr>
              <a:t> city. Also, study the effect of unbalance on the system losses, power factor, and reliability</a:t>
            </a:r>
            <a:r>
              <a:rPr lang="en-US" dirty="0" smtClean="0">
                <a:solidFill>
                  <a:schemeClr val="tx1"/>
                </a:solidFill>
                <a:latin typeface="Book Antiqua" pitchFamily="18" charset="0"/>
              </a:rPr>
              <a:t>.</a:t>
            </a:r>
          </a:p>
          <a:p>
            <a:pPr marL="0" indent="0" algn="just" rtl="0">
              <a:buNone/>
            </a:pPr>
            <a:r>
              <a:rPr lang="en-US" dirty="0" smtClean="0">
                <a:solidFill>
                  <a:schemeClr val="tx1"/>
                </a:solidFill>
                <a:latin typeface="Book Antiqua" pitchFamily="18" charset="0"/>
              </a:rPr>
              <a:t> </a:t>
            </a:r>
          </a:p>
          <a:p>
            <a:pPr marL="0" indent="0" algn="just" rtl="0">
              <a:buNone/>
            </a:pPr>
            <a:r>
              <a:rPr lang="en-US" dirty="0" smtClean="0">
                <a:solidFill>
                  <a:schemeClr val="tx1"/>
                </a:solidFill>
                <a:latin typeface="Book Antiqua" pitchFamily="18" charset="0"/>
              </a:rPr>
              <a:t>   The </a:t>
            </a:r>
            <a:r>
              <a:rPr lang="en-US" dirty="0">
                <a:solidFill>
                  <a:schemeClr val="tx1"/>
                </a:solidFill>
                <a:latin typeface="Book Antiqua" pitchFamily="18" charset="0"/>
              </a:rPr>
              <a:t>data about the distribution network and load profile will be collected and analyzed. Then, analytical program (</a:t>
            </a:r>
            <a:r>
              <a:rPr lang="en-US" dirty="0" smtClean="0">
                <a:solidFill>
                  <a:schemeClr val="tx1"/>
                </a:solidFill>
                <a:latin typeface="Book Antiqua" pitchFamily="18" charset="0"/>
              </a:rPr>
              <a:t>E-TAP) </a:t>
            </a:r>
            <a:r>
              <a:rPr lang="en-US" dirty="0">
                <a:solidFill>
                  <a:schemeClr val="tx1"/>
                </a:solidFill>
                <a:latin typeface="Book Antiqua" pitchFamily="18" charset="0"/>
              </a:rPr>
              <a:t>will be used to identify the solution</a:t>
            </a:r>
            <a:r>
              <a:rPr lang="en-US" dirty="0">
                <a:solidFill>
                  <a:schemeClr val="tx1"/>
                </a:solidFill>
                <a:latin typeface="Century Schoolbook"/>
              </a:rPr>
              <a:t>.</a:t>
            </a:r>
            <a:endParaRPr lang="ar-SA" dirty="0">
              <a:solidFill>
                <a:schemeClr val="tx1"/>
              </a:solidFill>
            </a:endParaRPr>
          </a:p>
        </p:txBody>
      </p:sp>
      <p:sp>
        <p:nvSpPr>
          <p:cNvPr id="2" name="عنوان 1"/>
          <p:cNvSpPr>
            <a:spLocks noGrp="1"/>
          </p:cNvSpPr>
          <p:nvPr>
            <p:ph type="title"/>
          </p:nvPr>
        </p:nvSpPr>
        <p:spPr>
          <a:xfrm>
            <a:off x="457200" y="762000"/>
            <a:ext cx="8229600" cy="1252728"/>
          </a:xfrm>
        </p:spPr>
        <p:txBody>
          <a:bodyPr>
            <a:normAutofit fontScale="90000"/>
          </a:bodyPr>
          <a:lstStyle/>
          <a:p>
            <a:pPr lvl="0" rtl="0">
              <a:spcBef>
                <a:spcPts val="0"/>
              </a:spcBef>
            </a:pPr>
            <a:r>
              <a:rPr lang="en-US" dirty="0" smtClean="0">
                <a:solidFill>
                  <a:srgbClr val="CEB966">
                    <a:lumMod val="60000"/>
                    <a:lumOff val="40000"/>
                  </a:srgbClr>
                </a:solidFill>
                <a:latin typeface="Book Antiqua"/>
                <a:ea typeface="+mn-ea"/>
                <a:cs typeface="+mn-cs"/>
              </a:rPr>
              <a:t/>
            </a:r>
            <a:br>
              <a:rPr lang="en-US" dirty="0" smtClean="0">
                <a:solidFill>
                  <a:srgbClr val="CEB966">
                    <a:lumMod val="60000"/>
                    <a:lumOff val="40000"/>
                  </a:srgbClr>
                </a:solidFill>
                <a:latin typeface="Book Antiqua"/>
                <a:ea typeface="+mn-ea"/>
                <a:cs typeface="+mn-cs"/>
              </a:rPr>
            </a:br>
            <a:r>
              <a:rPr lang="en-US" dirty="0">
                <a:solidFill>
                  <a:srgbClr val="CEB966">
                    <a:lumMod val="60000"/>
                    <a:lumOff val="40000"/>
                  </a:srgbClr>
                </a:solidFill>
                <a:latin typeface="Book Antiqua"/>
                <a:ea typeface="+mn-ea"/>
                <a:cs typeface="+mn-cs"/>
              </a:rPr>
              <a:t/>
            </a:r>
            <a:br>
              <a:rPr lang="en-US" dirty="0">
                <a:solidFill>
                  <a:srgbClr val="CEB966">
                    <a:lumMod val="60000"/>
                    <a:lumOff val="40000"/>
                  </a:srgbClr>
                </a:solidFill>
                <a:latin typeface="Book Antiqua"/>
                <a:ea typeface="+mn-ea"/>
                <a:cs typeface="+mn-cs"/>
              </a:rPr>
            </a:br>
            <a:r>
              <a:rPr lang="en-US" dirty="0" smtClean="0">
                <a:solidFill>
                  <a:schemeClr val="bg1"/>
                </a:solidFill>
                <a:latin typeface="Book Antiqua"/>
                <a:ea typeface="+mn-ea"/>
                <a:cs typeface="+mn-cs"/>
              </a:rPr>
              <a:t>Overview</a:t>
            </a:r>
            <a:r>
              <a:rPr lang="en-US" dirty="0">
                <a:solidFill>
                  <a:prstClr val="white"/>
                </a:solidFill>
                <a:latin typeface="Book Antiqua"/>
                <a:ea typeface="+mn-ea"/>
                <a:cs typeface="+mn-cs"/>
              </a:rPr>
              <a:t/>
            </a:r>
            <a:br>
              <a:rPr lang="en-US" dirty="0">
                <a:solidFill>
                  <a:prstClr val="white"/>
                </a:solidFill>
                <a:latin typeface="Book Antiqua"/>
                <a:ea typeface="+mn-ea"/>
                <a:cs typeface="+mn-cs"/>
              </a:rPr>
            </a:br>
            <a:r>
              <a:rPr lang="en-US" dirty="0">
                <a:solidFill>
                  <a:prstClr val="white"/>
                </a:solidFill>
                <a:latin typeface="Book Antiqua"/>
                <a:ea typeface="+mn-ea"/>
                <a:cs typeface="+mn-cs"/>
              </a:rPr>
              <a:t/>
            </a:r>
            <a:br>
              <a:rPr lang="en-US" dirty="0">
                <a:solidFill>
                  <a:prstClr val="white"/>
                </a:solidFill>
                <a:latin typeface="Book Antiqua"/>
                <a:ea typeface="+mn-ea"/>
                <a:cs typeface="+mn-cs"/>
              </a:rPr>
            </a:br>
            <a:endParaRPr lang="ar-SA" dirty="0"/>
          </a:p>
        </p:txBody>
      </p:sp>
    </p:spTree>
    <p:extLst>
      <p:ext uri="{BB962C8B-B14F-4D97-AF65-F5344CB8AC3E}">
        <p14:creationId xmlns:p14="http://schemas.microsoft.com/office/powerpoint/2010/main" val="25334182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57200" y="2514600"/>
            <a:ext cx="8534400" cy="3886320"/>
          </a:xfrm>
          <a:prstGeom prst="rect">
            <a:avLst/>
          </a:prstGeom>
        </p:spPr>
        <p:txBody>
          <a:bodyPr wrap="square">
            <a:spAutoFit/>
          </a:bodyPr>
          <a:lstStyle/>
          <a:p>
            <a:pPr marL="285750" indent="-285750" algn="just">
              <a:lnSpc>
                <a:spcPct val="150000"/>
              </a:lnSpc>
              <a:spcAft>
                <a:spcPts val="1000"/>
              </a:spcAft>
              <a:buFont typeface="Wingdings" pitchFamily="2" charset="2"/>
              <a:buChar char="q"/>
            </a:pPr>
            <a:r>
              <a:rPr lang="en-US" dirty="0">
                <a:latin typeface="Book Antiqua" pitchFamily="18" charset="0"/>
              </a:rPr>
              <a:t>Redistribution of loads change the voltage Drop by changing the direction and magnitude of real and reactive power flows.</a:t>
            </a:r>
          </a:p>
          <a:p>
            <a:pPr marL="285750" indent="-285750" algn="just">
              <a:lnSpc>
                <a:spcPct val="150000"/>
              </a:lnSpc>
              <a:spcAft>
                <a:spcPts val="1000"/>
              </a:spcAft>
              <a:buFont typeface="Wingdings" pitchFamily="2" charset="2"/>
              <a:buChar char="q"/>
            </a:pPr>
            <a:r>
              <a:rPr lang="en-US" dirty="0">
                <a:latin typeface="Book Antiqua" pitchFamily="18" charset="0"/>
              </a:rPr>
              <a:t>providing the reactive power to the network leads to increase the voltage on the network.</a:t>
            </a:r>
          </a:p>
          <a:p>
            <a:pPr marL="285750" indent="-285750" algn="just">
              <a:lnSpc>
                <a:spcPct val="150000"/>
              </a:lnSpc>
              <a:spcAft>
                <a:spcPts val="1000"/>
              </a:spcAft>
              <a:buFont typeface="Wingdings" pitchFamily="2" charset="2"/>
              <a:buChar char="q"/>
            </a:pPr>
            <a:r>
              <a:rPr lang="en-US" dirty="0">
                <a:latin typeface="Book Antiqua" pitchFamily="18" charset="0"/>
              </a:rPr>
              <a:t>After Redistribution of loads to the network this lead to reduce the voltage drop on the resistance then the losses are decreasing on the distribution line.</a:t>
            </a:r>
          </a:p>
          <a:p>
            <a:pPr marL="285750" lvl="0" indent="-285750" algn="just">
              <a:lnSpc>
                <a:spcPct val="150000"/>
              </a:lnSpc>
              <a:spcAft>
                <a:spcPts val="1000"/>
              </a:spcAft>
              <a:buFont typeface="Wingdings" pitchFamily="2" charset="2"/>
              <a:buChar char="q"/>
            </a:pPr>
            <a:r>
              <a:rPr lang="en-US" dirty="0">
                <a:latin typeface="Book Antiqua" pitchFamily="18" charset="0"/>
              </a:rPr>
              <a:t>One of advantages of Redistribution of loads to improve the voltage </a:t>
            </a:r>
            <a:r>
              <a:rPr lang="en-US" dirty="0">
                <a:latin typeface="Book Antiqua" pitchFamily="18" charset="0"/>
              </a:rPr>
              <a:t>profile.</a:t>
            </a:r>
            <a:endParaRPr lang="en-US" dirty="0">
              <a:latin typeface="Book Antiqua" pitchFamily="18" charset="0"/>
            </a:endParaRPr>
          </a:p>
          <a:p>
            <a:pPr marL="285750" indent="-285750" algn="just">
              <a:lnSpc>
                <a:spcPct val="150000"/>
              </a:lnSpc>
              <a:spcAft>
                <a:spcPts val="1000"/>
              </a:spcAft>
              <a:buFont typeface="Courier New" pitchFamily="49" charset="0"/>
              <a:buChar char="o"/>
            </a:pPr>
            <a:endParaRPr lang="en-US" dirty="0"/>
          </a:p>
        </p:txBody>
      </p:sp>
      <p:sp>
        <p:nvSpPr>
          <p:cNvPr id="8" name="Rectangle 7"/>
          <p:cNvSpPr/>
          <p:nvPr/>
        </p:nvSpPr>
        <p:spPr>
          <a:xfrm>
            <a:off x="2133600" y="457200"/>
            <a:ext cx="4242147" cy="707886"/>
          </a:xfrm>
          <a:prstGeom prst="rect">
            <a:avLst/>
          </a:prstGeom>
        </p:spPr>
        <p:txBody>
          <a:bodyPr wrap="square">
            <a:spAutoFit/>
          </a:bodyPr>
          <a:lstStyle/>
          <a:p>
            <a:pPr lvl="0" algn="ctr"/>
            <a:r>
              <a:rPr lang="en-US" sz="4000" dirty="0">
                <a:solidFill>
                  <a:schemeClr val="bg1"/>
                </a:solidFill>
                <a:latin typeface="Book Antiqua" pitchFamily="18" charset="0"/>
              </a:rPr>
              <a:t>Software (ETAP) </a:t>
            </a:r>
          </a:p>
        </p:txBody>
      </p:sp>
      <p:sp>
        <p:nvSpPr>
          <p:cNvPr id="9" name="Rectangle 8"/>
          <p:cNvSpPr/>
          <p:nvPr/>
        </p:nvSpPr>
        <p:spPr>
          <a:xfrm>
            <a:off x="213228" y="1177592"/>
            <a:ext cx="6489050" cy="674928"/>
          </a:xfrm>
          <a:prstGeom prst="rect">
            <a:avLst/>
          </a:prstGeom>
        </p:spPr>
        <p:txBody>
          <a:bodyPr wrap="square">
            <a:spAutoFit/>
          </a:bodyPr>
          <a:lstStyle/>
          <a:p>
            <a:pPr marL="285750" lvl="0" indent="-285750">
              <a:lnSpc>
                <a:spcPct val="150000"/>
              </a:lnSpc>
              <a:buClr>
                <a:prstClr val="white">
                  <a:shade val="95000"/>
                </a:prstClr>
              </a:buClr>
              <a:buSzPct val="65000"/>
              <a:buFont typeface="Courier New" panose="02070309020205020404" pitchFamily="49" charset="0"/>
              <a:buChar char="o"/>
            </a:pPr>
            <a:r>
              <a:rPr lang="en-US" sz="2800" dirty="0">
                <a:latin typeface="Book Antiqua" pitchFamily="18" charset="0"/>
              </a:rPr>
              <a:t>E-TAP simulation and result</a:t>
            </a:r>
          </a:p>
        </p:txBody>
      </p:sp>
      <p:sp>
        <p:nvSpPr>
          <p:cNvPr id="10" name="Rectangle 9"/>
          <p:cNvSpPr/>
          <p:nvPr/>
        </p:nvSpPr>
        <p:spPr>
          <a:xfrm>
            <a:off x="457200" y="1993891"/>
            <a:ext cx="2269532" cy="400110"/>
          </a:xfrm>
          <a:prstGeom prst="rect">
            <a:avLst/>
          </a:prstGeom>
        </p:spPr>
        <p:txBody>
          <a:bodyPr wrap="none">
            <a:spAutoFit/>
          </a:bodyPr>
          <a:lstStyle/>
          <a:p>
            <a:pPr marL="548640" lvl="0" indent="-411480">
              <a:buClr>
                <a:prstClr val="white">
                  <a:shade val="95000"/>
                </a:prstClr>
              </a:buClr>
              <a:buSzPct val="100000"/>
              <a:buFont typeface="Wingdings 2"/>
              <a:buChar char=""/>
            </a:pPr>
            <a:r>
              <a:rPr lang="en-US" sz="2000" b="1" dirty="0">
                <a:latin typeface="Book Antiqua" pitchFamily="18" charset="0"/>
              </a:rPr>
              <a:t>Voltage drop</a:t>
            </a:r>
            <a:endParaRPr lang="en-US" sz="2000" b="1" dirty="0">
              <a:latin typeface="Book Antiqua" pitchFamily="18" charset="0"/>
            </a:endParaRPr>
          </a:p>
        </p:txBody>
      </p:sp>
    </p:spTree>
    <p:extLst>
      <p:ext uri="{BB962C8B-B14F-4D97-AF65-F5344CB8AC3E}">
        <p14:creationId xmlns:p14="http://schemas.microsoft.com/office/powerpoint/2010/main" val="24855996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35203" y="398741"/>
            <a:ext cx="4358886" cy="723275"/>
          </a:xfrm>
          <a:prstGeom prst="rect">
            <a:avLst/>
          </a:prstGeom>
        </p:spPr>
        <p:txBody>
          <a:bodyPr wrap="none">
            <a:spAutoFit/>
          </a:bodyPr>
          <a:lstStyle/>
          <a:p>
            <a:pPr lvl="0" algn="ctr"/>
            <a:r>
              <a:rPr lang="en-US" sz="4100" dirty="0">
                <a:ln w="6350">
                  <a:noFill/>
                </a:ln>
                <a:solidFill>
                  <a:schemeClr val="bg1"/>
                </a:solidFill>
                <a:latin typeface="Book Antiqua" pitchFamily="18" charset="0"/>
              </a:rPr>
              <a:t>Software (ETAP) </a:t>
            </a:r>
            <a:endParaRPr lang="en-US" dirty="0">
              <a:solidFill>
                <a:schemeClr val="bg1"/>
              </a:solidFill>
              <a:latin typeface="Book Antiqua" pitchFamily="18" charset="0"/>
            </a:endParaRPr>
          </a:p>
        </p:txBody>
      </p:sp>
      <p:sp>
        <p:nvSpPr>
          <p:cNvPr id="7" name="Rectangle 6"/>
          <p:cNvSpPr/>
          <p:nvPr/>
        </p:nvSpPr>
        <p:spPr>
          <a:xfrm>
            <a:off x="273485" y="980632"/>
            <a:ext cx="6172200" cy="737381"/>
          </a:xfrm>
          <a:prstGeom prst="rect">
            <a:avLst/>
          </a:prstGeom>
        </p:spPr>
        <p:txBody>
          <a:bodyPr wrap="square">
            <a:spAutoFit/>
          </a:bodyPr>
          <a:lstStyle/>
          <a:p>
            <a:pPr marL="285750" lvl="0" indent="-285750">
              <a:lnSpc>
                <a:spcPct val="150000"/>
              </a:lnSpc>
              <a:buClr>
                <a:prstClr val="white">
                  <a:shade val="95000"/>
                </a:prstClr>
              </a:buClr>
              <a:buSzPct val="65000"/>
              <a:buFont typeface="Courier New" panose="02070309020205020404" pitchFamily="49" charset="0"/>
              <a:buChar char="o"/>
            </a:pPr>
            <a:r>
              <a:rPr lang="en-US" sz="3100" dirty="0">
                <a:solidFill>
                  <a:schemeClr val="tx1">
                    <a:lumMod val="95000"/>
                    <a:lumOff val="5000"/>
                  </a:schemeClr>
                </a:solidFill>
                <a:latin typeface="Book Antiqua" pitchFamily="18" charset="0"/>
              </a:rPr>
              <a:t>E-TAP simulation and result</a:t>
            </a:r>
          </a:p>
        </p:txBody>
      </p:sp>
      <p:sp>
        <p:nvSpPr>
          <p:cNvPr id="8" name="Rectangle 7"/>
          <p:cNvSpPr/>
          <p:nvPr/>
        </p:nvSpPr>
        <p:spPr>
          <a:xfrm>
            <a:off x="381000" y="1771177"/>
            <a:ext cx="2141997" cy="400110"/>
          </a:xfrm>
          <a:prstGeom prst="rect">
            <a:avLst/>
          </a:prstGeom>
        </p:spPr>
        <p:txBody>
          <a:bodyPr wrap="none">
            <a:spAutoFit/>
          </a:bodyPr>
          <a:lstStyle/>
          <a:p>
            <a:pPr marL="548640" lvl="0" indent="-411480">
              <a:buClr>
                <a:prstClr val="white">
                  <a:shade val="95000"/>
                </a:prstClr>
              </a:buClr>
              <a:buSzPct val="100000"/>
              <a:buFont typeface="Wingdings 2"/>
              <a:buChar char=""/>
            </a:pPr>
            <a:r>
              <a:rPr lang="en-US" sz="2000" b="1" dirty="0">
                <a:solidFill>
                  <a:schemeClr val="tx1">
                    <a:lumMod val="95000"/>
                    <a:lumOff val="5000"/>
                  </a:schemeClr>
                </a:solidFill>
                <a:latin typeface="Times New Roman"/>
                <a:ea typeface="Calibri"/>
              </a:rPr>
              <a:t>Voltage drop</a:t>
            </a:r>
            <a:endParaRPr lang="en-US" sz="2000" dirty="0">
              <a:solidFill>
                <a:schemeClr val="tx1">
                  <a:lumMod val="95000"/>
                  <a:lumOff val="5000"/>
                </a:schemeClr>
              </a:solidFill>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667000"/>
            <a:ext cx="9112685"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72234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5990" y="1981200"/>
            <a:ext cx="2185855" cy="769441"/>
          </a:xfrm>
          <a:prstGeom prst="rect">
            <a:avLst/>
          </a:prstGeom>
        </p:spPr>
        <p:txBody>
          <a:bodyPr wrap="none">
            <a:spAutoFit/>
          </a:bodyPr>
          <a:lstStyle/>
          <a:p>
            <a:pPr marL="480060" indent="-342900">
              <a:buClr>
                <a:prstClr val="white">
                  <a:shade val="95000"/>
                </a:prstClr>
              </a:buClr>
              <a:buSzPct val="100000"/>
              <a:buFont typeface="Wingdings" pitchFamily="2" charset="2"/>
              <a:buChar char="q"/>
            </a:pPr>
            <a:r>
              <a:rPr lang="en-US" sz="2000" b="1" dirty="0">
                <a:latin typeface="Book Antiqua" pitchFamily="18" charset="0"/>
              </a:rPr>
              <a:t>Power Factor</a:t>
            </a:r>
          </a:p>
          <a:p>
            <a:pPr marL="137160" lvl="0">
              <a:buClr>
                <a:prstClr val="white">
                  <a:shade val="95000"/>
                </a:prstClr>
              </a:buClr>
              <a:buSzPct val="100000"/>
            </a:pPr>
            <a:endParaRPr lang="en-US" sz="2400" b="1" dirty="0"/>
          </a:p>
        </p:txBody>
      </p:sp>
      <p:sp>
        <p:nvSpPr>
          <p:cNvPr id="7" name="Rectangle 6"/>
          <p:cNvSpPr/>
          <p:nvPr/>
        </p:nvSpPr>
        <p:spPr>
          <a:xfrm>
            <a:off x="2241875" y="304800"/>
            <a:ext cx="4660250" cy="723275"/>
          </a:xfrm>
          <a:prstGeom prst="rect">
            <a:avLst/>
          </a:prstGeom>
        </p:spPr>
        <p:txBody>
          <a:bodyPr wrap="none">
            <a:spAutoFit/>
          </a:bodyPr>
          <a:lstStyle/>
          <a:p>
            <a:pPr lvl="0" algn="ctr"/>
            <a:r>
              <a:rPr lang="en-US" sz="4100" b="1" dirty="0">
                <a:ln w="6350">
                  <a:noFill/>
                </a:ln>
                <a:solidFill>
                  <a:schemeClr val="bg1"/>
                </a:solidFill>
                <a:effectLst>
                  <a:outerShdw blurRad="114300" dist="101600" dir="2700000" algn="tl" rotWithShape="0">
                    <a:srgbClr val="000000">
                      <a:alpha val="40000"/>
                    </a:srgbClr>
                  </a:outerShdw>
                </a:effectLst>
                <a:latin typeface="Lucida Sans"/>
              </a:rPr>
              <a:t>Software (ETAP) </a:t>
            </a:r>
            <a:endParaRPr lang="en-US" dirty="0">
              <a:solidFill>
                <a:schemeClr val="bg1"/>
              </a:solidFill>
            </a:endParaRPr>
          </a:p>
        </p:txBody>
      </p:sp>
      <p:sp>
        <p:nvSpPr>
          <p:cNvPr id="8" name="Rectangle 7"/>
          <p:cNvSpPr/>
          <p:nvPr/>
        </p:nvSpPr>
        <p:spPr>
          <a:xfrm>
            <a:off x="271815" y="1036469"/>
            <a:ext cx="5562600" cy="737381"/>
          </a:xfrm>
          <a:prstGeom prst="rect">
            <a:avLst/>
          </a:prstGeom>
        </p:spPr>
        <p:txBody>
          <a:bodyPr wrap="square">
            <a:spAutoFit/>
          </a:bodyPr>
          <a:lstStyle/>
          <a:p>
            <a:pPr marL="285750" lvl="0" indent="-285750">
              <a:lnSpc>
                <a:spcPct val="150000"/>
              </a:lnSpc>
              <a:buClr>
                <a:prstClr val="white">
                  <a:shade val="95000"/>
                </a:prstClr>
              </a:buClr>
              <a:buSzPct val="65000"/>
              <a:buFont typeface="Courier New" panose="02070309020205020404" pitchFamily="49" charset="0"/>
              <a:buChar char="o"/>
            </a:pPr>
            <a:r>
              <a:rPr lang="en-US" sz="3100" dirty="0">
                <a:latin typeface="Book Antiqua" pitchFamily="18" charset="0"/>
              </a:rPr>
              <a:t>E-TAP simulation and result</a:t>
            </a: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67000"/>
            <a:ext cx="91440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97575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791200"/>
          </a:xfrm>
        </p:spPr>
        <p:txBody>
          <a:bodyPr>
            <a:normAutofit/>
          </a:bodyPr>
          <a:lstStyle/>
          <a:p>
            <a:pPr lvl="0" algn="l" rtl="0"/>
            <a:endParaRPr lang="en-US" sz="2400" dirty="0"/>
          </a:p>
          <a:p>
            <a:pPr lvl="0" algn="l" rtl="0">
              <a:buFont typeface="Courier New" pitchFamily="49" charset="0"/>
              <a:buChar char="o"/>
            </a:pPr>
            <a:r>
              <a:rPr lang="en-US" sz="3100" dirty="0">
                <a:solidFill>
                  <a:schemeClr val="tx1"/>
                </a:solidFill>
                <a:latin typeface="Book Antiqua" pitchFamily="18" charset="0"/>
              </a:rPr>
              <a:t>E-TAP simulation and </a:t>
            </a:r>
            <a:r>
              <a:rPr lang="en-US" sz="3100" dirty="0" smtClean="0">
                <a:solidFill>
                  <a:schemeClr val="tx1"/>
                </a:solidFill>
                <a:latin typeface="Book Antiqua" pitchFamily="18" charset="0"/>
              </a:rPr>
              <a:t>result</a:t>
            </a:r>
          </a:p>
          <a:p>
            <a:pPr lvl="0" algn="l" rtl="0"/>
            <a:endParaRPr lang="en-US" dirty="0">
              <a:solidFill>
                <a:schemeClr val="tx1"/>
              </a:solidFill>
            </a:endParaRPr>
          </a:p>
          <a:p>
            <a:pPr lvl="0" algn="l" rtl="0">
              <a:buFont typeface="Wingdings" pitchFamily="2" charset="2"/>
              <a:buChar char="q"/>
            </a:pPr>
            <a:r>
              <a:rPr lang="en-US" dirty="0" smtClean="0">
                <a:solidFill>
                  <a:schemeClr val="tx1"/>
                </a:solidFill>
                <a:latin typeface="Book Antiqua" pitchFamily="18" charset="0"/>
                <a:ea typeface="Calibri"/>
              </a:rPr>
              <a:t> Losses</a:t>
            </a:r>
            <a:endParaRPr lang="en-US" b="1" dirty="0">
              <a:latin typeface="Book Antiqua" pitchFamily="18" charset="0"/>
            </a:endParaRPr>
          </a:p>
          <a:p>
            <a:pPr marL="0" indent="0" algn="l" rtl="0">
              <a:buNone/>
            </a:pPr>
            <a:r>
              <a:rPr lang="en-US" dirty="0" smtClean="0">
                <a:solidFill>
                  <a:schemeClr val="tx1"/>
                </a:solidFill>
                <a:latin typeface="Book Antiqua" pitchFamily="18" charset="0"/>
                <a:ea typeface="Calibri"/>
              </a:rPr>
              <a:t>Redistributed </a:t>
            </a:r>
            <a:r>
              <a:rPr lang="en-US" dirty="0">
                <a:solidFill>
                  <a:schemeClr val="tx1"/>
                </a:solidFill>
                <a:latin typeface="Book Antiqua" pitchFamily="18" charset="0"/>
                <a:ea typeface="Calibri"/>
              </a:rPr>
              <a:t>loads are reducing the losses on transformer caused by the unbalance system on the network.</a:t>
            </a:r>
            <a:endParaRPr lang="en-US" dirty="0">
              <a:solidFill>
                <a:schemeClr val="tx1"/>
              </a:solidFill>
              <a:latin typeface="Book Antiqua" pitchFamily="18" charset="0"/>
            </a:endParaRPr>
          </a:p>
          <a:p>
            <a:pPr algn="l" rtl="0"/>
            <a:endParaRPr lang="en-US" dirty="0"/>
          </a:p>
        </p:txBody>
      </p:sp>
      <p:sp>
        <p:nvSpPr>
          <p:cNvPr id="2" name="Title 1"/>
          <p:cNvSpPr>
            <a:spLocks noGrp="1"/>
          </p:cNvSpPr>
          <p:nvPr>
            <p:ph type="title"/>
          </p:nvPr>
        </p:nvSpPr>
        <p:spPr>
          <a:xfrm>
            <a:off x="533400" y="533400"/>
            <a:ext cx="8229600" cy="914400"/>
          </a:xfrm>
        </p:spPr>
        <p:txBody>
          <a:bodyPr>
            <a:normAutofit fontScale="90000"/>
          </a:bodyPr>
          <a:lstStyle/>
          <a:p>
            <a:pPr lvl="0"/>
            <a:r>
              <a:rPr lang="en-US" sz="4000" b="1" dirty="0">
                <a:ln w="6350">
                  <a:noFill/>
                </a:ln>
                <a:solidFill>
                  <a:schemeClr val="bg1"/>
                </a:solidFill>
                <a:effectLst>
                  <a:outerShdw blurRad="114300" dist="101600" dir="2700000" algn="tl" rotWithShape="0">
                    <a:srgbClr val="000000">
                      <a:alpha val="40000"/>
                    </a:srgbClr>
                  </a:outerShdw>
                </a:effectLst>
                <a:latin typeface="Book Antiqua" pitchFamily="18" charset="0"/>
              </a:rPr>
              <a:t>Software (ETAP) </a:t>
            </a:r>
            <a:r>
              <a:rPr lang="en-US" sz="4000" dirty="0">
                <a:solidFill>
                  <a:schemeClr val="bg1"/>
                </a:solidFill>
                <a:latin typeface="Book Antiqua" pitchFamily="18" charset="0"/>
              </a:rPr>
              <a:t/>
            </a:r>
            <a:br>
              <a:rPr lang="en-US" sz="4000" dirty="0">
                <a:solidFill>
                  <a:schemeClr val="bg1"/>
                </a:solidFill>
                <a:latin typeface="Book Antiqua" pitchFamily="18" charset="0"/>
              </a:rPr>
            </a:br>
            <a:endParaRPr lang="en-US" sz="4000" dirty="0">
              <a:solidFill>
                <a:schemeClr val="bg1"/>
              </a:solidFill>
              <a:latin typeface="Book Antiqua"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549281480"/>
              </p:ext>
            </p:extLst>
          </p:nvPr>
        </p:nvGraphicFramePr>
        <p:xfrm>
          <a:off x="3132" y="4038600"/>
          <a:ext cx="9140868" cy="2667000"/>
        </p:xfrm>
        <a:graphic>
          <a:graphicData uri="http://schemas.openxmlformats.org/drawingml/2006/table">
            <a:tbl>
              <a:tblPr firstRow="1" firstCol="1" bandRow="1">
                <a:tableStyleId>{5C22544A-7EE6-4342-B048-85BDC9FD1C3A}</a:tableStyleId>
              </a:tblPr>
              <a:tblGrid>
                <a:gridCol w="3046956"/>
                <a:gridCol w="3046956"/>
                <a:gridCol w="3046956"/>
              </a:tblGrid>
              <a:tr h="620628">
                <a:tc>
                  <a:txBody>
                    <a:bodyPr/>
                    <a:lstStyle/>
                    <a:p>
                      <a:pPr marL="0" marR="0" algn="ctr">
                        <a:lnSpc>
                          <a:spcPct val="200000"/>
                        </a:lnSpc>
                        <a:spcBef>
                          <a:spcPts val="0"/>
                        </a:spcBef>
                        <a:spcAft>
                          <a:spcPts val="800"/>
                        </a:spcAft>
                      </a:pPr>
                      <a:r>
                        <a:rPr lang="en-US" sz="2000" dirty="0">
                          <a:effectLst/>
                          <a:latin typeface="Book Antiqua" pitchFamily="18" charset="0"/>
                        </a:rPr>
                        <a:t>Total Losses (kw)</a:t>
                      </a:r>
                      <a:endParaRPr lang="en-US" sz="18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200000"/>
                        </a:lnSpc>
                        <a:spcBef>
                          <a:spcPts val="0"/>
                        </a:spcBef>
                        <a:spcAft>
                          <a:spcPts val="800"/>
                        </a:spcAft>
                      </a:pPr>
                      <a:r>
                        <a:rPr lang="en-US" sz="2000" dirty="0">
                          <a:effectLst/>
                          <a:latin typeface="Book Antiqua" pitchFamily="18" charset="0"/>
                        </a:rPr>
                        <a:t>Unbalance</a:t>
                      </a:r>
                      <a:endParaRPr lang="en-US" sz="18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200000"/>
                        </a:lnSpc>
                        <a:spcBef>
                          <a:spcPts val="0"/>
                        </a:spcBef>
                        <a:spcAft>
                          <a:spcPts val="800"/>
                        </a:spcAft>
                      </a:pPr>
                      <a:r>
                        <a:rPr lang="en-US" sz="2000">
                          <a:effectLst/>
                          <a:latin typeface="Book Antiqua" pitchFamily="18" charset="0"/>
                        </a:rPr>
                        <a:t>Balance</a:t>
                      </a:r>
                      <a:endParaRPr lang="en-US" sz="1800">
                        <a:solidFill>
                          <a:srgbClr val="000000"/>
                        </a:solidFill>
                        <a:effectLst/>
                        <a:latin typeface="Book Antiqua" pitchFamily="18" charset="0"/>
                        <a:ea typeface="Calibri"/>
                        <a:cs typeface="Arial"/>
                      </a:endParaRPr>
                    </a:p>
                  </a:txBody>
                  <a:tcPr marL="68580" marR="68580" marT="0" marB="0"/>
                </a:tc>
              </a:tr>
              <a:tr h="786131">
                <a:tc>
                  <a:txBody>
                    <a:bodyPr/>
                    <a:lstStyle/>
                    <a:p>
                      <a:pPr marL="0" marR="0" algn="ctr">
                        <a:lnSpc>
                          <a:spcPct val="200000"/>
                        </a:lnSpc>
                        <a:spcBef>
                          <a:spcPts val="0"/>
                        </a:spcBef>
                        <a:spcAft>
                          <a:spcPts val="800"/>
                        </a:spcAft>
                      </a:pPr>
                      <a:r>
                        <a:rPr lang="en-US" sz="2000" dirty="0">
                          <a:effectLst/>
                          <a:latin typeface="Book Antiqua" pitchFamily="18" charset="0"/>
                        </a:rPr>
                        <a:t>Minimum load</a:t>
                      </a:r>
                      <a:endParaRPr lang="en-US" sz="18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200000"/>
                        </a:lnSpc>
                        <a:spcBef>
                          <a:spcPts val="0"/>
                        </a:spcBef>
                        <a:spcAft>
                          <a:spcPts val="800"/>
                        </a:spcAft>
                      </a:pPr>
                      <a:r>
                        <a:rPr lang="en-US" sz="2000" dirty="0">
                          <a:effectLst/>
                          <a:latin typeface="Book Antiqua" pitchFamily="18" charset="0"/>
                        </a:rPr>
                        <a:t>125.6</a:t>
                      </a:r>
                      <a:endParaRPr lang="en-US" sz="18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200000"/>
                        </a:lnSpc>
                        <a:spcBef>
                          <a:spcPts val="0"/>
                        </a:spcBef>
                        <a:spcAft>
                          <a:spcPts val="800"/>
                        </a:spcAft>
                      </a:pPr>
                      <a:r>
                        <a:rPr lang="en-US" sz="2000">
                          <a:effectLst/>
                          <a:latin typeface="Book Antiqua" pitchFamily="18" charset="0"/>
                        </a:rPr>
                        <a:t>24</a:t>
                      </a:r>
                      <a:endParaRPr lang="en-US" sz="1800">
                        <a:solidFill>
                          <a:srgbClr val="000000"/>
                        </a:solidFill>
                        <a:effectLst/>
                        <a:latin typeface="Book Antiqua" pitchFamily="18" charset="0"/>
                        <a:ea typeface="Calibri"/>
                        <a:cs typeface="Arial"/>
                      </a:endParaRPr>
                    </a:p>
                  </a:txBody>
                  <a:tcPr marL="68580" marR="68580" marT="0" marB="0"/>
                </a:tc>
              </a:tr>
              <a:tr h="676834">
                <a:tc>
                  <a:txBody>
                    <a:bodyPr/>
                    <a:lstStyle/>
                    <a:p>
                      <a:pPr marL="0" marR="0" algn="ctr">
                        <a:lnSpc>
                          <a:spcPct val="200000"/>
                        </a:lnSpc>
                        <a:spcBef>
                          <a:spcPts val="0"/>
                        </a:spcBef>
                        <a:spcAft>
                          <a:spcPts val="800"/>
                        </a:spcAft>
                      </a:pPr>
                      <a:r>
                        <a:rPr lang="en-US" sz="2000" dirty="0">
                          <a:effectLst/>
                          <a:latin typeface="Book Antiqua" pitchFamily="18" charset="0"/>
                        </a:rPr>
                        <a:t>Average load</a:t>
                      </a:r>
                      <a:endParaRPr lang="en-US" sz="18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200000"/>
                        </a:lnSpc>
                        <a:spcBef>
                          <a:spcPts val="0"/>
                        </a:spcBef>
                        <a:spcAft>
                          <a:spcPts val="800"/>
                        </a:spcAft>
                      </a:pPr>
                      <a:r>
                        <a:rPr lang="en-US" sz="2000" dirty="0">
                          <a:effectLst/>
                          <a:latin typeface="Book Antiqua" pitchFamily="18" charset="0"/>
                        </a:rPr>
                        <a:t>213</a:t>
                      </a:r>
                      <a:endParaRPr lang="en-US" sz="18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200000"/>
                        </a:lnSpc>
                        <a:spcBef>
                          <a:spcPts val="0"/>
                        </a:spcBef>
                        <a:spcAft>
                          <a:spcPts val="800"/>
                        </a:spcAft>
                      </a:pPr>
                      <a:r>
                        <a:rPr lang="en-US" sz="2000" dirty="0">
                          <a:effectLst/>
                          <a:latin typeface="Book Antiqua" pitchFamily="18" charset="0"/>
                        </a:rPr>
                        <a:t>35.7</a:t>
                      </a:r>
                      <a:endParaRPr lang="en-US" sz="1800" dirty="0">
                        <a:solidFill>
                          <a:srgbClr val="000000"/>
                        </a:solidFill>
                        <a:effectLst/>
                        <a:latin typeface="Book Antiqua" pitchFamily="18" charset="0"/>
                        <a:ea typeface="Calibri"/>
                        <a:cs typeface="Arial"/>
                      </a:endParaRPr>
                    </a:p>
                  </a:txBody>
                  <a:tcPr marL="68580" marR="68580" marT="0" marB="0"/>
                </a:tc>
              </a:tr>
              <a:tr h="583407">
                <a:tc>
                  <a:txBody>
                    <a:bodyPr/>
                    <a:lstStyle/>
                    <a:p>
                      <a:pPr marL="0" marR="0" algn="ctr">
                        <a:lnSpc>
                          <a:spcPct val="200000"/>
                        </a:lnSpc>
                        <a:spcBef>
                          <a:spcPts val="0"/>
                        </a:spcBef>
                        <a:spcAft>
                          <a:spcPts val="800"/>
                        </a:spcAft>
                      </a:pPr>
                      <a:r>
                        <a:rPr lang="en-US" sz="2000">
                          <a:effectLst/>
                          <a:latin typeface="Book Antiqua" pitchFamily="18" charset="0"/>
                        </a:rPr>
                        <a:t>Maximum load</a:t>
                      </a:r>
                      <a:endParaRPr lang="en-US" sz="180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200000"/>
                        </a:lnSpc>
                        <a:spcBef>
                          <a:spcPts val="0"/>
                        </a:spcBef>
                        <a:spcAft>
                          <a:spcPts val="800"/>
                        </a:spcAft>
                      </a:pPr>
                      <a:r>
                        <a:rPr lang="en-US" sz="2000" dirty="0">
                          <a:effectLst/>
                          <a:latin typeface="Book Antiqua" pitchFamily="18" charset="0"/>
                        </a:rPr>
                        <a:t>440.4</a:t>
                      </a:r>
                      <a:endParaRPr lang="en-US" sz="18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200000"/>
                        </a:lnSpc>
                        <a:spcBef>
                          <a:spcPts val="0"/>
                        </a:spcBef>
                        <a:spcAft>
                          <a:spcPts val="800"/>
                        </a:spcAft>
                      </a:pPr>
                      <a:r>
                        <a:rPr lang="en-US" sz="2000" dirty="0">
                          <a:effectLst/>
                          <a:latin typeface="Book Antiqua" pitchFamily="18" charset="0"/>
                        </a:rPr>
                        <a:t>54</a:t>
                      </a:r>
                      <a:endParaRPr lang="en-US" sz="1800" dirty="0">
                        <a:solidFill>
                          <a:srgbClr val="000000"/>
                        </a:solidFill>
                        <a:effectLst/>
                        <a:latin typeface="Book Antiqua" pitchFamily="18" charset="0"/>
                        <a:ea typeface="Calibri"/>
                        <a:cs typeface="Arial"/>
                      </a:endParaRPr>
                    </a:p>
                  </a:txBody>
                  <a:tcPr marL="68580" marR="68580" marT="0" marB="0"/>
                </a:tc>
              </a:tr>
            </a:tbl>
          </a:graphicData>
        </a:graphic>
      </p:graphicFrame>
    </p:spTree>
    <p:extLst>
      <p:ext uri="{BB962C8B-B14F-4D97-AF65-F5344CB8AC3E}">
        <p14:creationId xmlns:p14="http://schemas.microsoft.com/office/powerpoint/2010/main" val="24714113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6206" y="1524000"/>
            <a:ext cx="7408333" cy="4517496"/>
          </a:xfrm>
        </p:spPr>
        <p:txBody>
          <a:bodyPr>
            <a:normAutofit/>
          </a:bodyPr>
          <a:lstStyle/>
          <a:p>
            <a:pPr lvl="0" algn="l" rtl="0">
              <a:buFont typeface="Courier New" pitchFamily="49" charset="0"/>
              <a:buChar char="o"/>
            </a:pPr>
            <a:r>
              <a:rPr lang="en-US" sz="3100" dirty="0">
                <a:solidFill>
                  <a:schemeClr val="tx1"/>
                </a:solidFill>
                <a:latin typeface="Book Antiqua" pitchFamily="18" charset="0"/>
              </a:rPr>
              <a:t>E-TAP simulation and result</a:t>
            </a:r>
          </a:p>
          <a:p>
            <a:pPr algn="l" rtl="0"/>
            <a:endParaRPr lang="en-US" sz="2600" dirty="0"/>
          </a:p>
        </p:txBody>
      </p:sp>
      <p:sp>
        <p:nvSpPr>
          <p:cNvPr id="5" name="مربع نص 4"/>
          <p:cNvSpPr txBox="1"/>
          <p:nvPr/>
        </p:nvSpPr>
        <p:spPr>
          <a:xfrm>
            <a:off x="840288" y="609600"/>
            <a:ext cx="7543800" cy="984885"/>
          </a:xfrm>
          <a:prstGeom prst="rect">
            <a:avLst/>
          </a:prstGeom>
          <a:noFill/>
        </p:spPr>
        <p:txBody>
          <a:bodyPr wrap="square" rtlCol="1">
            <a:spAutoFit/>
          </a:bodyPr>
          <a:lstStyle/>
          <a:p>
            <a:pPr algn="ctr"/>
            <a:r>
              <a:rPr lang="en-US" sz="4000" dirty="0">
                <a:ln w="6350">
                  <a:noFill/>
                </a:ln>
                <a:solidFill>
                  <a:schemeClr val="bg1"/>
                </a:solidFill>
                <a:effectLst>
                  <a:outerShdw blurRad="38100" dist="38100" dir="2700000" algn="tl">
                    <a:srgbClr val="000000">
                      <a:alpha val="43137"/>
                    </a:srgbClr>
                  </a:outerShdw>
                </a:effectLst>
                <a:latin typeface="Book Antiqua" pitchFamily="18" charset="0"/>
              </a:rPr>
              <a:t>Software (ETAP) </a:t>
            </a:r>
            <a:r>
              <a:rPr lang="en-US" sz="4000" dirty="0">
                <a:solidFill>
                  <a:schemeClr val="bg1"/>
                </a:solidFill>
                <a:effectLst>
                  <a:outerShdw blurRad="38100" dist="38100" dir="2700000" algn="tl">
                    <a:srgbClr val="000000">
                      <a:alpha val="43137"/>
                    </a:srgbClr>
                  </a:outerShdw>
                </a:effectLst>
                <a:latin typeface="Book Antiqua" pitchFamily="18" charset="0"/>
              </a:rPr>
              <a:t/>
            </a:r>
            <a:br>
              <a:rPr lang="en-US" sz="4000" dirty="0">
                <a:solidFill>
                  <a:schemeClr val="bg1"/>
                </a:solidFill>
                <a:effectLst>
                  <a:outerShdw blurRad="38100" dist="38100" dir="2700000" algn="tl">
                    <a:srgbClr val="000000">
                      <a:alpha val="43137"/>
                    </a:srgbClr>
                  </a:outerShdw>
                </a:effectLst>
                <a:latin typeface="Book Antiqua" pitchFamily="18" charset="0"/>
              </a:rPr>
            </a:br>
            <a:endParaRPr lang="ar-SA" dirty="0">
              <a:solidFill>
                <a:schemeClr val="bg1"/>
              </a:solidFill>
              <a:effectLst>
                <a:outerShdw blurRad="38100" dist="38100" dir="2700000" algn="tl">
                  <a:srgbClr val="000000">
                    <a:alpha val="43137"/>
                  </a:srgbClr>
                </a:outerShdw>
              </a:effectLst>
              <a:latin typeface="Book Antiqua" pitchFamily="18" charset="0"/>
            </a:endParaRPr>
          </a:p>
        </p:txBody>
      </p:sp>
      <p:sp>
        <p:nvSpPr>
          <p:cNvPr id="2" name="Rectangle 1"/>
          <p:cNvSpPr/>
          <p:nvPr/>
        </p:nvSpPr>
        <p:spPr>
          <a:xfrm>
            <a:off x="840288" y="2133600"/>
            <a:ext cx="1531188" cy="846386"/>
          </a:xfrm>
          <a:prstGeom prst="rect">
            <a:avLst/>
          </a:prstGeom>
        </p:spPr>
        <p:txBody>
          <a:bodyPr wrap="none">
            <a:spAutoFit/>
          </a:bodyPr>
          <a:lstStyle/>
          <a:p>
            <a:pPr>
              <a:buFont typeface="Wingdings" pitchFamily="2" charset="2"/>
              <a:buChar char="q"/>
            </a:pPr>
            <a:r>
              <a:rPr lang="en-US" sz="3100" dirty="0" smtClean="0">
                <a:solidFill>
                  <a:schemeClr val="bg2">
                    <a:lumMod val="75000"/>
                  </a:schemeClr>
                </a:solidFill>
                <a:latin typeface="Book Antiqua" pitchFamily="18" charset="0"/>
                <a:ea typeface="Calibri"/>
              </a:rPr>
              <a:t> </a:t>
            </a:r>
            <a:r>
              <a:rPr lang="en-US" sz="2400" dirty="0" smtClean="0">
                <a:latin typeface="Book Antiqua" pitchFamily="18" charset="0"/>
                <a:ea typeface="Calibri"/>
              </a:rPr>
              <a:t>Losses</a:t>
            </a:r>
            <a:endParaRPr lang="en-US" sz="2400" b="1" dirty="0"/>
          </a:p>
          <a:p>
            <a:pPr lvl="0">
              <a:buFont typeface="Wingdings" pitchFamily="2" charset="2"/>
              <a:buChar char="q"/>
            </a:pPr>
            <a:endParaRPr lang="en-US" b="1" dirty="0">
              <a:solidFill>
                <a:schemeClr val="bg2">
                  <a:lumMod val="75000"/>
                </a:schemeClr>
              </a:solidFill>
            </a:endParaRPr>
          </a:p>
        </p:txBody>
      </p:sp>
      <p:pic>
        <p:nvPicPr>
          <p:cNvPr id="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974552"/>
            <a:ext cx="9144000" cy="3879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92896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533400" y="1219200"/>
                <a:ext cx="8229600" cy="6278563"/>
              </a:xfrm>
            </p:spPr>
            <p:txBody>
              <a:bodyPr>
                <a:normAutofit/>
              </a:bodyPr>
              <a:lstStyle/>
              <a:p>
                <a:pPr algn="l" rtl="0">
                  <a:buFont typeface="Courier New" pitchFamily="49" charset="0"/>
                  <a:buChar char="o"/>
                </a:pPr>
                <a:r>
                  <a:rPr lang="en-US" sz="3100" dirty="0">
                    <a:solidFill>
                      <a:schemeClr val="tx1"/>
                    </a:solidFill>
                    <a:latin typeface="Book Antiqua" pitchFamily="18" charset="0"/>
                  </a:rPr>
                  <a:t>E-TAP simulation and </a:t>
                </a:r>
                <a:r>
                  <a:rPr lang="en-US" sz="3100" dirty="0" smtClean="0">
                    <a:solidFill>
                      <a:schemeClr val="tx1"/>
                    </a:solidFill>
                    <a:latin typeface="Book Antiqua" pitchFamily="18" charset="0"/>
                  </a:rPr>
                  <a:t>result</a:t>
                </a:r>
              </a:p>
              <a:p>
                <a:pPr algn="l" rtl="0">
                  <a:buFont typeface="Courier New" pitchFamily="49" charset="0"/>
                  <a:buChar char="o"/>
                </a:pPr>
                <a:endParaRPr lang="en-US" sz="3100" dirty="0">
                  <a:solidFill>
                    <a:schemeClr val="tx1"/>
                  </a:solidFill>
                  <a:latin typeface="Book Antiqua" pitchFamily="18" charset="0"/>
                </a:endParaRPr>
              </a:p>
              <a:p>
                <a:pPr algn="l" rtl="0">
                  <a:buFont typeface="Wingdings" pitchFamily="2" charset="2"/>
                  <a:buChar char="q"/>
                </a:pPr>
                <a:r>
                  <a:rPr lang="en-US" dirty="0" smtClean="0">
                    <a:solidFill>
                      <a:schemeClr val="tx1"/>
                    </a:solidFill>
                    <a:latin typeface="Book Antiqua" pitchFamily="18" charset="0"/>
                  </a:rPr>
                  <a:t>Power Factor Improvement in the Average Load</a:t>
                </a:r>
              </a:p>
              <a:p>
                <a:pPr algn="l" rtl="0">
                  <a:buFont typeface="Wingdings" pitchFamily="2" charset="2"/>
                  <a:buChar char="q"/>
                </a:pPr>
                <a14:m>
                  <m:oMath xmlns:m="http://schemas.openxmlformats.org/officeDocument/2006/math">
                    <m:r>
                      <a:rPr lang="en-US" b="0" i="1">
                        <a:solidFill>
                          <a:schemeClr val="tx1"/>
                        </a:solidFill>
                        <a:latin typeface="Cambria Math"/>
                      </a:rPr>
                      <m:t>𝑄𝐶</m:t>
                    </m:r>
                    <m:r>
                      <a:rPr lang="en-US" b="0" i="1">
                        <a:solidFill>
                          <a:schemeClr val="tx1"/>
                        </a:solidFill>
                        <a:latin typeface="Cambria Math"/>
                      </a:rPr>
                      <m:t>=</m:t>
                    </m:r>
                    <m:r>
                      <a:rPr lang="en-US" b="0" i="1">
                        <a:solidFill>
                          <a:schemeClr val="tx1"/>
                        </a:solidFill>
                        <a:latin typeface="Cambria Math"/>
                      </a:rPr>
                      <m:t>𝑃</m:t>
                    </m:r>
                    <m:r>
                      <a:rPr lang="en-US" b="0" i="1">
                        <a:solidFill>
                          <a:schemeClr val="tx1"/>
                        </a:solidFill>
                        <a:latin typeface="Cambria Math"/>
                      </a:rPr>
                      <m:t>(</m:t>
                    </m:r>
                    <m:func>
                      <m:funcPr>
                        <m:ctrlPr>
                          <a:rPr lang="en-US" i="1">
                            <a:solidFill>
                              <a:schemeClr val="tx1"/>
                            </a:solidFill>
                            <a:latin typeface="Cambria Math"/>
                          </a:rPr>
                        </m:ctrlPr>
                      </m:funcPr>
                      <m:fName>
                        <m:r>
                          <a:rPr lang="en-US" b="0" i="1">
                            <a:solidFill>
                              <a:schemeClr val="tx1"/>
                            </a:solidFill>
                            <a:latin typeface="Cambria Math"/>
                          </a:rPr>
                          <m:t>𝑡𝑎𝑛</m:t>
                        </m:r>
                      </m:fName>
                      <m:e>
                        <m:r>
                          <a:rPr lang="en-US" b="0" i="1">
                            <a:solidFill>
                              <a:schemeClr val="tx1"/>
                            </a:solidFill>
                            <a:latin typeface="Cambria Math"/>
                          </a:rPr>
                          <m:t>𝜃</m:t>
                        </m:r>
                        <m:r>
                          <a:rPr lang="en-US" b="0" i="1">
                            <a:solidFill>
                              <a:schemeClr val="tx1"/>
                            </a:solidFill>
                            <a:latin typeface="Cambria Math"/>
                          </a:rPr>
                          <m:t> </m:t>
                        </m:r>
                      </m:e>
                    </m:func>
                    <m:r>
                      <a:rPr lang="en-US" b="0" i="1">
                        <a:solidFill>
                          <a:schemeClr val="tx1"/>
                        </a:solidFill>
                        <a:latin typeface="Cambria Math"/>
                      </a:rPr>
                      <m:t>𝑜𝑙𝑑</m:t>
                    </m:r>
                    <m:r>
                      <a:rPr lang="en-US" b="0" i="1">
                        <a:solidFill>
                          <a:schemeClr val="tx1"/>
                        </a:solidFill>
                        <a:latin typeface="Cambria Math"/>
                      </a:rPr>
                      <m:t>−</m:t>
                    </m:r>
                    <m:func>
                      <m:funcPr>
                        <m:ctrlPr>
                          <a:rPr lang="en-US" i="1">
                            <a:solidFill>
                              <a:schemeClr val="tx1"/>
                            </a:solidFill>
                            <a:latin typeface="Cambria Math"/>
                          </a:rPr>
                        </m:ctrlPr>
                      </m:funcPr>
                      <m:fName>
                        <m:r>
                          <a:rPr lang="en-US" b="0" i="1">
                            <a:solidFill>
                              <a:schemeClr val="tx1"/>
                            </a:solidFill>
                            <a:latin typeface="Cambria Math"/>
                          </a:rPr>
                          <m:t>𝑡𝑎𝑛</m:t>
                        </m:r>
                      </m:fName>
                      <m:e>
                        <m:r>
                          <a:rPr lang="en-US" b="0" i="1">
                            <a:solidFill>
                              <a:schemeClr val="tx1"/>
                            </a:solidFill>
                            <a:latin typeface="Cambria Math"/>
                          </a:rPr>
                          <m:t>𝜃</m:t>
                        </m:r>
                        <m:r>
                          <a:rPr lang="en-US" b="0" i="1">
                            <a:solidFill>
                              <a:schemeClr val="tx1"/>
                            </a:solidFill>
                            <a:latin typeface="Cambria Math"/>
                          </a:rPr>
                          <m:t> </m:t>
                        </m:r>
                      </m:e>
                    </m:func>
                    <m:r>
                      <a:rPr lang="en-US" b="0" i="1">
                        <a:solidFill>
                          <a:schemeClr val="tx1"/>
                        </a:solidFill>
                        <a:latin typeface="Cambria Math"/>
                      </a:rPr>
                      <m:t>𝑛𝑒𝑤</m:t>
                    </m:r>
                    <m:r>
                      <a:rPr lang="en-US" b="0" i="1">
                        <a:solidFill>
                          <a:schemeClr val="tx1"/>
                        </a:solidFill>
                        <a:latin typeface="Cambria Math"/>
                      </a:rPr>
                      <m:t>)</m:t>
                    </m:r>
                  </m:oMath>
                </a14:m>
                <a:r>
                  <a:rPr lang="en-US" dirty="0">
                    <a:solidFill>
                      <a:schemeClr val="tx1"/>
                    </a:solidFill>
                    <a:latin typeface="Book Antiqua" pitchFamily="18" charset="0"/>
                  </a:rPr>
                  <a:t>               </a:t>
                </a:r>
              </a:p>
              <a:p>
                <a:pPr lvl="0" algn="l" rtl="0"/>
                <a:endParaRPr lang="en-US" sz="24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533400" y="1219200"/>
                <a:ext cx="8229600" cy="6278563"/>
              </a:xfrm>
              <a:blipFill rotWithShape="1">
                <a:blip r:embed="rId2"/>
                <a:stretch>
                  <a:fillRect l="-1704" t="-1165"/>
                </a:stretch>
              </a:blipFill>
            </p:spPr>
            <p:txBody>
              <a:bodyPr/>
              <a:lstStyle/>
              <a:p>
                <a:r>
                  <a:rPr lang="en-US">
                    <a:noFill/>
                  </a:rPr>
                  <a:t> </a:t>
                </a:r>
              </a:p>
            </p:txBody>
          </p:sp>
        </mc:Fallback>
      </mc:AlternateContent>
      <p:sp>
        <p:nvSpPr>
          <p:cNvPr id="2" name="Title 1"/>
          <p:cNvSpPr>
            <a:spLocks noGrp="1"/>
          </p:cNvSpPr>
          <p:nvPr>
            <p:ph type="title"/>
          </p:nvPr>
        </p:nvSpPr>
        <p:spPr>
          <a:xfrm>
            <a:off x="457200" y="457200"/>
            <a:ext cx="8229600" cy="868362"/>
          </a:xfrm>
        </p:spPr>
        <p:txBody>
          <a:bodyPr>
            <a:normAutofit/>
          </a:bodyPr>
          <a:lstStyle/>
          <a:p>
            <a:pPr lvl="0"/>
            <a:r>
              <a:rPr lang="en-US" sz="4000" dirty="0">
                <a:ln w="6350">
                  <a:noFill/>
                </a:ln>
                <a:solidFill>
                  <a:schemeClr val="bg1"/>
                </a:solidFill>
                <a:latin typeface="Book Antiqua" pitchFamily="18" charset="0"/>
              </a:rPr>
              <a:t>Software (ETAP) </a:t>
            </a:r>
            <a:endParaRPr lang="en-US" sz="4000" dirty="0">
              <a:solidFill>
                <a:schemeClr val="bg1"/>
              </a:solidFill>
              <a:latin typeface="Book Antiqua" pitchFamily="18" charset="0"/>
            </a:endParaRPr>
          </a:p>
        </p:txBody>
      </p:sp>
      <p:pic>
        <p:nvPicPr>
          <p:cNvPr id="4" name="Picture 3"/>
          <p:cNvPicPr/>
          <p:nvPr/>
        </p:nvPicPr>
        <p:blipFill>
          <a:blip r:embed="rId3"/>
          <a:stretch>
            <a:fillRect/>
          </a:stretch>
        </p:blipFill>
        <p:spPr>
          <a:xfrm>
            <a:off x="914399" y="3276600"/>
            <a:ext cx="6858000" cy="2895600"/>
          </a:xfrm>
          <a:prstGeom prst="rect">
            <a:avLst/>
          </a:prstGeom>
        </p:spPr>
      </p:pic>
      <p:sp>
        <p:nvSpPr>
          <p:cNvPr id="5" name="Rectangle 4"/>
          <p:cNvSpPr/>
          <p:nvPr/>
        </p:nvSpPr>
        <p:spPr>
          <a:xfrm>
            <a:off x="2256167" y="6304188"/>
            <a:ext cx="4390946" cy="369332"/>
          </a:xfrm>
          <a:prstGeom prst="rect">
            <a:avLst/>
          </a:prstGeom>
        </p:spPr>
        <p:txBody>
          <a:bodyPr wrap="none">
            <a:spAutoFit/>
          </a:bodyPr>
          <a:lstStyle/>
          <a:p>
            <a:r>
              <a:rPr lang="en-US" dirty="0">
                <a:latin typeface="Book Antiqua" pitchFamily="18" charset="0"/>
              </a:rPr>
              <a:t>Capacitor banks installed in the network.</a:t>
            </a:r>
            <a:endParaRPr lang="en-US" dirty="0">
              <a:latin typeface="Book Antiqua" pitchFamily="18" charset="0"/>
            </a:endParaRPr>
          </a:p>
        </p:txBody>
      </p:sp>
    </p:spTree>
    <p:extLst>
      <p:ext uri="{BB962C8B-B14F-4D97-AF65-F5344CB8AC3E}">
        <p14:creationId xmlns:p14="http://schemas.microsoft.com/office/powerpoint/2010/main" val="6800146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884238"/>
          </a:xfrm>
        </p:spPr>
        <p:txBody>
          <a:bodyPr>
            <a:normAutofit/>
          </a:bodyPr>
          <a:lstStyle/>
          <a:p>
            <a:pPr lvl="0"/>
            <a:r>
              <a:rPr lang="en-US" dirty="0">
                <a:ln w="6350">
                  <a:noFill/>
                </a:ln>
                <a:solidFill>
                  <a:schemeClr val="bg1"/>
                </a:solidFill>
                <a:latin typeface="Book Antiqua" pitchFamily="18" charset="0"/>
              </a:rPr>
              <a:t>Software (ETAP) </a:t>
            </a:r>
            <a:endParaRPr lang="en-US" dirty="0">
              <a:solidFill>
                <a:schemeClr val="bg1"/>
              </a:solidFill>
              <a:latin typeface="Book Antiqua" pitchFamily="18" charset="0"/>
            </a:endParaRPr>
          </a:p>
        </p:txBody>
      </p:sp>
      <p:sp>
        <p:nvSpPr>
          <p:cNvPr id="5" name="TextBox 4"/>
          <p:cNvSpPr txBox="1"/>
          <p:nvPr/>
        </p:nvSpPr>
        <p:spPr>
          <a:xfrm>
            <a:off x="562627" y="1143000"/>
            <a:ext cx="8381667" cy="1608133"/>
          </a:xfrm>
          <a:prstGeom prst="rect">
            <a:avLst/>
          </a:prstGeom>
          <a:noFill/>
        </p:spPr>
        <p:txBody>
          <a:bodyPr wrap="square" rtlCol="0">
            <a:spAutoFit/>
          </a:bodyPr>
          <a:lstStyle/>
          <a:p>
            <a:pPr marL="285750" lvl="0" indent="-285750">
              <a:lnSpc>
                <a:spcPct val="150000"/>
              </a:lnSpc>
              <a:buClr>
                <a:prstClr val="white">
                  <a:shade val="95000"/>
                </a:prstClr>
              </a:buClr>
              <a:buSzPct val="65000"/>
              <a:buFont typeface="Courier New" panose="02070309020205020404" pitchFamily="49" charset="0"/>
              <a:buChar char="o"/>
            </a:pPr>
            <a:r>
              <a:rPr lang="en-US" sz="3100" dirty="0">
                <a:latin typeface="Book Antiqua" pitchFamily="18" charset="0"/>
              </a:rPr>
              <a:t>E-TAP simulation and result</a:t>
            </a:r>
          </a:p>
          <a:p>
            <a:endParaRPr lang="en-GB" sz="2600" dirty="0" smtClean="0">
              <a:solidFill>
                <a:schemeClr val="tx1">
                  <a:lumMod val="95000"/>
                  <a:lumOff val="5000"/>
                </a:schemeClr>
              </a:solidFill>
            </a:endParaRPr>
          </a:p>
          <a:p>
            <a:r>
              <a:rPr lang="en-GB" sz="2600" dirty="0" smtClean="0"/>
              <a:t> </a:t>
            </a:r>
            <a:endParaRPr lang="en-US" sz="2600" dirty="0"/>
          </a:p>
        </p:txBody>
      </p:sp>
      <p:sp>
        <p:nvSpPr>
          <p:cNvPr id="3" name="Content Placeholder 2"/>
          <p:cNvSpPr>
            <a:spLocks noGrp="1"/>
          </p:cNvSpPr>
          <p:nvPr>
            <p:ph idx="1"/>
          </p:nvPr>
        </p:nvSpPr>
        <p:spPr>
          <a:xfrm>
            <a:off x="872067" y="2099466"/>
            <a:ext cx="7408333" cy="4026697"/>
          </a:xfrm>
        </p:spPr>
        <p:txBody>
          <a:bodyPr/>
          <a:lstStyle/>
          <a:p>
            <a:pPr algn="l" rtl="0">
              <a:buFont typeface="Wingdings" pitchFamily="2" charset="2"/>
              <a:buChar char="q"/>
            </a:pPr>
            <a:r>
              <a:rPr lang="en-US" dirty="0">
                <a:solidFill>
                  <a:schemeClr val="tx1"/>
                </a:solidFill>
                <a:latin typeface="Book Antiqua" pitchFamily="18" charset="0"/>
              </a:rPr>
              <a:t>The results after adding capacitors in order to improve the P.F after balancing average load.</a:t>
            </a:r>
          </a:p>
          <a:p>
            <a:endParaRPr lang="en-US"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9" y="3048000"/>
            <a:ext cx="9111641"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18330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884238"/>
          </a:xfrm>
        </p:spPr>
        <p:txBody>
          <a:bodyPr/>
          <a:lstStyle/>
          <a:p>
            <a:r>
              <a:rPr lang="en-US" sz="4000" b="1" dirty="0">
                <a:solidFill>
                  <a:schemeClr val="bg1"/>
                </a:solidFill>
                <a:latin typeface="Book Antiqua" pitchFamily="18" charset="0"/>
              </a:rPr>
              <a:t>Economical</a:t>
            </a:r>
            <a:r>
              <a:rPr lang="en-US" b="1" dirty="0">
                <a:solidFill>
                  <a:schemeClr val="bg1"/>
                </a:solidFill>
              </a:rPr>
              <a:t> study </a:t>
            </a:r>
            <a:endParaRPr lang="en-US" dirty="0">
              <a:solidFill>
                <a:schemeClr val="bg1"/>
              </a:solidFill>
            </a:endParaRPr>
          </a:p>
        </p:txBody>
      </p:sp>
      <p:sp>
        <p:nvSpPr>
          <p:cNvPr id="3" name="Content Placeholder 2"/>
          <p:cNvSpPr>
            <a:spLocks noGrp="1"/>
          </p:cNvSpPr>
          <p:nvPr>
            <p:ph idx="1"/>
          </p:nvPr>
        </p:nvSpPr>
        <p:spPr>
          <a:xfrm>
            <a:off x="860906" y="1447800"/>
            <a:ext cx="7408333" cy="4525963"/>
          </a:xfrm>
        </p:spPr>
        <p:txBody>
          <a:bodyPr/>
          <a:lstStyle/>
          <a:p>
            <a:pPr marL="0" indent="0" algn="l" rtl="0">
              <a:buNone/>
            </a:pPr>
            <a:r>
              <a:rPr lang="en-US" dirty="0">
                <a:solidFill>
                  <a:schemeClr val="tx1"/>
                </a:solidFill>
                <a:latin typeface="Book Antiqua" pitchFamily="18" charset="0"/>
              </a:rPr>
              <a:t>Another face of the project which is a very important in any project, it's the economic study to the system.</a:t>
            </a:r>
          </a:p>
          <a:p>
            <a:endParaRPr lang="en-US"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286000"/>
            <a:ext cx="9130144" cy="4034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088572" y="6382567"/>
            <a:ext cx="5226627" cy="369332"/>
          </a:xfrm>
          <a:prstGeom prst="rect">
            <a:avLst/>
          </a:prstGeom>
        </p:spPr>
        <p:txBody>
          <a:bodyPr wrap="square">
            <a:spAutoFit/>
          </a:bodyPr>
          <a:lstStyle/>
          <a:p>
            <a:r>
              <a:rPr lang="en-US" b="1" dirty="0">
                <a:latin typeface="Book Antiqua" pitchFamily="18" charset="0"/>
              </a:rPr>
              <a:t> Cost of losses before and after balancing load.</a:t>
            </a:r>
            <a:endParaRPr lang="en-US" dirty="0">
              <a:latin typeface="Book Antiqua" pitchFamily="18" charset="0"/>
            </a:endParaRPr>
          </a:p>
        </p:txBody>
      </p:sp>
    </p:spTree>
    <p:extLst>
      <p:ext uri="{BB962C8B-B14F-4D97-AF65-F5344CB8AC3E}">
        <p14:creationId xmlns:p14="http://schemas.microsoft.com/office/powerpoint/2010/main" val="63382620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524000"/>
            <a:ext cx="7975601" cy="5029200"/>
          </a:xfrm>
        </p:spPr>
        <p:txBody>
          <a:bodyPr>
            <a:normAutofit/>
          </a:bodyPr>
          <a:lstStyle/>
          <a:p>
            <a:pPr marL="0" indent="0">
              <a:lnSpc>
                <a:spcPct val="115000"/>
              </a:lnSpc>
              <a:spcBef>
                <a:spcPts val="10"/>
              </a:spcBef>
              <a:buNone/>
            </a:pPr>
            <a:endParaRPr lang="en-US" sz="2400" dirty="0">
              <a:ea typeface="Calibri"/>
              <a:cs typeface="Arial"/>
            </a:endParaRPr>
          </a:p>
          <a:p>
            <a:pPr algn="l">
              <a:buFont typeface="Courier New" pitchFamily="49" charset="0"/>
              <a:buChar char="o"/>
            </a:pPr>
            <a:r>
              <a:rPr lang="en-US" sz="3100" dirty="0">
                <a:latin typeface="Book Antiqua" pitchFamily="18" charset="0"/>
              </a:rPr>
              <a:t>The total Cost of losses of transformers for three phases</a:t>
            </a:r>
          </a:p>
          <a:p>
            <a:endParaRPr lang="en-US" sz="8000" dirty="0">
              <a:latin typeface="Times New Roman" panose="02020603050405020304" pitchFamily="18" charset="0"/>
              <a:cs typeface="Times New Roman" panose="02020603050405020304" pitchFamily="18" charset="0"/>
            </a:endParaRPr>
          </a:p>
        </p:txBody>
      </p:sp>
      <p:sp>
        <p:nvSpPr>
          <p:cNvPr id="2" name="Title 1"/>
          <p:cNvSpPr>
            <a:spLocks noGrp="1"/>
          </p:cNvSpPr>
          <p:nvPr>
            <p:ph type="title"/>
          </p:nvPr>
        </p:nvSpPr>
        <p:spPr>
          <a:xfrm>
            <a:off x="457200" y="533400"/>
            <a:ext cx="8229600" cy="1252728"/>
          </a:xfrm>
        </p:spPr>
        <p:txBody>
          <a:bodyPr>
            <a:normAutofit/>
          </a:bodyPr>
          <a:lstStyle/>
          <a:p>
            <a:pPr lvl="0"/>
            <a:r>
              <a:rPr lang="en-US" sz="4000" dirty="0">
                <a:solidFill>
                  <a:schemeClr val="bg1"/>
                </a:solidFill>
                <a:latin typeface="Book Antiqua" pitchFamily="18" charset="0"/>
              </a:rPr>
              <a:t>Economical study </a:t>
            </a:r>
            <a:endParaRPr lang="en-US" sz="4000" dirty="0">
              <a:solidFill>
                <a:schemeClr val="bg1"/>
              </a:solidFill>
              <a:latin typeface="Book Antiqua"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365073739"/>
              </p:ext>
            </p:extLst>
          </p:nvPr>
        </p:nvGraphicFramePr>
        <p:xfrm>
          <a:off x="3132" y="3505200"/>
          <a:ext cx="9140867" cy="3125873"/>
        </p:xfrm>
        <a:graphic>
          <a:graphicData uri="http://schemas.openxmlformats.org/drawingml/2006/table">
            <a:tbl>
              <a:tblPr firstRow="1" firstCol="1" bandRow="1">
                <a:tableStyleId>{5C22544A-7EE6-4342-B048-85BDC9FD1C3A}</a:tableStyleId>
              </a:tblPr>
              <a:tblGrid>
                <a:gridCol w="2678541"/>
                <a:gridCol w="2139177"/>
                <a:gridCol w="2290016"/>
                <a:gridCol w="2033133"/>
              </a:tblGrid>
              <a:tr h="1065068">
                <a:tc>
                  <a:txBody>
                    <a:bodyPr/>
                    <a:lstStyle/>
                    <a:p>
                      <a:pPr marL="457200" marR="0">
                        <a:lnSpc>
                          <a:spcPct val="200000"/>
                        </a:lnSpc>
                        <a:spcBef>
                          <a:spcPts val="0"/>
                        </a:spcBef>
                        <a:spcAft>
                          <a:spcPts val="0"/>
                        </a:spcAft>
                      </a:pPr>
                      <a:r>
                        <a:rPr lang="en-US" sz="1800" dirty="0">
                          <a:effectLst/>
                          <a:latin typeface="Book Antiqua" pitchFamily="18" charset="0"/>
                        </a:rPr>
                        <a:t>Total</a:t>
                      </a:r>
                      <a:r>
                        <a:rPr lang="en-US" sz="1600" dirty="0">
                          <a:effectLst/>
                          <a:latin typeface="Book Antiqua" pitchFamily="18" charset="0"/>
                        </a:rPr>
                        <a:t> </a:t>
                      </a:r>
                      <a:r>
                        <a:rPr lang="en-US" sz="1800" dirty="0">
                          <a:effectLst/>
                          <a:latin typeface="Book Antiqua" pitchFamily="18" charset="0"/>
                        </a:rPr>
                        <a:t>Cost Losses (NIS/year)</a:t>
                      </a:r>
                      <a:endParaRPr lang="en-US" sz="1600" dirty="0">
                        <a:solidFill>
                          <a:srgbClr val="000000"/>
                        </a:solidFill>
                        <a:effectLst/>
                        <a:latin typeface="Book Antiqua" pitchFamily="18" charset="0"/>
                        <a:ea typeface="Calibri"/>
                        <a:cs typeface="Arial"/>
                      </a:endParaRPr>
                    </a:p>
                  </a:txBody>
                  <a:tcPr marL="68580" marR="68580" marT="0" marB="0"/>
                </a:tc>
                <a:tc>
                  <a:txBody>
                    <a:bodyPr/>
                    <a:lstStyle/>
                    <a:p>
                      <a:pPr marL="457200" marR="0">
                        <a:lnSpc>
                          <a:spcPct val="250000"/>
                        </a:lnSpc>
                        <a:spcBef>
                          <a:spcPts val="0"/>
                        </a:spcBef>
                        <a:spcAft>
                          <a:spcPts val="0"/>
                        </a:spcAft>
                      </a:pPr>
                      <a:r>
                        <a:rPr lang="en-US" sz="2000" b="1" dirty="0">
                          <a:effectLst/>
                          <a:latin typeface="Book Antiqua" pitchFamily="18" charset="0"/>
                        </a:rPr>
                        <a:t>Unbalance</a:t>
                      </a:r>
                      <a:endParaRPr lang="en-US" sz="1800" b="1" dirty="0">
                        <a:solidFill>
                          <a:srgbClr val="000000"/>
                        </a:solidFill>
                        <a:effectLst/>
                        <a:latin typeface="Book Antiqua" pitchFamily="18" charset="0"/>
                        <a:ea typeface="Calibri"/>
                        <a:cs typeface="Arial"/>
                      </a:endParaRPr>
                    </a:p>
                  </a:txBody>
                  <a:tcPr marL="68580" marR="68580" marT="0" marB="0"/>
                </a:tc>
                <a:tc>
                  <a:txBody>
                    <a:bodyPr/>
                    <a:lstStyle/>
                    <a:p>
                      <a:pPr marL="457200" marR="0">
                        <a:lnSpc>
                          <a:spcPct val="250000"/>
                        </a:lnSpc>
                        <a:spcBef>
                          <a:spcPts val="0"/>
                        </a:spcBef>
                        <a:spcAft>
                          <a:spcPts val="0"/>
                        </a:spcAft>
                      </a:pPr>
                      <a:r>
                        <a:rPr lang="en-US" sz="2000" b="0" dirty="0">
                          <a:effectLst/>
                          <a:latin typeface="Book Antiqua" pitchFamily="18" charset="0"/>
                        </a:rPr>
                        <a:t>Balance</a:t>
                      </a:r>
                      <a:endParaRPr lang="en-US" sz="1800" b="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250000"/>
                        </a:lnSpc>
                        <a:spcBef>
                          <a:spcPts val="0"/>
                        </a:spcBef>
                        <a:spcAft>
                          <a:spcPts val="0"/>
                        </a:spcAft>
                      </a:pPr>
                      <a:r>
                        <a:rPr lang="en-US" sz="2000" b="0" dirty="0">
                          <a:effectLst/>
                          <a:latin typeface="Book Antiqua" pitchFamily="18" charset="0"/>
                        </a:rPr>
                        <a:t>Saving </a:t>
                      </a:r>
                      <a:r>
                        <a:rPr lang="en-US" sz="2000" b="0" dirty="0" smtClean="0">
                          <a:effectLst/>
                          <a:latin typeface="Book Antiqua" pitchFamily="18" charset="0"/>
                        </a:rPr>
                        <a:t>in losses</a:t>
                      </a:r>
                      <a:endParaRPr lang="en-US" sz="1800" b="0" dirty="0">
                        <a:solidFill>
                          <a:srgbClr val="000000"/>
                        </a:solidFill>
                        <a:effectLst/>
                        <a:latin typeface="Book Antiqua" pitchFamily="18" charset="0"/>
                        <a:ea typeface="Calibri"/>
                        <a:cs typeface="Arial"/>
                      </a:endParaRPr>
                    </a:p>
                  </a:txBody>
                  <a:tcPr marL="68580" marR="68580" marT="0" marB="0"/>
                </a:tc>
              </a:tr>
              <a:tr h="710045">
                <a:tc>
                  <a:txBody>
                    <a:bodyPr/>
                    <a:lstStyle/>
                    <a:p>
                      <a:pPr marL="457200" marR="0">
                        <a:lnSpc>
                          <a:spcPct val="200000"/>
                        </a:lnSpc>
                        <a:spcBef>
                          <a:spcPts val="0"/>
                        </a:spcBef>
                        <a:spcAft>
                          <a:spcPts val="1000"/>
                        </a:spcAft>
                      </a:pPr>
                      <a:r>
                        <a:rPr lang="en-US" sz="1800" dirty="0">
                          <a:effectLst/>
                          <a:latin typeface="Book Antiqua" pitchFamily="18" charset="0"/>
                        </a:rPr>
                        <a:t>Minimum load</a:t>
                      </a:r>
                      <a:endParaRPr lang="en-US" sz="1600" dirty="0">
                        <a:solidFill>
                          <a:srgbClr val="000000"/>
                        </a:solidFill>
                        <a:effectLst/>
                        <a:latin typeface="Book Antiqua" pitchFamily="18" charset="0"/>
                        <a:ea typeface="Calibri"/>
                        <a:cs typeface="Arial"/>
                      </a:endParaRPr>
                    </a:p>
                  </a:txBody>
                  <a:tcPr marL="68580" marR="68580" marT="0" marB="0"/>
                </a:tc>
                <a:tc>
                  <a:txBody>
                    <a:bodyPr/>
                    <a:lstStyle/>
                    <a:p>
                      <a:pPr marL="457200" marR="0">
                        <a:lnSpc>
                          <a:spcPct val="250000"/>
                        </a:lnSpc>
                        <a:spcBef>
                          <a:spcPts val="0"/>
                        </a:spcBef>
                        <a:spcAft>
                          <a:spcPts val="1000"/>
                        </a:spcAft>
                      </a:pPr>
                      <a:r>
                        <a:rPr lang="en-US" sz="2000" dirty="0" smtClean="0">
                          <a:effectLst/>
                          <a:latin typeface="Book Antiqua" pitchFamily="18" charset="0"/>
                        </a:rPr>
                        <a:t>396092</a:t>
                      </a:r>
                      <a:endParaRPr lang="en-US" sz="1800" dirty="0">
                        <a:solidFill>
                          <a:srgbClr val="000000"/>
                        </a:solidFill>
                        <a:effectLst/>
                        <a:latin typeface="Book Antiqua" pitchFamily="18" charset="0"/>
                        <a:ea typeface="Calibri"/>
                        <a:cs typeface="Arial"/>
                      </a:endParaRPr>
                    </a:p>
                  </a:txBody>
                  <a:tcPr marL="68580" marR="68580" marT="0" marB="0"/>
                </a:tc>
                <a:tc>
                  <a:txBody>
                    <a:bodyPr/>
                    <a:lstStyle/>
                    <a:p>
                      <a:pPr marL="457200" marR="0">
                        <a:lnSpc>
                          <a:spcPct val="250000"/>
                        </a:lnSpc>
                        <a:spcBef>
                          <a:spcPts val="0"/>
                        </a:spcBef>
                        <a:spcAft>
                          <a:spcPts val="1000"/>
                        </a:spcAft>
                      </a:pPr>
                      <a:r>
                        <a:rPr lang="en-US" sz="2000" dirty="0">
                          <a:effectLst/>
                          <a:latin typeface="Book Antiqua" pitchFamily="18" charset="0"/>
                        </a:rPr>
                        <a:t>75686.4</a:t>
                      </a:r>
                      <a:endParaRPr lang="en-US" sz="18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250000"/>
                        </a:lnSpc>
                        <a:spcBef>
                          <a:spcPts val="0"/>
                        </a:spcBef>
                        <a:spcAft>
                          <a:spcPts val="0"/>
                        </a:spcAft>
                      </a:pPr>
                      <a:r>
                        <a:rPr lang="en-US" sz="2000" dirty="0" smtClean="0">
                          <a:effectLst/>
                          <a:latin typeface="Book Antiqua" pitchFamily="18" charset="0"/>
                        </a:rPr>
                        <a:t>320405</a:t>
                      </a:r>
                      <a:endParaRPr lang="en-US" sz="1800" dirty="0">
                        <a:solidFill>
                          <a:srgbClr val="000000"/>
                        </a:solidFill>
                        <a:effectLst/>
                        <a:latin typeface="Book Antiqua" pitchFamily="18" charset="0"/>
                        <a:ea typeface="Calibri"/>
                        <a:cs typeface="Arial"/>
                      </a:endParaRPr>
                    </a:p>
                  </a:txBody>
                  <a:tcPr marL="68580" marR="68580" marT="0" marB="0"/>
                </a:tc>
              </a:tr>
              <a:tr h="639041">
                <a:tc>
                  <a:txBody>
                    <a:bodyPr/>
                    <a:lstStyle/>
                    <a:p>
                      <a:pPr marL="457200" marR="0">
                        <a:lnSpc>
                          <a:spcPct val="200000"/>
                        </a:lnSpc>
                        <a:spcBef>
                          <a:spcPts val="0"/>
                        </a:spcBef>
                        <a:spcAft>
                          <a:spcPts val="1000"/>
                        </a:spcAft>
                      </a:pPr>
                      <a:r>
                        <a:rPr lang="en-US" sz="1800" dirty="0">
                          <a:effectLst/>
                          <a:latin typeface="Book Antiqua" pitchFamily="18" charset="0"/>
                        </a:rPr>
                        <a:t>Average load</a:t>
                      </a:r>
                      <a:endParaRPr lang="en-US" sz="1600" dirty="0">
                        <a:solidFill>
                          <a:srgbClr val="000000"/>
                        </a:solidFill>
                        <a:effectLst/>
                        <a:latin typeface="Book Antiqua" pitchFamily="18" charset="0"/>
                        <a:ea typeface="Calibri"/>
                        <a:cs typeface="Arial"/>
                      </a:endParaRPr>
                    </a:p>
                  </a:txBody>
                  <a:tcPr marL="68580" marR="68580" marT="0" marB="0"/>
                </a:tc>
                <a:tc>
                  <a:txBody>
                    <a:bodyPr/>
                    <a:lstStyle/>
                    <a:p>
                      <a:pPr marL="457200" marR="0">
                        <a:lnSpc>
                          <a:spcPct val="250000"/>
                        </a:lnSpc>
                        <a:spcBef>
                          <a:spcPts val="0"/>
                        </a:spcBef>
                        <a:spcAft>
                          <a:spcPts val="1000"/>
                        </a:spcAft>
                      </a:pPr>
                      <a:r>
                        <a:rPr lang="en-US" sz="2000" dirty="0" smtClean="0">
                          <a:effectLst/>
                          <a:latin typeface="Book Antiqua" pitchFamily="18" charset="0"/>
                        </a:rPr>
                        <a:t>671716</a:t>
                      </a:r>
                      <a:endParaRPr lang="en-US" sz="1800" dirty="0">
                        <a:solidFill>
                          <a:srgbClr val="000000"/>
                        </a:solidFill>
                        <a:effectLst/>
                        <a:latin typeface="Book Antiqua" pitchFamily="18" charset="0"/>
                        <a:ea typeface="Calibri"/>
                        <a:cs typeface="Arial"/>
                      </a:endParaRPr>
                    </a:p>
                  </a:txBody>
                  <a:tcPr marL="68580" marR="68580" marT="0" marB="0"/>
                </a:tc>
                <a:tc>
                  <a:txBody>
                    <a:bodyPr/>
                    <a:lstStyle/>
                    <a:p>
                      <a:pPr marL="457200" marR="0">
                        <a:lnSpc>
                          <a:spcPct val="250000"/>
                        </a:lnSpc>
                        <a:spcBef>
                          <a:spcPts val="0"/>
                        </a:spcBef>
                        <a:spcAft>
                          <a:spcPts val="1000"/>
                        </a:spcAft>
                      </a:pPr>
                      <a:r>
                        <a:rPr lang="en-US" sz="2000" dirty="0" smtClean="0">
                          <a:effectLst/>
                          <a:latin typeface="Book Antiqua" pitchFamily="18" charset="0"/>
                        </a:rPr>
                        <a:t>112583</a:t>
                      </a:r>
                      <a:endParaRPr lang="en-US" sz="18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250000"/>
                        </a:lnSpc>
                        <a:spcBef>
                          <a:spcPts val="0"/>
                        </a:spcBef>
                        <a:spcAft>
                          <a:spcPts val="0"/>
                        </a:spcAft>
                      </a:pPr>
                      <a:r>
                        <a:rPr lang="en-US" sz="2000" dirty="0" smtClean="0">
                          <a:effectLst/>
                          <a:latin typeface="Book Antiqua" pitchFamily="18" charset="0"/>
                        </a:rPr>
                        <a:t>559133</a:t>
                      </a:r>
                      <a:endParaRPr lang="en-US" sz="1800" dirty="0">
                        <a:solidFill>
                          <a:srgbClr val="000000"/>
                        </a:solidFill>
                        <a:effectLst/>
                        <a:latin typeface="Book Antiqua" pitchFamily="18" charset="0"/>
                        <a:ea typeface="Calibri"/>
                        <a:cs typeface="Arial"/>
                      </a:endParaRPr>
                    </a:p>
                  </a:txBody>
                  <a:tcPr marL="68580" marR="68580" marT="0" marB="0"/>
                </a:tc>
              </a:tr>
              <a:tr h="710045">
                <a:tc>
                  <a:txBody>
                    <a:bodyPr/>
                    <a:lstStyle/>
                    <a:p>
                      <a:pPr marL="457200" marR="0">
                        <a:lnSpc>
                          <a:spcPct val="200000"/>
                        </a:lnSpc>
                        <a:spcBef>
                          <a:spcPts val="0"/>
                        </a:spcBef>
                        <a:spcAft>
                          <a:spcPts val="1000"/>
                        </a:spcAft>
                      </a:pPr>
                      <a:r>
                        <a:rPr lang="en-US" sz="1800" dirty="0">
                          <a:effectLst/>
                          <a:latin typeface="Book Antiqua" pitchFamily="18" charset="0"/>
                        </a:rPr>
                        <a:t>Maximum load</a:t>
                      </a:r>
                      <a:endParaRPr lang="en-US" sz="1600" dirty="0">
                        <a:solidFill>
                          <a:srgbClr val="000000"/>
                        </a:solidFill>
                        <a:effectLst/>
                        <a:latin typeface="Book Antiqua" pitchFamily="18" charset="0"/>
                        <a:ea typeface="Calibri"/>
                        <a:cs typeface="Arial"/>
                      </a:endParaRPr>
                    </a:p>
                  </a:txBody>
                  <a:tcPr marL="68580" marR="68580" marT="0" marB="0"/>
                </a:tc>
                <a:tc>
                  <a:txBody>
                    <a:bodyPr/>
                    <a:lstStyle/>
                    <a:p>
                      <a:pPr marL="457200" marR="0">
                        <a:lnSpc>
                          <a:spcPct val="250000"/>
                        </a:lnSpc>
                        <a:spcBef>
                          <a:spcPts val="0"/>
                        </a:spcBef>
                        <a:spcAft>
                          <a:spcPts val="1000"/>
                        </a:spcAft>
                      </a:pPr>
                      <a:r>
                        <a:rPr lang="en-US" sz="2000" dirty="0" smtClean="0">
                          <a:effectLst/>
                          <a:latin typeface="Book Antiqua" pitchFamily="18" charset="0"/>
                        </a:rPr>
                        <a:t>1388845</a:t>
                      </a:r>
                      <a:endParaRPr lang="en-US" sz="1800" dirty="0">
                        <a:solidFill>
                          <a:srgbClr val="000000"/>
                        </a:solidFill>
                        <a:effectLst/>
                        <a:latin typeface="Book Antiqua" pitchFamily="18" charset="0"/>
                        <a:ea typeface="Calibri"/>
                        <a:cs typeface="Arial"/>
                      </a:endParaRPr>
                    </a:p>
                  </a:txBody>
                  <a:tcPr marL="68580" marR="68580" marT="0" marB="0"/>
                </a:tc>
                <a:tc>
                  <a:txBody>
                    <a:bodyPr/>
                    <a:lstStyle/>
                    <a:p>
                      <a:pPr marL="457200" marR="0">
                        <a:lnSpc>
                          <a:spcPct val="250000"/>
                        </a:lnSpc>
                        <a:spcBef>
                          <a:spcPts val="0"/>
                        </a:spcBef>
                        <a:spcAft>
                          <a:spcPts val="1000"/>
                        </a:spcAft>
                      </a:pPr>
                      <a:r>
                        <a:rPr lang="en-US" sz="2000" dirty="0" smtClean="0">
                          <a:effectLst/>
                          <a:latin typeface="Book Antiqua" pitchFamily="18" charset="0"/>
                        </a:rPr>
                        <a:t>170294</a:t>
                      </a:r>
                      <a:endParaRPr lang="en-US" sz="1800" dirty="0">
                        <a:solidFill>
                          <a:srgbClr val="000000"/>
                        </a:solidFill>
                        <a:effectLst/>
                        <a:latin typeface="Book Antiqua" pitchFamily="18" charset="0"/>
                        <a:ea typeface="Calibri"/>
                        <a:cs typeface="Arial"/>
                      </a:endParaRPr>
                    </a:p>
                  </a:txBody>
                  <a:tcPr marL="68580" marR="68580" marT="0" marB="0"/>
                </a:tc>
                <a:tc>
                  <a:txBody>
                    <a:bodyPr/>
                    <a:lstStyle/>
                    <a:p>
                      <a:pPr marL="0" marR="0" algn="ctr">
                        <a:lnSpc>
                          <a:spcPct val="250000"/>
                        </a:lnSpc>
                        <a:spcBef>
                          <a:spcPts val="0"/>
                        </a:spcBef>
                        <a:spcAft>
                          <a:spcPts val="0"/>
                        </a:spcAft>
                      </a:pPr>
                      <a:r>
                        <a:rPr lang="en-US" sz="2000" dirty="0" smtClean="0">
                          <a:effectLst/>
                          <a:latin typeface="Book Antiqua" pitchFamily="18" charset="0"/>
                        </a:rPr>
                        <a:t>1218551</a:t>
                      </a:r>
                      <a:endParaRPr lang="en-US" sz="1800" dirty="0">
                        <a:solidFill>
                          <a:srgbClr val="000000"/>
                        </a:solidFill>
                        <a:effectLst/>
                        <a:latin typeface="Book Antiqua" pitchFamily="18" charset="0"/>
                        <a:ea typeface="Calibri"/>
                        <a:cs typeface="Arial"/>
                      </a:endParaRPr>
                    </a:p>
                  </a:txBody>
                  <a:tcPr marL="68580" marR="68580" marT="0" marB="0"/>
                </a:tc>
              </a:tr>
            </a:tbl>
          </a:graphicData>
        </a:graphic>
      </p:graphicFrame>
    </p:spTree>
    <p:extLst>
      <p:ext uri="{BB962C8B-B14F-4D97-AF65-F5344CB8AC3E}">
        <p14:creationId xmlns:p14="http://schemas.microsoft.com/office/powerpoint/2010/main" val="27668123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8296" y="990600"/>
            <a:ext cx="8229600" cy="1143000"/>
          </a:xfrm>
        </p:spPr>
        <p:txBody>
          <a:bodyPr>
            <a:noAutofit/>
          </a:bodyPr>
          <a:lstStyle/>
          <a:p>
            <a:pPr lvl="0" rtl="0">
              <a:spcBef>
                <a:spcPts val="0"/>
              </a:spcBef>
              <a:defRPr/>
            </a:pPr>
            <a:r>
              <a:rPr lang="en-US" sz="3200" dirty="0" smtClean="0">
                <a:ln w="6350">
                  <a:noFill/>
                </a:ln>
                <a:solidFill>
                  <a:schemeClr val="bg1"/>
                </a:solidFill>
                <a:effectLst>
                  <a:outerShdw blurRad="114300" dist="101600" dir="2700000" algn="tl" rotWithShape="0">
                    <a:srgbClr val="000000">
                      <a:alpha val="40000"/>
                    </a:srgbClr>
                  </a:outerShdw>
                </a:effectLst>
                <a:latin typeface="Book Antiqua" pitchFamily="18" charset="0"/>
              </a:rPr>
              <a:t>   Conclusion</a:t>
            </a:r>
            <a:r>
              <a:rPr lang="en-US" sz="3200" dirty="0" smtClean="0">
                <a:ln w="6350">
                  <a:noFill/>
                </a:ln>
                <a:solidFill>
                  <a:schemeClr val="bg1"/>
                </a:solidFill>
                <a:effectLst>
                  <a:outerShdw blurRad="114300" dist="101600" dir="2700000" algn="tl" rotWithShape="0">
                    <a:srgbClr val="000000">
                      <a:alpha val="40000"/>
                    </a:srgbClr>
                  </a:outerShdw>
                </a:effectLst>
                <a:latin typeface="Book Antiqua" pitchFamily="18" charset="0"/>
                <a:cs typeface="Tahoma"/>
              </a:rPr>
              <a:t> </a:t>
            </a:r>
            <a:r>
              <a:rPr lang="en-US" sz="3200" dirty="0" smtClean="0">
                <a:ln w="6350">
                  <a:noFill/>
                </a:ln>
                <a:solidFill>
                  <a:schemeClr val="bg1"/>
                </a:solidFill>
                <a:effectLst>
                  <a:outerShdw blurRad="114300" dist="101600" dir="2700000" algn="tl" rotWithShape="0">
                    <a:srgbClr val="000000">
                      <a:alpha val="40000"/>
                    </a:srgbClr>
                  </a:outerShdw>
                </a:effectLst>
                <a:latin typeface="Book Antiqua" pitchFamily="18" charset="0"/>
              </a:rPr>
              <a:t>And </a:t>
            </a:r>
            <a:r>
              <a:rPr lang="en" sz="3200" dirty="0">
                <a:ln w="6350">
                  <a:noFill/>
                </a:ln>
                <a:solidFill>
                  <a:schemeClr val="bg1"/>
                </a:solidFill>
                <a:effectLst>
                  <a:outerShdw blurRad="114300" dist="101600" dir="2700000" algn="tl" rotWithShape="0">
                    <a:srgbClr val="000000">
                      <a:alpha val="40000"/>
                    </a:srgbClr>
                  </a:outerShdw>
                </a:effectLst>
                <a:latin typeface="Book Antiqua" pitchFamily="18" charset="0"/>
                <a:sym typeface="Oswald"/>
              </a:rPr>
              <a:t>Recommendations</a:t>
            </a:r>
            <a:r>
              <a:rPr lang="en-US" sz="3200" dirty="0">
                <a:ln w="6350">
                  <a:noFill/>
                </a:ln>
                <a:solidFill>
                  <a:schemeClr val="bg1"/>
                </a:solidFill>
                <a:effectLst>
                  <a:outerShdw blurRad="114300" dist="101600" dir="2700000" algn="tl" rotWithShape="0">
                    <a:srgbClr val="000000">
                      <a:alpha val="40000"/>
                    </a:srgbClr>
                  </a:outerShdw>
                </a:effectLst>
                <a:latin typeface="Book Antiqua" pitchFamily="18" charset="0"/>
              </a:rPr>
              <a:t/>
            </a:r>
            <a:br>
              <a:rPr lang="en-US" sz="3200" dirty="0">
                <a:ln w="6350">
                  <a:noFill/>
                </a:ln>
                <a:solidFill>
                  <a:schemeClr val="bg1"/>
                </a:solidFill>
                <a:effectLst>
                  <a:outerShdw blurRad="114300" dist="101600" dir="2700000" algn="tl" rotWithShape="0">
                    <a:srgbClr val="000000">
                      <a:alpha val="40000"/>
                    </a:srgbClr>
                  </a:outerShdw>
                </a:effectLst>
                <a:latin typeface="Book Antiqua" pitchFamily="18" charset="0"/>
              </a:rPr>
            </a:br>
            <a:r>
              <a:rPr lang="ar-JO" sz="3200" dirty="0" smtClean="0">
                <a:ln w="6350">
                  <a:noFill/>
                </a:ln>
                <a:solidFill>
                  <a:schemeClr val="bg1"/>
                </a:solidFill>
                <a:effectLst>
                  <a:outerShdw blurRad="114300" dist="101600" dir="2700000" algn="tl" rotWithShape="0">
                    <a:srgbClr val="000000">
                      <a:alpha val="40000"/>
                    </a:srgbClr>
                  </a:outerShdw>
                </a:effectLst>
                <a:latin typeface="Book Antiqua" pitchFamily="18" charset="0"/>
              </a:rPr>
              <a:t/>
            </a:r>
            <a:br>
              <a:rPr lang="ar-JO" sz="3200" dirty="0" smtClean="0">
                <a:ln w="6350">
                  <a:noFill/>
                </a:ln>
                <a:solidFill>
                  <a:schemeClr val="bg1"/>
                </a:solidFill>
                <a:effectLst>
                  <a:outerShdw blurRad="114300" dist="101600" dir="2700000" algn="tl" rotWithShape="0">
                    <a:srgbClr val="000000">
                      <a:alpha val="40000"/>
                    </a:srgbClr>
                  </a:outerShdw>
                </a:effectLst>
                <a:latin typeface="Book Antiqua" pitchFamily="18" charset="0"/>
              </a:rPr>
            </a:br>
            <a:r>
              <a:rPr lang="en-US" sz="3200" dirty="0" smtClean="0">
                <a:solidFill>
                  <a:schemeClr val="bg1"/>
                </a:solidFill>
                <a:latin typeface="Book Antiqua" pitchFamily="18" charset="0"/>
              </a:rPr>
              <a:t/>
            </a:r>
            <a:br>
              <a:rPr lang="en-US" sz="3200" dirty="0" smtClean="0">
                <a:solidFill>
                  <a:schemeClr val="bg1"/>
                </a:solidFill>
                <a:latin typeface="Book Antiqua" pitchFamily="18" charset="0"/>
              </a:rPr>
            </a:br>
            <a:endParaRPr lang="en-US" sz="3200" dirty="0">
              <a:solidFill>
                <a:schemeClr val="bg1"/>
              </a:solidFill>
              <a:latin typeface="Book Antiqua" pitchFamily="18" charset="0"/>
            </a:endParaRPr>
          </a:p>
        </p:txBody>
      </p:sp>
      <p:grpSp>
        <p:nvGrpSpPr>
          <p:cNvPr id="4" name="Shape 149"/>
          <p:cNvGrpSpPr/>
          <p:nvPr/>
        </p:nvGrpSpPr>
        <p:grpSpPr>
          <a:xfrm>
            <a:off x="381000" y="2801089"/>
            <a:ext cx="8294371" cy="1351276"/>
            <a:chOff x="424812" y="1177875"/>
            <a:chExt cx="8294371" cy="849900"/>
          </a:xfrm>
        </p:grpSpPr>
        <p:sp>
          <p:nvSpPr>
            <p:cNvPr id="5" name="Shape 150"/>
            <p:cNvSpPr/>
            <p:nvPr/>
          </p:nvSpPr>
          <p:spPr>
            <a:xfrm>
              <a:off x="2927683" y="1177875"/>
              <a:ext cx="5791500" cy="849900"/>
            </a:xfrm>
            <a:prstGeom prst="rect">
              <a:avLst/>
            </a:prstGeom>
            <a:solidFill>
              <a:schemeClr val="bg2"/>
            </a:solidFill>
            <a:ln>
              <a:noFill/>
            </a:ln>
          </p:spPr>
          <p:txBody>
            <a:bodyPr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Shape 151"/>
            <p:cNvSpPr/>
            <p:nvPr/>
          </p:nvSpPr>
          <p:spPr>
            <a:xfrm>
              <a:off x="424812" y="1177875"/>
              <a:ext cx="3055799" cy="849900"/>
            </a:xfrm>
            <a:prstGeom prst="homePlate">
              <a:avLst>
                <a:gd name="adj" fmla="val 26719"/>
              </a:avLst>
            </a:prstGeom>
            <a:solidFill>
              <a:schemeClr val="tx2">
                <a:lumMod val="60000"/>
                <a:lumOff val="40000"/>
              </a:schemeClr>
            </a:solidFill>
            <a:ln>
              <a:solidFill>
                <a:schemeClr val="accent1">
                  <a:lumMod val="60000"/>
                  <a:lumOff val="40000"/>
                </a:schemeClr>
              </a:solidFill>
            </a:ln>
          </p:spPr>
          <p:txBody>
            <a:bodyPr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7" name="Rectangle 6"/>
          <p:cNvSpPr/>
          <p:nvPr/>
        </p:nvSpPr>
        <p:spPr>
          <a:xfrm>
            <a:off x="3657598" y="2876562"/>
            <a:ext cx="4572000" cy="1200329"/>
          </a:xfrm>
          <a:prstGeom prst="rect">
            <a:avLst/>
          </a:prstGeom>
        </p:spPr>
        <p:txBody>
          <a:bodyPr>
            <a:spAutoFit/>
          </a:bodyPr>
          <a:lstStyle/>
          <a:p>
            <a:pPr algn="just"/>
            <a:r>
              <a:rPr lang="en-US" dirty="0" err="1">
                <a:latin typeface="Book Antiqua" pitchFamily="18" charset="0"/>
              </a:rPr>
              <a:t>Etap</a:t>
            </a:r>
            <a:r>
              <a:rPr lang="en-US" dirty="0">
                <a:latin typeface="Book Antiqua" pitchFamily="18" charset="0"/>
              </a:rPr>
              <a:t> software can design the power system precisely as it exists in the real world, and gives the measurement accurately matching the practical system.</a:t>
            </a:r>
            <a:endParaRPr lang="en-US" dirty="0">
              <a:latin typeface="Book Antiqua" pitchFamily="18" charset="0"/>
            </a:endParaRPr>
          </a:p>
        </p:txBody>
      </p:sp>
      <p:grpSp>
        <p:nvGrpSpPr>
          <p:cNvPr id="8" name="Shape 149"/>
          <p:cNvGrpSpPr/>
          <p:nvPr/>
        </p:nvGrpSpPr>
        <p:grpSpPr>
          <a:xfrm>
            <a:off x="350729" y="4450916"/>
            <a:ext cx="8294371" cy="1752600"/>
            <a:chOff x="424812" y="1177875"/>
            <a:chExt cx="8294371" cy="849900"/>
          </a:xfrm>
        </p:grpSpPr>
        <p:sp>
          <p:nvSpPr>
            <p:cNvPr id="9" name="Shape 150"/>
            <p:cNvSpPr/>
            <p:nvPr/>
          </p:nvSpPr>
          <p:spPr>
            <a:xfrm>
              <a:off x="2927683" y="1177875"/>
              <a:ext cx="5791500" cy="849900"/>
            </a:xfrm>
            <a:prstGeom prst="rect">
              <a:avLst/>
            </a:prstGeom>
            <a:solidFill>
              <a:schemeClr val="bg2"/>
            </a:solidFill>
            <a:ln>
              <a:noFill/>
            </a:ln>
          </p:spPr>
          <p:txBody>
            <a:bodyPr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Shape 151"/>
            <p:cNvSpPr/>
            <p:nvPr/>
          </p:nvSpPr>
          <p:spPr>
            <a:xfrm>
              <a:off x="424812" y="1177875"/>
              <a:ext cx="3055799" cy="849900"/>
            </a:xfrm>
            <a:prstGeom prst="homePlate">
              <a:avLst>
                <a:gd name="adj" fmla="val 26719"/>
              </a:avLst>
            </a:prstGeom>
            <a:solidFill>
              <a:schemeClr val="tx2">
                <a:lumMod val="60000"/>
                <a:lumOff val="40000"/>
              </a:schemeClr>
            </a:solidFill>
            <a:ln>
              <a:solidFill>
                <a:schemeClr val="accent1">
                  <a:lumMod val="60000"/>
                  <a:lumOff val="40000"/>
                </a:schemeClr>
              </a:solidFill>
            </a:ln>
          </p:spPr>
          <p:txBody>
            <a:bodyPr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2" name="Rectangle 11"/>
          <p:cNvSpPr/>
          <p:nvPr/>
        </p:nvSpPr>
        <p:spPr>
          <a:xfrm>
            <a:off x="923205" y="3282005"/>
            <a:ext cx="1518364" cy="369332"/>
          </a:xfrm>
          <a:prstGeom prst="rect">
            <a:avLst/>
          </a:prstGeom>
        </p:spPr>
        <p:txBody>
          <a:bodyPr wrap="none">
            <a:spAutoFit/>
          </a:bodyPr>
          <a:lstStyle/>
          <a:p>
            <a:pPr lvl="0" algn="ctr">
              <a:buClr>
                <a:srgbClr val="CACACA"/>
              </a:buClr>
              <a:buSzPct val="100000"/>
            </a:pPr>
            <a:r>
              <a:rPr lang="en-US" kern="0" dirty="0">
                <a:solidFill>
                  <a:srgbClr val="37474F"/>
                </a:solidFill>
                <a:latin typeface="Book Antiqua" pitchFamily="18" charset="0"/>
                <a:sym typeface="Average"/>
              </a:rPr>
              <a:t>Conclusion 1</a:t>
            </a:r>
            <a:endParaRPr lang="en" kern="0" dirty="0">
              <a:solidFill>
                <a:srgbClr val="37474F"/>
              </a:solidFill>
              <a:latin typeface="Book Antiqua" pitchFamily="18" charset="0"/>
              <a:sym typeface="Average"/>
            </a:endParaRPr>
          </a:p>
        </p:txBody>
      </p:sp>
      <p:sp>
        <p:nvSpPr>
          <p:cNvPr id="13" name="Rectangle 12"/>
          <p:cNvSpPr/>
          <p:nvPr/>
        </p:nvSpPr>
        <p:spPr>
          <a:xfrm>
            <a:off x="930512" y="5062972"/>
            <a:ext cx="1518364" cy="369332"/>
          </a:xfrm>
          <a:prstGeom prst="rect">
            <a:avLst/>
          </a:prstGeom>
        </p:spPr>
        <p:txBody>
          <a:bodyPr wrap="none">
            <a:spAutoFit/>
          </a:bodyPr>
          <a:lstStyle/>
          <a:p>
            <a:pPr lvl="0" algn="ctr">
              <a:buClr>
                <a:srgbClr val="CACACA"/>
              </a:buClr>
              <a:buSzPct val="100000"/>
            </a:pPr>
            <a:r>
              <a:rPr lang="en-US" kern="0" dirty="0" smtClean="0">
                <a:solidFill>
                  <a:srgbClr val="37474F"/>
                </a:solidFill>
                <a:latin typeface="Book Antiqua" pitchFamily="18" charset="0"/>
                <a:sym typeface="Average"/>
              </a:rPr>
              <a:t>Conclusion 2</a:t>
            </a:r>
            <a:endParaRPr lang="en" kern="0" dirty="0">
              <a:solidFill>
                <a:srgbClr val="37474F"/>
              </a:solidFill>
              <a:latin typeface="Book Antiqua" pitchFamily="18" charset="0"/>
              <a:sym typeface="Average"/>
            </a:endParaRPr>
          </a:p>
        </p:txBody>
      </p:sp>
      <p:sp>
        <p:nvSpPr>
          <p:cNvPr id="14" name="Rectangle 13"/>
          <p:cNvSpPr/>
          <p:nvPr/>
        </p:nvSpPr>
        <p:spPr>
          <a:xfrm>
            <a:off x="3452731" y="4584526"/>
            <a:ext cx="4981735" cy="1477328"/>
          </a:xfrm>
          <a:prstGeom prst="rect">
            <a:avLst/>
          </a:prstGeom>
        </p:spPr>
        <p:txBody>
          <a:bodyPr wrap="square">
            <a:spAutoFit/>
          </a:bodyPr>
          <a:lstStyle/>
          <a:p>
            <a:pPr algn="just"/>
            <a:r>
              <a:rPr lang="en-US" dirty="0">
                <a:latin typeface="Book Antiqua" pitchFamily="18" charset="0"/>
              </a:rPr>
              <a:t>The present study on Al-</a:t>
            </a:r>
            <a:r>
              <a:rPr lang="en-US" dirty="0" err="1">
                <a:latin typeface="Book Antiqua" pitchFamily="18" charset="0"/>
              </a:rPr>
              <a:t>Dahiriya</a:t>
            </a:r>
            <a:r>
              <a:rPr lang="en-US" dirty="0">
                <a:latin typeface="Book Antiqua" pitchFamily="18" charset="0"/>
              </a:rPr>
              <a:t> MV network show that the percentage loadings on the transformers are less than 50%. However, there is no need for replacing the transformers for the coming years.</a:t>
            </a:r>
            <a:endParaRPr lang="en-US" dirty="0">
              <a:latin typeface="Book Antiqua" pitchFamily="18" charset="0"/>
            </a:endParaRPr>
          </a:p>
        </p:txBody>
      </p:sp>
      <p:sp>
        <p:nvSpPr>
          <p:cNvPr id="15" name="Rectangle 14"/>
          <p:cNvSpPr/>
          <p:nvPr/>
        </p:nvSpPr>
        <p:spPr>
          <a:xfrm>
            <a:off x="649892" y="1981200"/>
            <a:ext cx="2064989" cy="523220"/>
          </a:xfrm>
          <a:prstGeom prst="rect">
            <a:avLst/>
          </a:prstGeom>
        </p:spPr>
        <p:txBody>
          <a:bodyPr wrap="none">
            <a:spAutoFit/>
          </a:bodyPr>
          <a:lstStyle/>
          <a:p>
            <a:r>
              <a:rPr lang="en-US" sz="2800" kern="0" dirty="0">
                <a:solidFill>
                  <a:srgbClr val="37474F"/>
                </a:solidFill>
                <a:latin typeface="Book Antiqua" pitchFamily="18" charset="0"/>
                <a:sym typeface="Average"/>
              </a:rPr>
              <a:t>Conclusion </a:t>
            </a:r>
            <a:endParaRPr lang="en-US" sz="2800" dirty="0">
              <a:latin typeface="Book Antiqua" pitchFamily="18" charset="0"/>
            </a:endParaRPr>
          </a:p>
        </p:txBody>
      </p:sp>
    </p:spTree>
    <p:extLst>
      <p:ext uri="{BB962C8B-B14F-4D97-AF65-F5344CB8AC3E}">
        <p14:creationId xmlns:p14="http://schemas.microsoft.com/office/powerpoint/2010/main" val="3505485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362200"/>
            <a:ext cx="7899400" cy="5029200"/>
          </a:xfrm>
        </p:spPr>
        <p:txBody>
          <a:bodyPr>
            <a:normAutofit/>
          </a:bodyPr>
          <a:lstStyle/>
          <a:p>
            <a:pPr marL="924243" lvl="2" indent="-342900" algn="l" rtl="0">
              <a:buFont typeface="Wingdings" pitchFamily="2" charset="2"/>
              <a:buChar char="q"/>
            </a:pPr>
            <a:r>
              <a:rPr lang="en-US" sz="2400" dirty="0">
                <a:solidFill>
                  <a:schemeClr val="tx1"/>
                </a:solidFill>
                <a:latin typeface="Book Antiqua" pitchFamily="18" charset="0"/>
              </a:rPr>
              <a:t>Study and analysis the effect of unbalanced load on the Medium Voltage Network.</a:t>
            </a:r>
          </a:p>
          <a:p>
            <a:pPr marL="924243" lvl="2" indent="-342900" algn="l" rtl="0">
              <a:buFont typeface="Wingdings" pitchFamily="2" charset="2"/>
              <a:buChar char="q"/>
            </a:pPr>
            <a:r>
              <a:rPr lang="en-US" sz="2400" dirty="0">
                <a:solidFill>
                  <a:schemeClr val="tx1"/>
                </a:solidFill>
                <a:latin typeface="Book Antiqua" pitchFamily="18" charset="0"/>
              </a:rPr>
              <a:t>Study the different loads and work statistics required for the development of the network.</a:t>
            </a:r>
          </a:p>
          <a:p>
            <a:pPr marL="924243" lvl="2" indent="-342900" algn="l" rtl="0">
              <a:buFont typeface="Wingdings" pitchFamily="2" charset="2"/>
              <a:buChar char="q"/>
            </a:pPr>
            <a:r>
              <a:rPr lang="en-US" sz="2400" dirty="0">
                <a:solidFill>
                  <a:schemeClr val="tx1"/>
                </a:solidFill>
                <a:latin typeface="Book Antiqua" pitchFamily="18" charset="0"/>
              </a:rPr>
              <a:t>Redistributed the loaded on the medium Voltage Network to be balanced.</a:t>
            </a:r>
          </a:p>
          <a:p>
            <a:pPr marL="924243" lvl="2" indent="-342900" algn="l" rtl="0">
              <a:buFont typeface="Wingdings" pitchFamily="2" charset="2"/>
              <a:buChar char="q"/>
            </a:pPr>
            <a:r>
              <a:rPr lang="en-US" sz="2400" dirty="0">
                <a:solidFill>
                  <a:schemeClr val="tx1"/>
                </a:solidFill>
                <a:latin typeface="Book Antiqua" pitchFamily="18" charset="0"/>
              </a:rPr>
              <a:t>Economic Feasibility Study for both case (balanced &amp;unbalanced) and the evaluate the results. </a:t>
            </a:r>
          </a:p>
          <a:p>
            <a:pPr marL="924243" lvl="2" indent="-342900" algn="l" rtl="0">
              <a:buFont typeface="Wingdings" pitchFamily="2" charset="2"/>
              <a:buChar char="q"/>
            </a:pPr>
            <a:r>
              <a:rPr lang="en-US" sz="2400" dirty="0">
                <a:solidFill>
                  <a:schemeClr val="tx1"/>
                </a:solidFill>
                <a:latin typeface="Book Antiqua" pitchFamily="18" charset="0"/>
              </a:rPr>
              <a:t>Reduce the maintenance and running cost of the network.</a:t>
            </a:r>
          </a:p>
          <a:p>
            <a:pPr marL="924243" lvl="2" indent="-342900" algn="l" rtl="0"/>
            <a:endParaRPr lang="en-US" sz="2400" dirty="0"/>
          </a:p>
        </p:txBody>
      </p:sp>
      <p:sp>
        <p:nvSpPr>
          <p:cNvPr id="2" name="Title 1"/>
          <p:cNvSpPr>
            <a:spLocks noGrp="1"/>
          </p:cNvSpPr>
          <p:nvPr>
            <p:ph type="title"/>
          </p:nvPr>
        </p:nvSpPr>
        <p:spPr>
          <a:xfrm>
            <a:off x="457200" y="685800"/>
            <a:ext cx="8229600" cy="1252728"/>
          </a:xfrm>
        </p:spPr>
        <p:txBody>
          <a:bodyPr>
            <a:normAutofit fontScale="90000"/>
          </a:bodyPr>
          <a:lstStyle/>
          <a:p>
            <a:r>
              <a:rPr lang="en-US" dirty="0">
                <a:solidFill>
                  <a:schemeClr val="bg1"/>
                </a:solidFill>
                <a:latin typeface="Book Antiqua" pitchFamily="18" charset="0"/>
              </a:rPr>
              <a:t>The object  of the Project</a:t>
            </a:r>
            <a:r>
              <a:rPr lang="en-US" dirty="0">
                <a:solidFill>
                  <a:schemeClr val="accent1">
                    <a:lumMod val="60000"/>
                    <a:lumOff val="40000"/>
                  </a:schemeClr>
                </a:solidFill>
                <a:latin typeface="Book Antiqua" pitchFamily="18" charset="0"/>
              </a:rPr>
              <a:t/>
            </a:r>
            <a:br>
              <a:rPr lang="en-US" dirty="0">
                <a:solidFill>
                  <a:schemeClr val="accent1">
                    <a:lumMod val="60000"/>
                    <a:lumOff val="40000"/>
                  </a:schemeClr>
                </a:solidFill>
                <a:latin typeface="Book Antiqua" pitchFamily="18" charset="0"/>
              </a:rPr>
            </a:br>
            <a:endParaRPr lang="en-US" dirty="0">
              <a:latin typeface="Book Antiqua" pitchFamily="18" charset="0"/>
            </a:endParaRPr>
          </a:p>
        </p:txBody>
      </p:sp>
    </p:spTree>
    <p:extLst>
      <p:ext uri="{BB962C8B-B14F-4D97-AF65-F5344CB8AC3E}">
        <p14:creationId xmlns:p14="http://schemas.microsoft.com/office/powerpoint/2010/main" val="340786345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0833" y="1102455"/>
            <a:ext cx="8229600" cy="1252728"/>
          </a:xfrm>
        </p:spPr>
        <p:txBody>
          <a:bodyPr>
            <a:noAutofit/>
          </a:bodyPr>
          <a:lstStyle/>
          <a:p>
            <a:r>
              <a:rPr lang="en-US" sz="3200" dirty="0">
                <a:ln w="6350">
                  <a:noFill/>
                </a:ln>
                <a:solidFill>
                  <a:prstClr val="white"/>
                </a:solidFill>
                <a:effectLst>
                  <a:outerShdw blurRad="114300" dist="101600" dir="2700000" algn="tl" rotWithShape="0">
                    <a:srgbClr val="000000">
                      <a:alpha val="40000"/>
                    </a:srgbClr>
                  </a:outerShdw>
                </a:effectLst>
                <a:latin typeface="Book Antiqua" pitchFamily="18" charset="0"/>
              </a:rPr>
              <a:t> Conclusion</a:t>
            </a:r>
            <a:r>
              <a:rPr lang="en-US" sz="3200" dirty="0">
                <a:ln w="6350">
                  <a:noFill/>
                </a:ln>
                <a:solidFill>
                  <a:prstClr val="white"/>
                </a:solidFill>
                <a:effectLst>
                  <a:outerShdw blurRad="114300" dist="101600" dir="2700000" algn="tl" rotWithShape="0">
                    <a:srgbClr val="000000">
                      <a:alpha val="40000"/>
                    </a:srgbClr>
                  </a:outerShdw>
                </a:effectLst>
                <a:latin typeface="Book Antiqua" pitchFamily="18" charset="0"/>
                <a:cs typeface="Tahoma"/>
              </a:rPr>
              <a:t> </a:t>
            </a:r>
            <a:r>
              <a:rPr lang="en-US" sz="3200" dirty="0">
                <a:ln w="6350">
                  <a:noFill/>
                </a:ln>
                <a:solidFill>
                  <a:prstClr val="white"/>
                </a:solidFill>
                <a:effectLst>
                  <a:outerShdw blurRad="114300" dist="101600" dir="2700000" algn="tl" rotWithShape="0">
                    <a:srgbClr val="000000">
                      <a:alpha val="40000"/>
                    </a:srgbClr>
                  </a:outerShdw>
                </a:effectLst>
                <a:latin typeface="Book Antiqua" pitchFamily="18" charset="0"/>
              </a:rPr>
              <a:t>And </a:t>
            </a:r>
            <a:r>
              <a:rPr lang="en" sz="3200" dirty="0">
                <a:ln w="6350">
                  <a:noFill/>
                </a:ln>
                <a:solidFill>
                  <a:prstClr val="white"/>
                </a:solidFill>
                <a:effectLst>
                  <a:outerShdw blurRad="114300" dist="101600" dir="2700000" algn="tl" rotWithShape="0">
                    <a:srgbClr val="000000">
                      <a:alpha val="40000"/>
                    </a:srgbClr>
                  </a:outerShdw>
                </a:effectLst>
                <a:latin typeface="Book Antiqua" pitchFamily="18" charset="0"/>
                <a:sym typeface="Oswald"/>
              </a:rPr>
              <a:t>Recommendations</a:t>
            </a:r>
            <a:r>
              <a:rPr lang="en-US" sz="3200" dirty="0">
                <a:ln w="6350">
                  <a:noFill/>
                </a:ln>
                <a:solidFill>
                  <a:prstClr val="white"/>
                </a:solidFill>
                <a:effectLst>
                  <a:outerShdw blurRad="114300" dist="101600" dir="2700000" algn="tl" rotWithShape="0">
                    <a:srgbClr val="000000">
                      <a:alpha val="40000"/>
                    </a:srgbClr>
                  </a:outerShdw>
                </a:effectLst>
                <a:latin typeface="Book Antiqua" pitchFamily="18" charset="0"/>
              </a:rPr>
              <a:t/>
            </a:r>
            <a:br>
              <a:rPr lang="en-US" sz="3200" dirty="0">
                <a:ln w="6350">
                  <a:noFill/>
                </a:ln>
                <a:solidFill>
                  <a:prstClr val="white"/>
                </a:solidFill>
                <a:effectLst>
                  <a:outerShdw blurRad="114300" dist="101600" dir="2700000" algn="tl" rotWithShape="0">
                    <a:srgbClr val="000000">
                      <a:alpha val="40000"/>
                    </a:srgbClr>
                  </a:outerShdw>
                </a:effectLst>
                <a:latin typeface="Book Antiqua" pitchFamily="18" charset="0"/>
              </a:rPr>
            </a:br>
            <a:r>
              <a:rPr lang="ar-JO" sz="3200" dirty="0">
                <a:ln w="6350">
                  <a:noFill/>
                </a:ln>
                <a:solidFill>
                  <a:prstClr val="white"/>
                </a:solidFill>
                <a:effectLst>
                  <a:outerShdw blurRad="114300" dist="101600" dir="2700000" algn="tl" rotWithShape="0">
                    <a:srgbClr val="000000">
                      <a:alpha val="40000"/>
                    </a:srgbClr>
                  </a:outerShdw>
                </a:effectLst>
                <a:latin typeface="Book Antiqua" pitchFamily="18" charset="0"/>
              </a:rPr>
              <a:t/>
            </a:r>
            <a:br>
              <a:rPr lang="ar-JO" sz="3200" dirty="0">
                <a:ln w="6350">
                  <a:noFill/>
                </a:ln>
                <a:solidFill>
                  <a:prstClr val="white"/>
                </a:solidFill>
                <a:effectLst>
                  <a:outerShdw blurRad="114300" dist="101600" dir="2700000" algn="tl" rotWithShape="0">
                    <a:srgbClr val="000000">
                      <a:alpha val="40000"/>
                    </a:srgbClr>
                  </a:outerShdw>
                </a:effectLst>
                <a:latin typeface="Book Antiqua" pitchFamily="18" charset="0"/>
              </a:rPr>
            </a:br>
            <a:r>
              <a:rPr lang="en-US" sz="3200" dirty="0">
                <a:solidFill>
                  <a:prstClr val="white"/>
                </a:solidFill>
                <a:latin typeface="Book Antiqua" pitchFamily="18" charset="0"/>
              </a:rPr>
              <a:t/>
            </a:r>
            <a:br>
              <a:rPr lang="en-US" sz="3200" dirty="0">
                <a:solidFill>
                  <a:prstClr val="white"/>
                </a:solidFill>
                <a:latin typeface="Book Antiqua" pitchFamily="18" charset="0"/>
              </a:rPr>
            </a:br>
            <a:endParaRPr lang="en-US" dirty="0"/>
          </a:p>
        </p:txBody>
      </p:sp>
      <p:grpSp>
        <p:nvGrpSpPr>
          <p:cNvPr id="4" name="Shape 149"/>
          <p:cNvGrpSpPr/>
          <p:nvPr/>
        </p:nvGrpSpPr>
        <p:grpSpPr>
          <a:xfrm>
            <a:off x="208768" y="2548372"/>
            <a:ext cx="8478032" cy="1524000"/>
            <a:chOff x="424812" y="1177875"/>
            <a:chExt cx="8294371" cy="849900"/>
          </a:xfrm>
        </p:grpSpPr>
        <p:sp>
          <p:nvSpPr>
            <p:cNvPr id="5" name="Shape 150"/>
            <p:cNvSpPr/>
            <p:nvPr/>
          </p:nvSpPr>
          <p:spPr>
            <a:xfrm>
              <a:off x="2927683" y="1177875"/>
              <a:ext cx="5791500" cy="849900"/>
            </a:xfrm>
            <a:prstGeom prst="rect">
              <a:avLst/>
            </a:prstGeom>
            <a:solidFill>
              <a:schemeClr val="bg2"/>
            </a:solidFill>
            <a:ln>
              <a:noFill/>
            </a:ln>
          </p:spPr>
          <p:txBody>
            <a:bodyPr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Shape 151"/>
            <p:cNvSpPr/>
            <p:nvPr/>
          </p:nvSpPr>
          <p:spPr>
            <a:xfrm>
              <a:off x="424812" y="1177875"/>
              <a:ext cx="3055799" cy="849900"/>
            </a:xfrm>
            <a:prstGeom prst="homePlate">
              <a:avLst>
                <a:gd name="adj" fmla="val 26719"/>
              </a:avLst>
            </a:prstGeom>
            <a:solidFill>
              <a:schemeClr val="tx2">
                <a:lumMod val="60000"/>
                <a:lumOff val="40000"/>
              </a:schemeClr>
            </a:solidFill>
            <a:ln>
              <a:solidFill>
                <a:schemeClr val="accent1">
                  <a:lumMod val="60000"/>
                  <a:lumOff val="40000"/>
                </a:schemeClr>
              </a:solidFill>
            </a:ln>
          </p:spPr>
          <p:txBody>
            <a:bodyPr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nvGrpSpPr>
          <p:cNvPr id="7" name="Shape 149"/>
          <p:cNvGrpSpPr/>
          <p:nvPr/>
        </p:nvGrpSpPr>
        <p:grpSpPr>
          <a:xfrm>
            <a:off x="206679" y="4295060"/>
            <a:ext cx="8480121" cy="2410539"/>
            <a:chOff x="424812" y="1177875"/>
            <a:chExt cx="8294371" cy="849900"/>
          </a:xfrm>
        </p:grpSpPr>
        <p:sp>
          <p:nvSpPr>
            <p:cNvPr id="8" name="Shape 150"/>
            <p:cNvSpPr/>
            <p:nvPr/>
          </p:nvSpPr>
          <p:spPr>
            <a:xfrm>
              <a:off x="2927683" y="1177875"/>
              <a:ext cx="5791500" cy="849900"/>
            </a:xfrm>
            <a:prstGeom prst="rect">
              <a:avLst/>
            </a:prstGeom>
            <a:solidFill>
              <a:schemeClr val="bg2"/>
            </a:solidFill>
            <a:ln>
              <a:noFill/>
            </a:ln>
          </p:spPr>
          <p:txBody>
            <a:bodyPr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Shape 151"/>
            <p:cNvSpPr/>
            <p:nvPr/>
          </p:nvSpPr>
          <p:spPr>
            <a:xfrm>
              <a:off x="424812" y="1177875"/>
              <a:ext cx="3055799" cy="849900"/>
            </a:xfrm>
            <a:prstGeom prst="homePlate">
              <a:avLst>
                <a:gd name="adj" fmla="val 26719"/>
              </a:avLst>
            </a:prstGeom>
            <a:solidFill>
              <a:schemeClr val="tx2">
                <a:lumMod val="60000"/>
                <a:lumOff val="40000"/>
              </a:schemeClr>
            </a:solidFill>
            <a:ln>
              <a:solidFill>
                <a:schemeClr val="accent1">
                  <a:lumMod val="60000"/>
                  <a:lumOff val="40000"/>
                </a:schemeClr>
              </a:solidFill>
            </a:ln>
          </p:spPr>
          <p:txBody>
            <a:bodyPr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0" name="Rectangle 9"/>
          <p:cNvSpPr/>
          <p:nvPr/>
        </p:nvSpPr>
        <p:spPr>
          <a:xfrm>
            <a:off x="943038" y="3125706"/>
            <a:ext cx="1518364" cy="369332"/>
          </a:xfrm>
          <a:prstGeom prst="rect">
            <a:avLst/>
          </a:prstGeom>
        </p:spPr>
        <p:txBody>
          <a:bodyPr wrap="none">
            <a:spAutoFit/>
          </a:bodyPr>
          <a:lstStyle/>
          <a:p>
            <a:pPr lvl="0" algn="ctr">
              <a:buClr>
                <a:srgbClr val="CACACA"/>
              </a:buClr>
              <a:buSzPct val="100000"/>
            </a:pPr>
            <a:r>
              <a:rPr lang="en-US" kern="0" dirty="0">
                <a:solidFill>
                  <a:srgbClr val="37474F"/>
                </a:solidFill>
                <a:latin typeface="Book Antiqua" pitchFamily="18" charset="0"/>
                <a:sym typeface="Average"/>
              </a:rPr>
              <a:t>Conclusion </a:t>
            </a:r>
            <a:r>
              <a:rPr lang="en-US" kern="0" dirty="0" smtClean="0">
                <a:solidFill>
                  <a:srgbClr val="37474F"/>
                </a:solidFill>
                <a:latin typeface="Book Antiqua" pitchFamily="18" charset="0"/>
                <a:sym typeface="Average"/>
              </a:rPr>
              <a:t>3</a:t>
            </a:r>
            <a:endParaRPr lang="en" kern="0" dirty="0">
              <a:solidFill>
                <a:srgbClr val="37474F"/>
              </a:solidFill>
              <a:latin typeface="Book Antiqua" pitchFamily="18" charset="0"/>
              <a:sym typeface="Average"/>
            </a:endParaRPr>
          </a:p>
        </p:txBody>
      </p:sp>
      <p:sp>
        <p:nvSpPr>
          <p:cNvPr id="11" name="Rectangle 10"/>
          <p:cNvSpPr/>
          <p:nvPr/>
        </p:nvSpPr>
        <p:spPr>
          <a:xfrm>
            <a:off x="762000" y="5315663"/>
            <a:ext cx="1518364" cy="369332"/>
          </a:xfrm>
          <a:prstGeom prst="rect">
            <a:avLst/>
          </a:prstGeom>
        </p:spPr>
        <p:txBody>
          <a:bodyPr wrap="none">
            <a:spAutoFit/>
          </a:bodyPr>
          <a:lstStyle/>
          <a:p>
            <a:pPr lvl="0" algn="ctr">
              <a:buClr>
                <a:srgbClr val="CACACA"/>
              </a:buClr>
              <a:buSzPct val="100000"/>
            </a:pPr>
            <a:r>
              <a:rPr lang="en-US" kern="0" dirty="0">
                <a:solidFill>
                  <a:srgbClr val="37474F"/>
                </a:solidFill>
                <a:latin typeface="Book Antiqua" pitchFamily="18" charset="0"/>
                <a:sym typeface="Average"/>
              </a:rPr>
              <a:t>Conclusion </a:t>
            </a:r>
            <a:r>
              <a:rPr lang="en-US" kern="0" dirty="0" smtClean="0">
                <a:solidFill>
                  <a:srgbClr val="37474F"/>
                </a:solidFill>
                <a:latin typeface="Book Antiqua" pitchFamily="18" charset="0"/>
                <a:sym typeface="Average"/>
              </a:rPr>
              <a:t>4</a:t>
            </a:r>
            <a:endParaRPr lang="en" kern="0" dirty="0">
              <a:solidFill>
                <a:srgbClr val="37474F"/>
              </a:solidFill>
              <a:latin typeface="Book Antiqua" pitchFamily="18" charset="0"/>
              <a:sym typeface="Average"/>
            </a:endParaRPr>
          </a:p>
        </p:txBody>
      </p:sp>
      <p:sp>
        <p:nvSpPr>
          <p:cNvPr id="12" name="Rectangle 11"/>
          <p:cNvSpPr/>
          <p:nvPr/>
        </p:nvSpPr>
        <p:spPr>
          <a:xfrm>
            <a:off x="623340" y="1893518"/>
            <a:ext cx="2073003" cy="523220"/>
          </a:xfrm>
          <a:prstGeom prst="rect">
            <a:avLst/>
          </a:prstGeom>
        </p:spPr>
        <p:txBody>
          <a:bodyPr wrap="none">
            <a:spAutoFit/>
          </a:bodyPr>
          <a:lstStyle/>
          <a:p>
            <a:r>
              <a:rPr lang="en-US" sz="2800" kern="0" dirty="0">
                <a:solidFill>
                  <a:srgbClr val="37474F"/>
                </a:solidFill>
                <a:latin typeface="Book Antiqua" pitchFamily="18" charset="0"/>
                <a:sym typeface="Average"/>
              </a:rPr>
              <a:t>Conclusion </a:t>
            </a:r>
            <a:endParaRPr lang="en-US" sz="2000" dirty="0">
              <a:latin typeface="Book Antiqua" pitchFamily="18" charset="0"/>
            </a:endParaRPr>
          </a:p>
        </p:txBody>
      </p:sp>
      <p:sp>
        <p:nvSpPr>
          <p:cNvPr id="13" name="Rectangle 12"/>
          <p:cNvSpPr/>
          <p:nvPr/>
        </p:nvSpPr>
        <p:spPr>
          <a:xfrm>
            <a:off x="3450921" y="2848707"/>
            <a:ext cx="5238572" cy="923330"/>
          </a:xfrm>
          <a:prstGeom prst="rect">
            <a:avLst/>
          </a:prstGeom>
        </p:spPr>
        <p:txBody>
          <a:bodyPr wrap="square">
            <a:spAutoFit/>
          </a:bodyPr>
          <a:lstStyle/>
          <a:p>
            <a:pPr algn="just"/>
            <a:r>
              <a:rPr lang="en-US" b="0" i="0" u="none" strike="noStrike" baseline="0" dirty="0" smtClean="0">
                <a:latin typeface="Book Antiqua" pitchFamily="18" charset="0"/>
              </a:rPr>
              <a:t>Redistribution the loads at Al-</a:t>
            </a:r>
            <a:r>
              <a:rPr lang="en-US" b="0" i="0" u="none" strike="noStrike" baseline="0" dirty="0" err="1" smtClean="0">
                <a:latin typeface="Book Antiqua" pitchFamily="18" charset="0"/>
              </a:rPr>
              <a:t>Dahiriya</a:t>
            </a:r>
            <a:r>
              <a:rPr lang="en-US" b="0" i="0" u="none" strike="noStrike" baseline="0" dirty="0" smtClean="0">
                <a:latin typeface="Book Antiqua" pitchFamily="18" charset="0"/>
              </a:rPr>
              <a:t> network can reduce the voltage drop, increase the power factor, and reduce the losses.</a:t>
            </a:r>
            <a:endParaRPr lang="en-US" dirty="0">
              <a:latin typeface="Book Antiqua" pitchFamily="18" charset="0"/>
            </a:endParaRPr>
          </a:p>
        </p:txBody>
      </p:sp>
      <p:sp>
        <p:nvSpPr>
          <p:cNvPr id="14" name="Rectangle 13"/>
          <p:cNvSpPr/>
          <p:nvPr/>
        </p:nvSpPr>
        <p:spPr>
          <a:xfrm>
            <a:off x="3332231" y="4422055"/>
            <a:ext cx="5278369" cy="2308324"/>
          </a:xfrm>
          <a:prstGeom prst="rect">
            <a:avLst/>
          </a:prstGeom>
        </p:spPr>
        <p:txBody>
          <a:bodyPr wrap="square">
            <a:spAutoFit/>
          </a:bodyPr>
          <a:lstStyle/>
          <a:p>
            <a:pPr algn="just"/>
            <a:r>
              <a:rPr lang="en-US" dirty="0">
                <a:latin typeface="Book Antiqua" pitchFamily="18" charset="0"/>
              </a:rPr>
              <a:t>The analysis at Al-</a:t>
            </a:r>
            <a:r>
              <a:rPr lang="en-US" dirty="0" err="1">
                <a:latin typeface="Book Antiqua" pitchFamily="18" charset="0"/>
              </a:rPr>
              <a:t>Dahiriya</a:t>
            </a:r>
            <a:r>
              <a:rPr lang="en-US" dirty="0">
                <a:latin typeface="Book Antiqua" pitchFamily="18" charset="0"/>
              </a:rPr>
              <a:t> network show that the losses is up to 440kWh due to the unbalance load. This can cost SELCO Company up to 1388845.44 NIS per year. However. The balance loading can be reduced up to 50 kWh, which mean that the losses can be reduced by 88%. Further, the SELCO company can save money up to 1218551.04 NIS per year.</a:t>
            </a:r>
            <a:endParaRPr lang="en-US" dirty="0">
              <a:latin typeface="Book Antiqua" pitchFamily="18" charset="0"/>
            </a:endParaRPr>
          </a:p>
        </p:txBody>
      </p:sp>
    </p:spTree>
    <p:extLst>
      <p:ext uri="{BB962C8B-B14F-4D97-AF65-F5344CB8AC3E}">
        <p14:creationId xmlns:p14="http://schemas.microsoft.com/office/powerpoint/2010/main" val="269178677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143000"/>
            <a:ext cx="8229600" cy="1252728"/>
          </a:xfrm>
        </p:spPr>
        <p:txBody>
          <a:bodyPr>
            <a:noAutofit/>
          </a:bodyPr>
          <a:lstStyle/>
          <a:p>
            <a:r>
              <a:rPr lang="en-US" sz="3200" dirty="0">
                <a:ln w="6350">
                  <a:noFill/>
                </a:ln>
                <a:solidFill>
                  <a:prstClr val="white"/>
                </a:solidFill>
                <a:effectLst>
                  <a:outerShdw blurRad="114300" dist="101600" dir="2700000" algn="tl" rotWithShape="0">
                    <a:srgbClr val="000000">
                      <a:alpha val="40000"/>
                    </a:srgbClr>
                  </a:outerShdw>
                </a:effectLst>
                <a:latin typeface="Book Antiqua" pitchFamily="18" charset="0"/>
              </a:rPr>
              <a:t> Conclusion</a:t>
            </a:r>
            <a:r>
              <a:rPr lang="en-US" sz="3200" dirty="0">
                <a:ln w="6350">
                  <a:noFill/>
                </a:ln>
                <a:solidFill>
                  <a:prstClr val="white"/>
                </a:solidFill>
                <a:effectLst>
                  <a:outerShdw blurRad="114300" dist="101600" dir="2700000" algn="tl" rotWithShape="0">
                    <a:srgbClr val="000000">
                      <a:alpha val="40000"/>
                    </a:srgbClr>
                  </a:outerShdw>
                </a:effectLst>
                <a:latin typeface="Book Antiqua" pitchFamily="18" charset="0"/>
                <a:cs typeface="Tahoma"/>
              </a:rPr>
              <a:t> </a:t>
            </a:r>
            <a:r>
              <a:rPr lang="en-US" sz="3200" dirty="0">
                <a:ln w="6350">
                  <a:noFill/>
                </a:ln>
                <a:solidFill>
                  <a:prstClr val="white"/>
                </a:solidFill>
                <a:effectLst>
                  <a:outerShdw blurRad="114300" dist="101600" dir="2700000" algn="tl" rotWithShape="0">
                    <a:srgbClr val="000000">
                      <a:alpha val="40000"/>
                    </a:srgbClr>
                  </a:outerShdw>
                </a:effectLst>
                <a:latin typeface="Book Antiqua" pitchFamily="18" charset="0"/>
              </a:rPr>
              <a:t>And </a:t>
            </a:r>
            <a:r>
              <a:rPr lang="en" sz="3200" dirty="0">
                <a:ln w="6350">
                  <a:noFill/>
                </a:ln>
                <a:solidFill>
                  <a:prstClr val="white"/>
                </a:solidFill>
                <a:effectLst>
                  <a:outerShdw blurRad="114300" dist="101600" dir="2700000" algn="tl" rotWithShape="0">
                    <a:srgbClr val="000000">
                      <a:alpha val="40000"/>
                    </a:srgbClr>
                  </a:outerShdw>
                </a:effectLst>
                <a:latin typeface="Book Antiqua" pitchFamily="18" charset="0"/>
                <a:sym typeface="Oswald"/>
              </a:rPr>
              <a:t>Recommendations</a:t>
            </a:r>
            <a:r>
              <a:rPr lang="en-US" sz="3200" dirty="0">
                <a:ln w="6350">
                  <a:noFill/>
                </a:ln>
                <a:solidFill>
                  <a:prstClr val="white"/>
                </a:solidFill>
                <a:effectLst>
                  <a:outerShdw blurRad="114300" dist="101600" dir="2700000" algn="tl" rotWithShape="0">
                    <a:srgbClr val="000000">
                      <a:alpha val="40000"/>
                    </a:srgbClr>
                  </a:outerShdw>
                </a:effectLst>
                <a:latin typeface="Book Antiqua" pitchFamily="18" charset="0"/>
              </a:rPr>
              <a:t/>
            </a:r>
            <a:br>
              <a:rPr lang="en-US" sz="3200" dirty="0">
                <a:ln w="6350">
                  <a:noFill/>
                </a:ln>
                <a:solidFill>
                  <a:prstClr val="white"/>
                </a:solidFill>
                <a:effectLst>
                  <a:outerShdw blurRad="114300" dist="101600" dir="2700000" algn="tl" rotWithShape="0">
                    <a:srgbClr val="000000">
                      <a:alpha val="40000"/>
                    </a:srgbClr>
                  </a:outerShdw>
                </a:effectLst>
                <a:latin typeface="Book Antiqua" pitchFamily="18" charset="0"/>
              </a:rPr>
            </a:br>
            <a:r>
              <a:rPr lang="ar-JO" sz="3200" dirty="0">
                <a:ln w="6350">
                  <a:noFill/>
                </a:ln>
                <a:solidFill>
                  <a:prstClr val="white"/>
                </a:solidFill>
                <a:effectLst>
                  <a:outerShdw blurRad="114300" dist="101600" dir="2700000" algn="tl" rotWithShape="0">
                    <a:srgbClr val="000000">
                      <a:alpha val="40000"/>
                    </a:srgbClr>
                  </a:outerShdw>
                </a:effectLst>
                <a:latin typeface="Book Antiqua" pitchFamily="18" charset="0"/>
              </a:rPr>
              <a:t/>
            </a:r>
            <a:br>
              <a:rPr lang="ar-JO" sz="3200" dirty="0">
                <a:ln w="6350">
                  <a:noFill/>
                </a:ln>
                <a:solidFill>
                  <a:prstClr val="white"/>
                </a:solidFill>
                <a:effectLst>
                  <a:outerShdw blurRad="114300" dist="101600" dir="2700000" algn="tl" rotWithShape="0">
                    <a:srgbClr val="000000">
                      <a:alpha val="40000"/>
                    </a:srgbClr>
                  </a:outerShdw>
                </a:effectLst>
                <a:latin typeface="Book Antiqua" pitchFamily="18" charset="0"/>
              </a:rPr>
            </a:br>
            <a:r>
              <a:rPr lang="en-US" sz="3200" dirty="0">
                <a:solidFill>
                  <a:prstClr val="white"/>
                </a:solidFill>
                <a:latin typeface="Book Antiqua" pitchFamily="18" charset="0"/>
              </a:rPr>
              <a:t/>
            </a:r>
            <a:br>
              <a:rPr lang="en-US" sz="3200" dirty="0">
                <a:solidFill>
                  <a:prstClr val="white"/>
                </a:solidFill>
                <a:latin typeface="Book Antiqua" pitchFamily="18" charset="0"/>
              </a:rPr>
            </a:br>
            <a:endParaRPr lang="en-US" dirty="0"/>
          </a:p>
        </p:txBody>
      </p:sp>
      <p:sp>
        <p:nvSpPr>
          <p:cNvPr id="4" name="Rectangle 3"/>
          <p:cNvSpPr/>
          <p:nvPr/>
        </p:nvSpPr>
        <p:spPr>
          <a:xfrm>
            <a:off x="408587" y="1854751"/>
            <a:ext cx="2723823" cy="461665"/>
          </a:xfrm>
          <a:prstGeom prst="rect">
            <a:avLst/>
          </a:prstGeom>
        </p:spPr>
        <p:txBody>
          <a:bodyPr wrap="none">
            <a:spAutoFit/>
          </a:bodyPr>
          <a:lstStyle/>
          <a:p>
            <a:r>
              <a:rPr lang="en" sz="2400" dirty="0">
                <a:ln w="6350">
                  <a:noFill/>
                </a:ln>
                <a:latin typeface="Book Antiqua" pitchFamily="18" charset="0"/>
                <a:sym typeface="Oswald"/>
              </a:rPr>
              <a:t>Recommendations</a:t>
            </a:r>
            <a:endParaRPr lang="en-US" sz="2400" dirty="0"/>
          </a:p>
        </p:txBody>
      </p:sp>
      <p:grpSp>
        <p:nvGrpSpPr>
          <p:cNvPr id="5" name="Shape 149"/>
          <p:cNvGrpSpPr/>
          <p:nvPr/>
        </p:nvGrpSpPr>
        <p:grpSpPr>
          <a:xfrm>
            <a:off x="244258" y="2743200"/>
            <a:ext cx="8478032" cy="1524000"/>
            <a:chOff x="424812" y="1177875"/>
            <a:chExt cx="8294371" cy="849900"/>
          </a:xfrm>
        </p:grpSpPr>
        <p:sp>
          <p:nvSpPr>
            <p:cNvPr id="6" name="Shape 150"/>
            <p:cNvSpPr/>
            <p:nvPr/>
          </p:nvSpPr>
          <p:spPr>
            <a:xfrm>
              <a:off x="2927683" y="1177875"/>
              <a:ext cx="5791500" cy="849900"/>
            </a:xfrm>
            <a:prstGeom prst="rect">
              <a:avLst/>
            </a:prstGeom>
            <a:solidFill>
              <a:schemeClr val="bg2"/>
            </a:solidFill>
            <a:ln>
              <a:noFill/>
            </a:ln>
          </p:spPr>
          <p:txBody>
            <a:bodyPr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 name="Shape 151"/>
            <p:cNvSpPr/>
            <p:nvPr/>
          </p:nvSpPr>
          <p:spPr>
            <a:xfrm>
              <a:off x="424812" y="1177875"/>
              <a:ext cx="3055799" cy="849900"/>
            </a:xfrm>
            <a:prstGeom prst="homePlate">
              <a:avLst>
                <a:gd name="adj" fmla="val 26719"/>
              </a:avLst>
            </a:prstGeom>
            <a:solidFill>
              <a:schemeClr val="tx2">
                <a:lumMod val="60000"/>
                <a:lumOff val="40000"/>
              </a:schemeClr>
            </a:solidFill>
            <a:ln>
              <a:solidFill>
                <a:schemeClr val="accent1">
                  <a:lumMod val="60000"/>
                  <a:lumOff val="40000"/>
                </a:schemeClr>
              </a:solidFill>
            </a:ln>
          </p:spPr>
          <p:txBody>
            <a:bodyPr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nvGrpSpPr>
          <p:cNvPr id="8" name="Shape 149"/>
          <p:cNvGrpSpPr/>
          <p:nvPr/>
        </p:nvGrpSpPr>
        <p:grpSpPr>
          <a:xfrm>
            <a:off x="244258" y="4572000"/>
            <a:ext cx="8478032" cy="1371600"/>
            <a:chOff x="424812" y="1177875"/>
            <a:chExt cx="8294371" cy="849900"/>
          </a:xfrm>
        </p:grpSpPr>
        <p:sp>
          <p:nvSpPr>
            <p:cNvPr id="9" name="Shape 150"/>
            <p:cNvSpPr/>
            <p:nvPr/>
          </p:nvSpPr>
          <p:spPr>
            <a:xfrm>
              <a:off x="2927683" y="1177875"/>
              <a:ext cx="5791500" cy="849900"/>
            </a:xfrm>
            <a:prstGeom prst="rect">
              <a:avLst/>
            </a:prstGeom>
            <a:solidFill>
              <a:schemeClr val="bg2"/>
            </a:solidFill>
            <a:ln>
              <a:noFill/>
            </a:ln>
          </p:spPr>
          <p:txBody>
            <a:bodyPr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Shape 151"/>
            <p:cNvSpPr/>
            <p:nvPr/>
          </p:nvSpPr>
          <p:spPr>
            <a:xfrm>
              <a:off x="424812" y="1177875"/>
              <a:ext cx="3055799" cy="849900"/>
            </a:xfrm>
            <a:prstGeom prst="homePlate">
              <a:avLst>
                <a:gd name="adj" fmla="val 26719"/>
              </a:avLst>
            </a:prstGeom>
            <a:solidFill>
              <a:schemeClr val="tx2">
                <a:lumMod val="60000"/>
                <a:lumOff val="40000"/>
              </a:schemeClr>
            </a:solidFill>
            <a:ln>
              <a:solidFill>
                <a:schemeClr val="accent1">
                  <a:lumMod val="60000"/>
                  <a:lumOff val="40000"/>
                </a:schemeClr>
              </a:solidFill>
            </a:ln>
          </p:spPr>
          <p:txBody>
            <a:bodyPr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1" name="Rectangle 10"/>
          <p:cNvSpPr/>
          <p:nvPr/>
        </p:nvSpPr>
        <p:spPr>
          <a:xfrm>
            <a:off x="713382" y="3320534"/>
            <a:ext cx="2185214" cy="369332"/>
          </a:xfrm>
          <a:prstGeom prst="rect">
            <a:avLst/>
          </a:prstGeom>
        </p:spPr>
        <p:txBody>
          <a:bodyPr wrap="none">
            <a:spAutoFit/>
          </a:bodyPr>
          <a:lstStyle/>
          <a:p>
            <a:pPr lvl="0">
              <a:buClr>
                <a:srgbClr val="CACACA"/>
              </a:buClr>
              <a:buSzPct val="100000"/>
            </a:pPr>
            <a:r>
              <a:rPr lang="en-US" kern="0" dirty="0">
                <a:solidFill>
                  <a:srgbClr val="37474F"/>
                </a:solidFill>
                <a:latin typeface="Book Antiqua" pitchFamily="18" charset="0"/>
                <a:sym typeface="Average"/>
              </a:rPr>
              <a:t>Recommendation 1</a:t>
            </a:r>
            <a:endParaRPr lang="en" kern="0" dirty="0">
              <a:solidFill>
                <a:srgbClr val="37474F"/>
              </a:solidFill>
              <a:latin typeface="Book Antiqua" pitchFamily="18" charset="0"/>
              <a:sym typeface="Average"/>
            </a:endParaRPr>
          </a:p>
        </p:txBody>
      </p:sp>
      <p:sp>
        <p:nvSpPr>
          <p:cNvPr id="12" name="Rectangle 11"/>
          <p:cNvSpPr/>
          <p:nvPr/>
        </p:nvSpPr>
        <p:spPr>
          <a:xfrm>
            <a:off x="661190" y="5010834"/>
            <a:ext cx="2185214" cy="369332"/>
          </a:xfrm>
          <a:prstGeom prst="rect">
            <a:avLst/>
          </a:prstGeom>
        </p:spPr>
        <p:txBody>
          <a:bodyPr wrap="none">
            <a:spAutoFit/>
          </a:bodyPr>
          <a:lstStyle/>
          <a:p>
            <a:pPr lvl="0">
              <a:buClr>
                <a:srgbClr val="CACACA"/>
              </a:buClr>
              <a:buSzPct val="100000"/>
            </a:pPr>
            <a:r>
              <a:rPr lang="en-US" kern="0" dirty="0" smtClean="0">
                <a:solidFill>
                  <a:srgbClr val="37474F"/>
                </a:solidFill>
                <a:latin typeface="Book Antiqua" pitchFamily="18" charset="0"/>
                <a:sym typeface="Average"/>
              </a:rPr>
              <a:t>Recommendation</a:t>
            </a:r>
            <a:r>
              <a:rPr lang="en-US" kern="0" dirty="0" smtClean="0">
                <a:solidFill>
                  <a:srgbClr val="37474F"/>
                </a:solidFill>
                <a:latin typeface="Average"/>
                <a:sym typeface="Average"/>
              </a:rPr>
              <a:t> 2</a:t>
            </a:r>
            <a:endParaRPr lang="en" kern="0" dirty="0">
              <a:solidFill>
                <a:srgbClr val="37474F"/>
              </a:solidFill>
              <a:latin typeface="Average"/>
              <a:sym typeface="Average"/>
            </a:endParaRPr>
          </a:p>
        </p:txBody>
      </p:sp>
      <p:sp>
        <p:nvSpPr>
          <p:cNvPr id="13" name="Rectangle 12"/>
          <p:cNvSpPr/>
          <p:nvPr/>
        </p:nvSpPr>
        <p:spPr>
          <a:xfrm>
            <a:off x="3581400" y="3182034"/>
            <a:ext cx="4981780" cy="923330"/>
          </a:xfrm>
          <a:prstGeom prst="rect">
            <a:avLst/>
          </a:prstGeom>
        </p:spPr>
        <p:txBody>
          <a:bodyPr wrap="square">
            <a:spAutoFit/>
          </a:bodyPr>
          <a:lstStyle/>
          <a:p>
            <a:pPr algn="just"/>
            <a:r>
              <a:rPr lang="en-US" dirty="0">
                <a:latin typeface="Book Antiqua" pitchFamily="18" charset="0"/>
              </a:rPr>
              <a:t>Strict procedures to improve the power factor on the industrial loads to reduce the losses in the network</a:t>
            </a:r>
            <a:endParaRPr lang="en-US" dirty="0">
              <a:latin typeface="Book Antiqua" pitchFamily="18" charset="0"/>
            </a:endParaRPr>
          </a:p>
        </p:txBody>
      </p:sp>
      <p:sp>
        <p:nvSpPr>
          <p:cNvPr id="14" name="Rectangle 13"/>
          <p:cNvSpPr/>
          <p:nvPr/>
        </p:nvSpPr>
        <p:spPr>
          <a:xfrm>
            <a:off x="3476420" y="4872335"/>
            <a:ext cx="4905580" cy="923330"/>
          </a:xfrm>
          <a:prstGeom prst="rect">
            <a:avLst/>
          </a:prstGeom>
        </p:spPr>
        <p:txBody>
          <a:bodyPr wrap="square">
            <a:spAutoFit/>
          </a:bodyPr>
          <a:lstStyle/>
          <a:p>
            <a:pPr algn="just"/>
            <a:r>
              <a:rPr lang="en-US" dirty="0">
                <a:latin typeface="Book Antiqua" pitchFamily="18" charset="0"/>
              </a:rPr>
              <a:t>Design a SCADA to supervision on the network, and it's simplicity in collecting the data.</a:t>
            </a:r>
            <a:endParaRPr lang="en-US" dirty="0">
              <a:latin typeface="Book Antiqua" pitchFamily="18" charset="0"/>
            </a:endParaRPr>
          </a:p>
        </p:txBody>
      </p:sp>
    </p:spTree>
    <p:extLst>
      <p:ext uri="{BB962C8B-B14F-4D97-AF65-F5344CB8AC3E}">
        <p14:creationId xmlns:p14="http://schemas.microsoft.com/office/powerpoint/2010/main" val="395334121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6682" y="1143000"/>
            <a:ext cx="8229600" cy="1176528"/>
          </a:xfrm>
        </p:spPr>
        <p:txBody>
          <a:bodyPr>
            <a:noAutofit/>
          </a:bodyPr>
          <a:lstStyle/>
          <a:p>
            <a:r>
              <a:rPr lang="en-US" sz="3200" dirty="0">
                <a:ln w="6350">
                  <a:noFill/>
                </a:ln>
                <a:solidFill>
                  <a:prstClr val="white"/>
                </a:solidFill>
                <a:effectLst>
                  <a:outerShdw blurRad="114300" dist="101600" dir="2700000" algn="tl" rotWithShape="0">
                    <a:srgbClr val="000000">
                      <a:alpha val="40000"/>
                    </a:srgbClr>
                  </a:outerShdw>
                </a:effectLst>
                <a:latin typeface="Book Antiqua" pitchFamily="18" charset="0"/>
              </a:rPr>
              <a:t> Conclusion</a:t>
            </a:r>
            <a:r>
              <a:rPr lang="en-US" sz="3200" dirty="0">
                <a:ln w="6350">
                  <a:noFill/>
                </a:ln>
                <a:solidFill>
                  <a:prstClr val="white"/>
                </a:solidFill>
                <a:effectLst>
                  <a:outerShdw blurRad="114300" dist="101600" dir="2700000" algn="tl" rotWithShape="0">
                    <a:srgbClr val="000000">
                      <a:alpha val="40000"/>
                    </a:srgbClr>
                  </a:outerShdw>
                </a:effectLst>
                <a:latin typeface="Book Antiqua" pitchFamily="18" charset="0"/>
                <a:cs typeface="Tahoma"/>
              </a:rPr>
              <a:t> </a:t>
            </a:r>
            <a:r>
              <a:rPr lang="en-US" sz="3200" dirty="0">
                <a:ln w="6350">
                  <a:noFill/>
                </a:ln>
                <a:solidFill>
                  <a:prstClr val="white"/>
                </a:solidFill>
                <a:effectLst>
                  <a:outerShdw blurRad="114300" dist="101600" dir="2700000" algn="tl" rotWithShape="0">
                    <a:srgbClr val="000000">
                      <a:alpha val="40000"/>
                    </a:srgbClr>
                  </a:outerShdw>
                </a:effectLst>
                <a:latin typeface="Book Antiqua" pitchFamily="18" charset="0"/>
              </a:rPr>
              <a:t>And </a:t>
            </a:r>
            <a:r>
              <a:rPr lang="en" sz="3200" dirty="0">
                <a:ln w="6350">
                  <a:noFill/>
                </a:ln>
                <a:solidFill>
                  <a:prstClr val="white"/>
                </a:solidFill>
                <a:effectLst>
                  <a:outerShdw blurRad="114300" dist="101600" dir="2700000" algn="tl" rotWithShape="0">
                    <a:srgbClr val="000000">
                      <a:alpha val="40000"/>
                    </a:srgbClr>
                  </a:outerShdw>
                </a:effectLst>
                <a:latin typeface="Book Antiqua" pitchFamily="18" charset="0"/>
                <a:sym typeface="Oswald"/>
              </a:rPr>
              <a:t>Recommendations</a:t>
            </a:r>
            <a:r>
              <a:rPr lang="en-US" sz="3200" dirty="0">
                <a:ln w="6350">
                  <a:noFill/>
                </a:ln>
                <a:solidFill>
                  <a:prstClr val="white"/>
                </a:solidFill>
                <a:effectLst>
                  <a:outerShdw blurRad="114300" dist="101600" dir="2700000" algn="tl" rotWithShape="0">
                    <a:srgbClr val="000000">
                      <a:alpha val="40000"/>
                    </a:srgbClr>
                  </a:outerShdw>
                </a:effectLst>
                <a:latin typeface="Book Antiqua" pitchFamily="18" charset="0"/>
              </a:rPr>
              <a:t/>
            </a:r>
            <a:br>
              <a:rPr lang="en-US" sz="3200" dirty="0">
                <a:ln w="6350">
                  <a:noFill/>
                </a:ln>
                <a:solidFill>
                  <a:prstClr val="white"/>
                </a:solidFill>
                <a:effectLst>
                  <a:outerShdw blurRad="114300" dist="101600" dir="2700000" algn="tl" rotWithShape="0">
                    <a:srgbClr val="000000">
                      <a:alpha val="40000"/>
                    </a:srgbClr>
                  </a:outerShdw>
                </a:effectLst>
                <a:latin typeface="Book Antiqua" pitchFamily="18" charset="0"/>
              </a:rPr>
            </a:br>
            <a:r>
              <a:rPr lang="ar-JO" sz="3200" dirty="0">
                <a:ln w="6350">
                  <a:noFill/>
                </a:ln>
                <a:solidFill>
                  <a:prstClr val="white"/>
                </a:solidFill>
                <a:effectLst>
                  <a:outerShdw blurRad="114300" dist="101600" dir="2700000" algn="tl" rotWithShape="0">
                    <a:srgbClr val="000000">
                      <a:alpha val="40000"/>
                    </a:srgbClr>
                  </a:outerShdw>
                </a:effectLst>
                <a:latin typeface="Book Antiqua" pitchFamily="18" charset="0"/>
              </a:rPr>
              <a:t/>
            </a:r>
            <a:br>
              <a:rPr lang="ar-JO" sz="3200" dirty="0">
                <a:ln w="6350">
                  <a:noFill/>
                </a:ln>
                <a:solidFill>
                  <a:prstClr val="white"/>
                </a:solidFill>
                <a:effectLst>
                  <a:outerShdw blurRad="114300" dist="101600" dir="2700000" algn="tl" rotWithShape="0">
                    <a:srgbClr val="000000">
                      <a:alpha val="40000"/>
                    </a:srgbClr>
                  </a:outerShdw>
                </a:effectLst>
                <a:latin typeface="Book Antiqua" pitchFamily="18" charset="0"/>
              </a:rPr>
            </a:br>
            <a:r>
              <a:rPr lang="en-US" sz="3200" dirty="0">
                <a:solidFill>
                  <a:prstClr val="white"/>
                </a:solidFill>
                <a:latin typeface="Book Antiqua" pitchFamily="18" charset="0"/>
              </a:rPr>
              <a:t/>
            </a:r>
            <a:br>
              <a:rPr lang="en-US" sz="3200" dirty="0">
                <a:solidFill>
                  <a:prstClr val="white"/>
                </a:solidFill>
                <a:latin typeface="Book Antiqua" pitchFamily="18" charset="0"/>
              </a:rPr>
            </a:br>
            <a:endParaRPr lang="en-US" dirty="0">
              <a:latin typeface="Book Antiqua" pitchFamily="18" charset="0"/>
            </a:endParaRPr>
          </a:p>
        </p:txBody>
      </p:sp>
      <p:grpSp>
        <p:nvGrpSpPr>
          <p:cNvPr id="4" name="Shape 149"/>
          <p:cNvGrpSpPr/>
          <p:nvPr/>
        </p:nvGrpSpPr>
        <p:grpSpPr>
          <a:xfrm>
            <a:off x="240978" y="3429000"/>
            <a:ext cx="8478032" cy="1371600"/>
            <a:chOff x="424812" y="1177875"/>
            <a:chExt cx="8294371" cy="849900"/>
          </a:xfrm>
        </p:grpSpPr>
        <p:sp>
          <p:nvSpPr>
            <p:cNvPr id="5" name="Shape 150"/>
            <p:cNvSpPr/>
            <p:nvPr/>
          </p:nvSpPr>
          <p:spPr>
            <a:xfrm>
              <a:off x="2927683" y="1177875"/>
              <a:ext cx="5791500" cy="849900"/>
            </a:xfrm>
            <a:prstGeom prst="rect">
              <a:avLst/>
            </a:prstGeom>
            <a:solidFill>
              <a:schemeClr val="bg2"/>
            </a:solidFill>
            <a:ln>
              <a:noFill/>
            </a:ln>
          </p:spPr>
          <p:txBody>
            <a:bodyPr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Shape 151"/>
            <p:cNvSpPr/>
            <p:nvPr/>
          </p:nvSpPr>
          <p:spPr>
            <a:xfrm>
              <a:off x="424812" y="1177875"/>
              <a:ext cx="3055799" cy="849900"/>
            </a:xfrm>
            <a:prstGeom prst="homePlate">
              <a:avLst>
                <a:gd name="adj" fmla="val 26719"/>
              </a:avLst>
            </a:prstGeom>
            <a:solidFill>
              <a:schemeClr val="tx2">
                <a:lumMod val="60000"/>
                <a:lumOff val="40000"/>
              </a:schemeClr>
            </a:solidFill>
            <a:ln>
              <a:solidFill>
                <a:schemeClr val="accent1">
                  <a:lumMod val="60000"/>
                  <a:lumOff val="40000"/>
                </a:schemeClr>
              </a:solidFill>
            </a:ln>
          </p:spPr>
          <p:txBody>
            <a:bodyPr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7" name="Rectangle 6"/>
          <p:cNvSpPr/>
          <p:nvPr/>
        </p:nvSpPr>
        <p:spPr>
          <a:xfrm>
            <a:off x="513270" y="1981199"/>
            <a:ext cx="4572000" cy="830997"/>
          </a:xfrm>
          <a:prstGeom prst="rect">
            <a:avLst/>
          </a:prstGeom>
        </p:spPr>
        <p:txBody>
          <a:bodyPr>
            <a:spAutoFit/>
          </a:bodyPr>
          <a:lstStyle/>
          <a:p>
            <a:r>
              <a:rPr lang="en" sz="2400" dirty="0">
                <a:ln w="6350">
                  <a:noFill/>
                </a:ln>
                <a:latin typeface="Book Antiqua" pitchFamily="18" charset="0"/>
                <a:sym typeface="Oswald"/>
              </a:rPr>
              <a:t>Recommendations</a:t>
            </a:r>
            <a:r>
              <a:rPr lang="en-US" sz="2400" dirty="0">
                <a:ln w="6350">
                  <a:noFill/>
                </a:ln>
                <a:latin typeface="Book Antiqua" pitchFamily="18" charset="0"/>
              </a:rPr>
              <a:t/>
            </a:r>
            <a:br>
              <a:rPr lang="en-US" sz="2400" dirty="0">
                <a:ln w="6350">
                  <a:noFill/>
                </a:ln>
                <a:latin typeface="Book Antiqua" pitchFamily="18" charset="0"/>
              </a:rPr>
            </a:br>
            <a:endParaRPr lang="en-US" sz="2400" dirty="0"/>
          </a:p>
        </p:txBody>
      </p:sp>
      <p:sp>
        <p:nvSpPr>
          <p:cNvPr id="8" name="Rectangle 7"/>
          <p:cNvSpPr/>
          <p:nvPr/>
        </p:nvSpPr>
        <p:spPr>
          <a:xfrm>
            <a:off x="711146" y="3930133"/>
            <a:ext cx="2185214" cy="369332"/>
          </a:xfrm>
          <a:prstGeom prst="rect">
            <a:avLst/>
          </a:prstGeom>
        </p:spPr>
        <p:txBody>
          <a:bodyPr wrap="none">
            <a:spAutoFit/>
          </a:bodyPr>
          <a:lstStyle/>
          <a:p>
            <a:pPr lvl="0">
              <a:buClr>
                <a:srgbClr val="CACACA"/>
              </a:buClr>
              <a:buSzPct val="100000"/>
            </a:pPr>
            <a:r>
              <a:rPr lang="en-US" kern="0" dirty="0">
                <a:solidFill>
                  <a:srgbClr val="37474F"/>
                </a:solidFill>
                <a:latin typeface="Book Antiqua" pitchFamily="18" charset="0"/>
                <a:sym typeface="Average"/>
              </a:rPr>
              <a:t>Recommendation</a:t>
            </a:r>
            <a:r>
              <a:rPr lang="en-US" kern="0" dirty="0">
                <a:solidFill>
                  <a:srgbClr val="37474F"/>
                </a:solidFill>
                <a:latin typeface="Average"/>
                <a:sym typeface="Average"/>
              </a:rPr>
              <a:t> </a:t>
            </a:r>
            <a:r>
              <a:rPr lang="en-US" kern="0" dirty="0" smtClean="0">
                <a:solidFill>
                  <a:srgbClr val="37474F"/>
                </a:solidFill>
                <a:latin typeface="Average"/>
                <a:sym typeface="Average"/>
              </a:rPr>
              <a:t>3</a:t>
            </a:r>
            <a:endParaRPr lang="en" kern="0" dirty="0">
              <a:solidFill>
                <a:srgbClr val="37474F"/>
              </a:solidFill>
              <a:latin typeface="Average"/>
              <a:sym typeface="Average"/>
            </a:endParaRPr>
          </a:p>
        </p:txBody>
      </p:sp>
      <p:sp>
        <p:nvSpPr>
          <p:cNvPr id="9" name="Rectangle 8"/>
          <p:cNvSpPr/>
          <p:nvPr/>
        </p:nvSpPr>
        <p:spPr>
          <a:xfrm>
            <a:off x="3473140" y="3791634"/>
            <a:ext cx="4572000" cy="923330"/>
          </a:xfrm>
          <a:prstGeom prst="rect">
            <a:avLst/>
          </a:prstGeom>
        </p:spPr>
        <p:txBody>
          <a:bodyPr>
            <a:spAutoFit/>
          </a:bodyPr>
          <a:lstStyle/>
          <a:p>
            <a:pPr algn="just"/>
            <a:r>
              <a:rPr lang="en-US" dirty="0">
                <a:latin typeface="Book Antiqua" pitchFamily="18" charset="0"/>
              </a:rPr>
              <a:t>Apply GIS system to find out loads for each customer and on which phase was connected.</a:t>
            </a:r>
            <a:endParaRPr lang="en-US" dirty="0">
              <a:latin typeface="Book Antiqua" pitchFamily="18" charset="0"/>
            </a:endParaRPr>
          </a:p>
        </p:txBody>
      </p:sp>
    </p:spTree>
    <p:extLst>
      <p:ext uri="{BB962C8B-B14F-4D97-AF65-F5344CB8AC3E}">
        <p14:creationId xmlns:p14="http://schemas.microsoft.com/office/powerpoint/2010/main" val="197621028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شكل بيضاوي 1"/>
          <p:cNvSpPr/>
          <p:nvPr/>
        </p:nvSpPr>
        <p:spPr>
          <a:xfrm>
            <a:off x="1676400" y="2209800"/>
            <a:ext cx="5715000" cy="2133600"/>
          </a:xfrm>
          <a:prstGeom prst="ellipse">
            <a:avLst/>
          </a:prstGeom>
          <a:noFill/>
          <a:ln w="57150" cap="rnd" cmpd="sng" algn="ctr">
            <a:solidFill>
              <a:srgbClr val="90C226">
                <a:shade val="50000"/>
              </a:srgbClr>
            </a:solid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Trebuchet MS" panose="020B0603020202020204"/>
              <a:ea typeface="+mn-ea"/>
              <a:cs typeface="+mn-cs"/>
            </a:endParaRPr>
          </a:p>
        </p:txBody>
      </p:sp>
      <p:sp>
        <p:nvSpPr>
          <p:cNvPr id="3" name="مربع نص 2"/>
          <p:cNvSpPr txBox="1"/>
          <p:nvPr/>
        </p:nvSpPr>
        <p:spPr>
          <a:xfrm>
            <a:off x="2285206" y="2519274"/>
            <a:ext cx="4572000" cy="1569660"/>
          </a:xfrm>
          <a:prstGeom prst="rect">
            <a:avLst/>
          </a:prstGeom>
          <a:noFill/>
        </p:spPr>
        <p:txBody>
          <a:bodyPr wrap="square" rtlCol="0">
            <a:spAutoFit/>
          </a:bodyPr>
          <a:lstStyle/>
          <a:p>
            <a:pPr algn="ctr" rtl="1"/>
            <a:r>
              <a:rPr lang="en-US" sz="4800" dirty="0">
                <a:solidFill>
                  <a:prstClr val="black"/>
                </a:solidFill>
                <a:latin typeface="Trebuchet MS" panose="020B0603020202020204"/>
              </a:rPr>
              <a:t>Thank you for </a:t>
            </a:r>
            <a:r>
              <a:rPr lang="en-US" sz="4800" dirty="0" smtClean="0">
                <a:solidFill>
                  <a:prstClr val="black"/>
                </a:solidFill>
                <a:latin typeface="Trebuchet MS" panose="020B0603020202020204"/>
              </a:rPr>
              <a:t>attention</a:t>
            </a:r>
            <a:endParaRPr lang="en-US" sz="4800" dirty="0">
              <a:solidFill>
                <a:prstClr val="black"/>
              </a:solidFill>
              <a:latin typeface="Trebuchet MS" panose="020B0603020202020204"/>
            </a:endParaRPr>
          </a:p>
        </p:txBody>
      </p:sp>
      <p:cxnSp>
        <p:nvCxnSpPr>
          <p:cNvPr id="4" name="رابط كسهم مستقيم 3"/>
          <p:cNvCxnSpPr/>
          <p:nvPr/>
        </p:nvCxnSpPr>
        <p:spPr>
          <a:xfrm>
            <a:off x="304800" y="3200400"/>
            <a:ext cx="1219200" cy="1588"/>
          </a:xfrm>
          <a:prstGeom prst="straightConnector1">
            <a:avLst/>
          </a:prstGeom>
          <a:noFill/>
          <a:ln w="38100" cap="rnd" cmpd="sng" algn="ctr">
            <a:solidFill>
              <a:srgbClr val="0070C0"/>
            </a:solidFill>
            <a:prstDash val="solid"/>
            <a:tailEnd type="arrow"/>
          </a:ln>
          <a:effectLst/>
        </p:spPr>
      </p:cxnSp>
      <p:cxnSp>
        <p:nvCxnSpPr>
          <p:cNvPr id="5" name="رابط كسهم مستقيم 4"/>
          <p:cNvCxnSpPr/>
          <p:nvPr/>
        </p:nvCxnSpPr>
        <p:spPr>
          <a:xfrm rot="16200000" flipH="1">
            <a:off x="1257300" y="1028700"/>
            <a:ext cx="1371600" cy="990600"/>
          </a:xfrm>
          <a:prstGeom prst="straightConnector1">
            <a:avLst/>
          </a:prstGeom>
          <a:noFill/>
          <a:ln w="38100" cap="rnd" cmpd="sng" algn="ctr">
            <a:solidFill>
              <a:srgbClr val="90C226"/>
            </a:solidFill>
            <a:prstDash val="solid"/>
            <a:tailEnd type="arrow"/>
          </a:ln>
          <a:effectLst/>
        </p:spPr>
      </p:cxnSp>
      <p:cxnSp>
        <p:nvCxnSpPr>
          <p:cNvPr id="6" name="رابط كسهم مستقيم 5"/>
          <p:cNvCxnSpPr/>
          <p:nvPr/>
        </p:nvCxnSpPr>
        <p:spPr>
          <a:xfrm rot="5400000">
            <a:off x="6438900" y="1028700"/>
            <a:ext cx="1371600" cy="990600"/>
          </a:xfrm>
          <a:prstGeom prst="straightConnector1">
            <a:avLst/>
          </a:prstGeom>
          <a:noFill/>
          <a:ln w="38100" cap="rnd" cmpd="sng" algn="ctr">
            <a:solidFill>
              <a:srgbClr val="E6B91E">
                <a:lumMod val="75000"/>
              </a:srgbClr>
            </a:solidFill>
            <a:prstDash val="solid"/>
            <a:tailEnd type="arrow"/>
          </a:ln>
          <a:effectLst/>
        </p:spPr>
      </p:cxnSp>
      <p:cxnSp>
        <p:nvCxnSpPr>
          <p:cNvPr id="7" name="رابط كسهم مستقيم 6"/>
          <p:cNvCxnSpPr/>
          <p:nvPr/>
        </p:nvCxnSpPr>
        <p:spPr>
          <a:xfrm rot="10800000">
            <a:off x="7696200" y="3352800"/>
            <a:ext cx="1219200" cy="1588"/>
          </a:xfrm>
          <a:prstGeom prst="straightConnector1">
            <a:avLst/>
          </a:prstGeom>
          <a:noFill/>
          <a:ln w="38100" cap="rnd" cmpd="sng" algn="ctr">
            <a:solidFill>
              <a:srgbClr val="90C226"/>
            </a:solidFill>
            <a:prstDash val="solid"/>
            <a:tailEnd type="arrow"/>
          </a:ln>
          <a:effectLst/>
        </p:spPr>
      </p:cxnSp>
      <p:cxnSp>
        <p:nvCxnSpPr>
          <p:cNvPr id="8" name="رابط كسهم مستقيم 7"/>
          <p:cNvCxnSpPr/>
          <p:nvPr/>
        </p:nvCxnSpPr>
        <p:spPr>
          <a:xfrm rot="5400000">
            <a:off x="3924300" y="1333500"/>
            <a:ext cx="1295400" cy="1588"/>
          </a:xfrm>
          <a:prstGeom prst="straightConnector1">
            <a:avLst/>
          </a:prstGeom>
          <a:noFill/>
          <a:ln w="38100" cap="rnd" cmpd="sng" algn="ctr">
            <a:solidFill>
              <a:srgbClr val="FF0000"/>
            </a:solidFill>
            <a:prstDash val="solid"/>
            <a:tailEnd type="arrow"/>
          </a:ln>
          <a:effectLst/>
        </p:spPr>
      </p:cxnSp>
      <p:cxnSp>
        <p:nvCxnSpPr>
          <p:cNvPr id="9" name="رابط كسهم مستقيم 8"/>
          <p:cNvCxnSpPr/>
          <p:nvPr/>
        </p:nvCxnSpPr>
        <p:spPr>
          <a:xfrm rot="5400000" flipH="1" flipV="1">
            <a:off x="1219200" y="4267200"/>
            <a:ext cx="1143000" cy="1143000"/>
          </a:xfrm>
          <a:prstGeom prst="straightConnector1">
            <a:avLst/>
          </a:prstGeom>
          <a:noFill/>
          <a:ln w="38100" cap="rnd" cmpd="sng" algn="ctr">
            <a:solidFill>
              <a:srgbClr val="FF0000"/>
            </a:solidFill>
            <a:prstDash val="solid"/>
            <a:tailEnd type="arrow"/>
          </a:ln>
          <a:effectLst/>
        </p:spPr>
      </p:cxnSp>
      <p:cxnSp>
        <p:nvCxnSpPr>
          <p:cNvPr id="10" name="رابط كسهم مستقيم 9"/>
          <p:cNvCxnSpPr/>
          <p:nvPr/>
        </p:nvCxnSpPr>
        <p:spPr>
          <a:xfrm rot="5400000" flipH="1" flipV="1">
            <a:off x="3848100" y="5219700"/>
            <a:ext cx="1447800" cy="1588"/>
          </a:xfrm>
          <a:prstGeom prst="straightConnector1">
            <a:avLst/>
          </a:prstGeom>
          <a:noFill/>
          <a:ln w="38100" cap="rnd" cmpd="sng" algn="ctr">
            <a:solidFill>
              <a:srgbClr val="92D050"/>
            </a:solidFill>
            <a:prstDash val="solid"/>
            <a:tailEnd type="arrow"/>
          </a:ln>
          <a:effectLst/>
        </p:spPr>
      </p:cxnSp>
      <p:cxnSp>
        <p:nvCxnSpPr>
          <p:cNvPr id="11" name="رابط كسهم مستقيم 10"/>
          <p:cNvCxnSpPr/>
          <p:nvPr/>
        </p:nvCxnSpPr>
        <p:spPr>
          <a:xfrm rot="16200000" flipV="1">
            <a:off x="6743700" y="4610100"/>
            <a:ext cx="1447800" cy="914400"/>
          </a:xfrm>
          <a:prstGeom prst="straightConnector1">
            <a:avLst/>
          </a:prstGeom>
          <a:noFill/>
          <a:ln w="38100" cap="rnd" cmpd="sng" algn="ctr">
            <a:solidFill>
              <a:srgbClr val="FFC000"/>
            </a:solidFill>
            <a:prstDash val="solid"/>
            <a:tailEnd type="arrow"/>
          </a:ln>
          <a:effectLst/>
        </p:spPr>
      </p:cxnSp>
      <p:pic>
        <p:nvPicPr>
          <p:cNvPr id="12" name="Picture 2" descr="C:\Users\firas soli\Desktop\images.jpg"/>
          <p:cNvPicPr>
            <a:picLocks noChangeAspect="1" noChangeArrowheads="1"/>
          </p:cNvPicPr>
          <p:nvPr/>
        </p:nvPicPr>
        <p:blipFill>
          <a:blip r:embed="rId2"/>
          <a:srcRect/>
          <a:stretch>
            <a:fillRect/>
          </a:stretch>
        </p:blipFill>
        <p:spPr bwMode="auto">
          <a:xfrm rot="20202982">
            <a:off x="4869705" y="4501902"/>
            <a:ext cx="2305050" cy="1981200"/>
          </a:xfrm>
          <a:prstGeom prst="rect">
            <a:avLst/>
          </a:prstGeom>
          <a:noFill/>
        </p:spPr>
      </p:pic>
      <p:pic>
        <p:nvPicPr>
          <p:cNvPr id="13" name="Picture 3" descr="C:\Users\firas soli\Desktop\تنزيل (2).jpg"/>
          <p:cNvPicPr>
            <a:picLocks noChangeAspect="1" noChangeArrowheads="1"/>
          </p:cNvPicPr>
          <p:nvPr/>
        </p:nvPicPr>
        <p:blipFill>
          <a:blip r:embed="rId3"/>
          <a:srcRect/>
          <a:stretch>
            <a:fillRect/>
          </a:stretch>
        </p:blipFill>
        <p:spPr bwMode="auto">
          <a:xfrm rot="20235741">
            <a:off x="235077" y="438479"/>
            <a:ext cx="2619375" cy="1743075"/>
          </a:xfrm>
          <a:prstGeom prst="rect">
            <a:avLst/>
          </a:prstGeom>
          <a:noFill/>
        </p:spPr>
      </p:pic>
      <p:pic>
        <p:nvPicPr>
          <p:cNvPr id="14" name="Picture 5" descr="C:\Users\firas soli\Desktop\images (2).jpg"/>
          <p:cNvPicPr>
            <a:picLocks noChangeAspect="1" noChangeArrowheads="1"/>
          </p:cNvPicPr>
          <p:nvPr/>
        </p:nvPicPr>
        <p:blipFill>
          <a:blip r:embed="rId4"/>
          <a:srcRect/>
          <a:stretch>
            <a:fillRect/>
          </a:stretch>
        </p:blipFill>
        <p:spPr bwMode="auto">
          <a:xfrm rot="20721667">
            <a:off x="6818753" y="240544"/>
            <a:ext cx="2133600" cy="1790700"/>
          </a:xfrm>
          <a:prstGeom prst="rect">
            <a:avLst/>
          </a:prstGeom>
          <a:noFill/>
        </p:spPr>
      </p:pic>
      <p:pic>
        <p:nvPicPr>
          <p:cNvPr id="15" name="Picture 6" descr="C:\Users\firas soli\Desktop\images (3).jpg"/>
          <p:cNvPicPr>
            <a:picLocks noChangeAspect="1" noChangeArrowheads="1"/>
          </p:cNvPicPr>
          <p:nvPr/>
        </p:nvPicPr>
        <p:blipFill>
          <a:blip r:embed="rId5"/>
          <a:srcRect/>
          <a:stretch>
            <a:fillRect/>
          </a:stretch>
        </p:blipFill>
        <p:spPr bwMode="auto">
          <a:xfrm rot="20601929">
            <a:off x="33307" y="4452969"/>
            <a:ext cx="2143125" cy="2143125"/>
          </a:xfrm>
          <a:prstGeom prst="rect">
            <a:avLst/>
          </a:prstGeom>
          <a:noFill/>
        </p:spPr>
      </p:pic>
    </p:spTree>
    <p:extLst>
      <p:ext uri="{BB962C8B-B14F-4D97-AF65-F5344CB8AC3E}">
        <p14:creationId xmlns:p14="http://schemas.microsoft.com/office/powerpoint/2010/main" val="25566217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2438400"/>
            <a:ext cx="7408333" cy="3450696"/>
          </a:xfrm>
        </p:spPr>
        <p:txBody>
          <a:bodyPr/>
          <a:lstStyle/>
          <a:p>
            <a:pPr marL="0" indent="0" algn="l" rtl="0">
              <a:buNone/>
            </a:pPr>
            <a:r>
              <a:rPr lang="en-US" dirty="0" smtClean="0">
                <a:solidFill>
                  <a:schemeClr val="tx1"/>
                </a:solidFill>
              </a:rPr>
              <a:t>The company don’t allow to </a:t>
            </a:r>
            <a:r>
              <a:rPr lang="en-US" dirty="0" err="1" smtClean="0">
                <a:solidFill>
                  <a:schemeClr val="tx1"/>
                </a:solidFill>
              </a:rPr>
              <a:t>applay</a:t>
            </a:r>
            <a:r>
              <a:rPr lang="en-US" dirty="0" smtClean="0">
                <a:solidFill>
                  <a:schemeClr val="tx1"/>
                </a:solidFill>
              </a:rPr>
              <a:t> the project practically due to time </a:t>
            </a:r>
            <a:endParaRPr lang="en-US" dirty="0">
              <a:solidFill>
                <a:schemeClr val="tx1"/>
              </a:solidFill>
            </a:endParaRPr>
          </a:p>
        </p:txBody>
      </p:sp>
      <p:sp>
        <p:nvSpPr>
          <p:cNvPr id="2" name="Title 1"/>
          <p:cNvSpPr>
            <a:spLocks noGrp="1"/>
          </p:cNvSpPr>
          <p:nvPr>
            <p:ph type="title"/>
          </p:nvPr>
        </p:nvSpPr>
        <p:spPr/>
        <p:txBody>
          <a:bodyPr>
            <a:normAutofit/>
          </a:bodyPr>
          <a:lstStyle/>
          <a:p>
            <a:r>
              <a:rPr lang="en" sz="3600" b="1" dirty="0">
                <a:solidFill>
                  <a:schemeClr val="bg1"/>
                </a:solidFill>
              </a:rPr>
              <a:t>Challenges</a:t>
            </a:r>
            <a:endParaRPr lang="en" sz="3600" b="1" dirty="0">
              <a:solidFill>
                <a:schemeClr val="bg1"/>
              </a:solidFill>
            </a:endParaRPr>
          </a:p>
        </p:txBody>
      </p:sp>
    </p:spTree>
    <p:extLst>
      <p:ext uri="{BB962C8B-B14F-4D97-AF65-F5344CB8AC3E}">
        <p14:creationId xmlns:p14="http://schemas.microsoft.com/office/powerpoint/2010/main" val="21853037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l" rtl="0">
              <a:buFont typeface="Wingdings" pitchFamily="2" charset="2"/>
              <a:buChar char="q"/>
            </a:pPr>
            <a:r>
              <a:rPr lang="en-US" dirty="0" smtClean="0">
                <a:solidFill>
                  <a:schemeClr val="tx1"/>
                </a:solidFill>
                <a:latin typeface="Book Antiqua" pitchFamily="18" charset="0"/>
              </a:rPr>
              <a:t>    Introduction</a:t>
            </a:r>
            <a:endParaRPr lang="en-US" dirty="0">
              <a:solidFill>
                <a:schemeClr val="tx1"/>
              </a:solidFill>
              <a:latin typeface="Book Antiqua" pitchFamily="18" charset="0"/>
            </a:endParaRPr>
          </a:p>
          <a:p>
            <a:pPr algn="l" rtl="0">
              <a:buFont typeface="Wingdings" pitchFamily="2" charset="2"/>
              <a:buChar char="q"/>
            </a:pPr>
            <a:endParaRPr lang="en-US" dirty="0">
              <a:solidFill>
                <a:schemeClr val="tx1"/>
              </a:solidFill>
              <a:latin typeface="Book Antiqua" pitchFamily="18" charset="0"/>
            </a:endParaRPr>
          </a:p>
          <a:p>
            <a:pPr algn="l" rtl="0">
              <a:buFont typeface="Wingdings" pitchFamily="2" charset="2"/>
              <a:buChar char="q"/>
            </a:pPr>
            <a:r>
              <a:rPr lang="en-US" dirty="0">
                <a:solidFill>
                  <a:schemeClr val="tx1"/>
                </a:solidFill>
                <a:latin typeface="Book Antiqua" pitchFamily="18" charset="0"/>
              </a:rPr>
              <a:t>   Medium voltage  </a:t>
            </a:r>
            <a:r>
              <a:rPr lang="en-US" dirty="0" smtClean="0">
                <a:solidFill>
                  <a:schemeClr val="tx1"/>
                </a:solidFill>
                <a:latin typeface="Book Antiqua" pitchFamily="18" charset="0"/>
              </a:rPr>
              <a:t>network </a:t>
            </a:r>
            <a:r>
              <a:rPr lang="en-US" dirty="0">
                <a:solidFill>
                  <a:schemeClr val="tx1"/>
                </a:solidFill>
                <a:latin typeface="Book Antiqua" pitchFamily="18" charset="0"/>
              </a:rPr>
              <a:t>description.   </a:t>
            </a:r>
          </a:p>
          <a:p>
            <a:pPr algn="l" rtl="0">
              <a:buFont typeface="Wingdings" pitchFamily="2" charset="2"/>
              <a:buChar char="q"/>
            </a:pPr>
            <a:endParaRPr lang="en-US" dirty="0">
              <a:solidFill>
                <a:schemeClr val="tx1"/>
              </a:solidFill>
              <a:latin typeface="Book Antiqua" pitchFamily="18" charset="0"/>
            </a:endParaRPr>
          </a:p>
          <a:p>
            <a:pPr algn="l" rtl="0">
              <a:buFont typeface="Wingdings" pitchFamily="2" charset="2"/>
              <a:buChar char="q"/>
            </a:pPr>
            <a:r>
              <a:rPr lang="en-US" dirty="0">
                <a:solidFill>
                  <a:schemeClr val="tx1"/>
                </a:solidFill>
                <a:latin typeface="Book Antiqua" pitchFamily="18" charset="0"/>
              </a:rPr>
              <a:t>    </a:t>
            </a:r>
            <a:r>
              <a:rPr lang="en-US" dirty="0" smtClean="0">
                <a:solidFill>
                  <a:schemeClr val="tx1"/>
                </a:solidFill>
                <a:latin typeface="Book Antiqua" pitchFamily="18" charset="0"/>
              </a:rPr>
              <a:t>Component </a:t>
            </a:r>
            <a:r>
              <a:rPr lang="en-US" dirty="0">
                <a:solidFill>
                  <a:schemeClr val="tx1"/>
                </a:solidFill>
                <a:latin typeface="Book Antiqua" pitchFamily="18" charset="0"/>
              </a:rPr>
              <a:t>of the network</a:t>
            </a:r>
          </a:p>
          <a:p>
            <a:pPr algn="l" rtl="0"/>
            <a:endParaRPr lang="en-US" dirty="0"/>
          </a:p>
        </p:txBody>
      </p:sp>
      <p:sp>
        <p:nvSpPr>
          <p:cNvPr id="3" name="Rectangle 2"/>
          <p:cNvSpPr/>
          <p:nvPr/>
        </p:nvSpPr>
        <p:spPr>
          <a:xfrm>
            <a:off x="152400" y="715110"/>
            <a:ext cx="8839200" cy="707886"/>
          </a:xfrm>
          <a:prstGeom prst="rect">
            <a:avLst/>
          </a:prstGeom>
        </p:spPr>
        <p:txBody>
          <a:bodyPr wrap="square">
            <a:spAutoFit/>
          </a:bodyPr>
          <a:lstStyle/>
          <a:p>
            <a:pPr lvl="0" algn="ctr">
              <a:spcBef>
                <a:spcPct val="20000"/>
              </a:spcBef>
              <a:buClr>
                <a:prstClr val="white">
                  <a:shade val="95000"/>
                </a:prstClr>
              </a:buClr>
              <a:buSzPct val="65000"/>
            </a:pPr>
            <a:r>
              <a:rPr lang="en-US" sz="4000" b="1" dirty="0" err="1">
                <a:solidFill>
                  <a:schemeClr val="bg1"/>
                </a:solidFill>
                <a:latin typeface="Book Antiqua"/>
              </a:rPr>
              <a:t>Adahiriya</a:t>
            </a:r>
            <a:r>
              <a:rPr lang="en-US" sz="4000" b="1" dirty="0">
                <a:solidFill>
                  <a:schemeClr val="bg1"/>
                </a:solidFill>
                <a:latin typeface="Book Antiqua"/>
              </a:rPr>
              <a:t> </a:t>
            </a:r>
            <a:r>
              <a:rPr lang="en-US" sz="4000" b="1" dirty="0" smtClean="0">
                <a:solidFill>
                  <a:schemeClr val="bg1"/>
                </a:solidFill>
                <a:latin typeface="Book Antiqua"/>
              </a:rPr>
              <a:t>City Network</a:t>
            </a:r>
            <a:endParaRPr lang="en-US" sz="4000" dirty="0">
              <a:solidFill>
                <a:schemeClr val="bg1"/>
              </a:solidFill>
              <a:latin typeface="Book Antiqua"/>
            </a:endParaRPr>
          </a:p>
        </p:txBody>
      </p:sp>
    </p:spTree>
    <p:extLst>
      <p:ext uri="{BB962C8B-B14F-4D97-AF65-F5344CB8AC3E}">
        <p14:creationId xmlns:p14="http://schemas.microsoft.com/office/powerpoint/2010/main" val="7796786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90395" y="762000"/>
            <a:ext cx="8229600" cy="5641019"/>
          </a:xfrm>
        </p:spPr>
        <p:txBody>
          <a:bodyPr>
            <a:normAutofit/>
          </a:bodyPr>
          <a:lstStyle/>
          <a:p>
            <a:pPr marL="0" lvl="0" indent="0" algn="ctr" rtl="0">
              <a:buNone/>
            </a:pPr>
            <a:r>
              <a:rPr lang="en-US" sz="4000" dirty="0">
                <a:latin typeface="Book Antiqua" pitchFamily="18" charset="0"/>
                <a:ea typeface="Calibri"/>
                <a:cs typeface="Arial"/>
              </a:rPr>
              <a:t> </a:t>
            </a:r>
            <a:r>
              <a:rPr lang="en-US" sz="4800" dirty="0">
                <a:solidFill>
                  <a:schemeClr val="bg1"/>
                </a:solidFill>
                <a:latin typeface="Book Antiqua" pitchFamily="18" charset="0"/>
                <a:ea typeface="Calibri"/>
                <a:cs typeface="Arial"/>
              </a:rPr>
              <a:t>Introduction</a:t>
            </a:r>
          </a:p>
          <a:p>
            <a:pPr lvl="0" algn="l" rtl="0"/>
            <a:endParaRPr lang="en-US" sz="2800" dirty="0">
              <a:ea typeface="Calibri"/>
              <a:cs typeface="Arial"/>
            </a:endParaRPr>
          </a:p>
          <a:p>
            <a:pPr lvl="0" algn="l" rtl="0"/>
            <a:endParaRPr lang="en-US" sz="2800" dirty="0">
              <a:solidFill>
                <a:schemeClr val="tx1"/>
              </a:solidFill>
              <a:ea typeface="Calibri"/>
              <a:cs typeface="Arial"/>
            </a:endParaRPr>
          </a:p>
          <a:p>
            <a:pPr lvl="0" algn="l" rtl="0">
              <a:buFont typeface="Wingdings" pitchFamily="2" charset="2"/>
              <a:buChar char="q"/>
            </a:pPr>
            <a:r>
              <a:rPr lang="en-US" sz="2800" dirty="0" err="1">
                <a:solidFill>
                  <a:schemeClr val="tx1"/>
                </a:solidFill>
                <a:latin typeface="Book Antiqua" pitchFamily="18" charset="0"/>
                <a:ea typeface="Calibri"/>
                <a:cs typeface="Arial"/>
              </a:rPr>
              <a:t>Adahiriya</a:t>
            </a:r>
            <a:r>
              <a:rPr lang="en-US" sz="2800" dirty="0">
                <a:solidFill>
                  <a:schemeClr val="tx1"/>
                </a:solidFill>
                <a:latin typeface="Book Antiqua" pitchFamily="18" charset="0"/>
                <a:ea typeface="Calibri"/>
                <a:cs typeface="Arial"/>
              </a:rPr>
              <a:t> is a Palestinian city in southwest of  the Hebron Governorate far from the city 23 Km.</a:t>
            </a:r>
          </a:p>
          <a:p>
            <a:pPr lvl="0" algn="l" rtl="0">
              <a:buFont typeface="Wingdings" pitchFamily="2" charset="2"/>
              <a:buChar char="q"/>
            </a:pPr>
            <a:endParaRPr lang="en-US" sz="2800" dirty="0">
              <a:solidFill>
                <a:schemeClr val="tx1"/>
              </a:solidFill>
              <a:latin typeface="Book Antiqua" pitchFamily="18" charset="0"/>
              <a:ea typeface="Calibri"/>
              <a:cs typeface="Arial"/>
            </a:endParaRPr>
          </a:p>
          <a:p>
            <a:pPr lvl="0" algn="l" rtl="0">
              <a:buFont typeface="Wingdings" pitchFamily="2" charset="2"/>
              <a:buChar char="q"/>
            </a:pPr>
            <a:r>
              <a:rPr lang="en-US" sz="2800" dirty="0">
                <a:solidFill>
                  <a:schemeClr val="tx1"/>
                </a:solidFill>
                <a:latin typeface="Book Antiqua" pitchFamily="18" charset="0"/>
                <a:ea typeface="Calibri"/>
                <a:cs typeface="Arial"/>
              </a:rPr>
              <a:t>The population of </a:t>
            </a:r>
            <a:r>
              <a:rPr lang="en-US" sz="2800" dirty="0" err="1">
                <a:solidFill>
                  <a:schemeClr val="tx1"/>
                </a:solidFill>
                <a:latin typeface="Book Antiqua" pitchFamily="18" charset="0"/>
                <a:ea typeface="Calibri"/>
                <a:cs typeface="Arial"/>
              </a:rPr>
              <a:t>Adahiriya</a:t>
            </a:r>
            <a:r>
              <a:rPr lang="en-US" sz="2800" dirty="0">
                <a:solidFill>
                  <a:schemeClr val="tx1"/>
                </a:solidFill>
                <a:latin typeface="Book Antiqua" pitchFamily="18" charset="0"/>
                <a:ea typeface="Calibri"/>
                <a:cs typeface="Arial"/>
              </a:rPr>
              <a:t> is about 36000. </a:t>
            </a:r>
          </a:p>
          <a:p>
            <a:pPr lvl="0" algn="l" rtl="0">
              <a:buFont typeface="Wingdings" pitchFamily="2" charset="2"/>
              <a:buChar char="q"/>
            </a:pPr>
            <a:endParaRPr lang="en-US" sz="2800" dirty="0">
              <a:solidFill>
                <a:schemeClr val="tx1"/>
              </a:solidFill>
              <a:latin typeface="Book Antiqua" pitchFamily="18" charset="0"/>
              <a:ea typeface="Calibri"/>
              <a:cs typeface="Arial"/>
            </a:endParaRPr>
          </a:p>
          <a:p>
            <a:pPr lvl="0" algn="l" rtl="0">
              <a:buFont typeface="Wingdings" pitchFamily="2" charset="2"/>
              <a:buChar char="q"/>
            </a:pPr>
            <a:r>
              <a:rPr lang="en-US" sz="2800" dirty="0">
                <a:solidFill>
                  <a:schemeClr val="tx1"/>
                </a:solidFill>
                <a:latin typeface="Book Antiqua" pitchFamily="18" charset="0"/>
                <a:ea typeface="Calibri"/>
                <a:cs typeface="Arial"/>
              </a:rPr>
              <a:t>The area of </a:t>
            </a:r>
            <a:r>
              <a:rPr lang="en-US" sz="2800" dirty="0" err="1">
                <a:solidFill>
                  <a:schemeClr val="tx1"/>
                </a:solidFill>
                <a:latin typeface="Book Antiqua" pitchFamily="18" charset="0"/>
                <a:ea typeface="Calibri"/>
                <a:cs typeface="Arial"/>
              </a:rPr>
              <a:t>Adahiriya</a:t>
            </a:r>
            <a:r>
              <a:rPr lang="en-US" sz="2800" dirty="0">
                <a:solidFill>
                  <a:schemeClr val="tx1"/>
                </a:solidFill>
                <a:latin typeface="Book Antiqua" pitchFamily="18" charset="0"/>
                <a:ea typeface="Calibri"/>
                <a:cs typeface="Arial"/>
              </a:rPr>
              <a:t> is 120854 </a:t>
            </a:r>
            <a:r>
              <a:rPr lang="en-US" sz="2800" dirty="0" smtClean="0">
                <a:solidFill>
                  <a:schemeClr val="tx1"/>
                </a:solidFill>
                <a:latin typeface="Book Antiqua" pitchFamily="18" charset="0"/>
                <a:ea typeface="Calibri"/>
                <a:cs typeface="Arial"/>
              </a:rPr>
              <a:t>acres.</a:t>
            </a:r>
            <a:endParaRPr lang="en-US" sz="2800" dirty="0">
              <a:solidFill>
                <a:schemeClr val="tx1"/>
              </a:solidFill>
              <a:latin typeface="Book Antiqua" pitchFamily="18" charset="0"/>
              <a:ea typeface="Calibri"/>
              <a:cs typeface="Arial"/>
            </a:endParaRPr>
          </a:p>
        </p:txBody>
      </p:sp>
    </p:spTree>
    <p:extLst>
      <p:ext uri="{BB962C8B-B14F-4D97-AF65-F5344CB8AC3E}">
        <p14:creationId xmlns:p14="http://schemas.microsoft.com/office/powerpoint/2010/main" val="1360325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0"/>
            <a:ext cx="8229600" cy="6553200"/>
          </a:xfrm>
        </p:spPr>
        <p:txBody>
          <a:bodyPr>
            <a:normAutofit lnSpcReduction="10000"/>
          </a:bodyPr>
          <a:lstStyle/>
          <a:p>
            <a:pPr marL="0" indent="0" algn="l" rtl="0">
              <a:buNone/>
            </a:pPr>
            <a:endParaRPr lang="en-US" sz="2800" dirty="0" smtClean="0">
              <a:solidFill>
                <a:schemeClr val="bg1"/>
              </a:solidFill>
            </a:endParaRPr>
          </a:p>
          <a:p>
            <a:pPr marL="0" indent="0" algn="ctr" rtl="0">
              <a:buNone/>
            </a:pPr>
            <a:r>
              <a:rPr lang="en-US" sz="3900" dirty="0">
                <a:solidFill>
                  <a:schemeClr val="bg1"/>
                </a:solidFill>
                <a:latin typeface="Book Antiqua" pitchFamily="18" charset="0"/>
              </a:rPr>
              <a:t>Medium voltage network </a:t>
            </a:r>
            <a:r>
              <a:rPr lang="en-US" sz="3900" dirty="0" smtClean="0">
                <a:solidFill>
                  <a:schemeClr val="bg1"/>
                </a:solidFill>
                <a:latin typeface="Book Antiqua" pitchFamily="18" charset="0"/>
              </a:rPr>
              <a:t>description  </a:t>
            </a:r>
            <a:endParaRPr lang="en-US" sz="3900" dirty="0">
              <a:solidFill>
                <a:schemeClr val="bg1"/>
              </a:solidFill>
              <a:latin typeface="Book Antiqua" pitchFamily="18" charset="0"/>
            </a:endParaRPr>
          </a:p>
          <a:p>
            <a:pPr marL="0" indent="0" algn="l" rtl="0">
              <a:buNone/>
            </a:pPr>
            <a:endParaRPr lang="en-US" dirty="0" smtClean="0"/>
          </a:p>
          <a:p>
            <a:pPr marL="0" indent="0" algn="l" rtl="0">
              <a:buNone/>
            </a:pPr>
            <a:endParaRPr lang="en-US" dirty="0"/>
          </a:p>
          <a:p>
            <a:pPr algn="l" rtl="0">
              <a:buFont typeface="Wingdings" pitchFamily="2" charset="2"/>
              <a:buChar char="q"/>
            </a:pPr>
            <a:r>
              <a:rPr lang="en-US" dirty="0" smtClean="0">
                <a:solidFill>
                  <a:schemeClr val="tx1"/>
                </a:solidFill>
                <a:latin typeface="Book Antiqua" pitchFamily="18" charset="0"/>
              </a:rPr>
              <a:t>SELCO </a:t>
            </a:r>
            <a:r>
              <a:rPr lang="en-US" dirty="0">
                <a:solidFill>
                  <a:schemeClr val="tx1"/>
                </a:solidFill>
                <a:latin typeface="Book Antiqua" pitchFamily="18" charset="0"/>
              </a:rPr>
              <a:t>is a power distribution company works at medium voltage level (33KV) </a:t>
            </a:r>
          </a:p>
          <a:p>
            <a:pPr algn="l" rtl="0">
              <a:buFont typeface="Wingdings" pitchFamily="2" charset="2"/>
              <a:buChar char="q"/>
            </a:pPr>
            <a:r>
              <a:rPr lang="en-US" dirty="0">
                <a:solidFill>
                  <a:schemeClr val="tx1"/>
                </a:solidFill>
                <a:latin typeface="Book Antiqua" pitchFamily="18" charset="0"/>
              </a:rPr>
              <a:t>It takes its energy from the IEC to supply three municipalities </a:t>
            </a:r>
            <a:r>
              <a:rPr lang="en-US" dirty="0" err="1">
                <a:solidFill>
                  <a:schemeClr val="tx1"/>
                </a:solidFill>
                <a:latin typeface="Book Antiqua" pitchFamily="18" charset="0"/>
              </a:rPr>
              <a:t>Adahiriya</a:t>
            </a:r>
            <a:r>
              <a:rPr lang="en-US" dirty="0">
                <a:solidFill>
                  <a:schemeClr val="tx1"/>
                </a:solidFill>
                <a:latin typeface="Book Antiqua" pitchFamily="18" charset="0"/>
              </a:rPr>
              <a:t>, </a:t>
            </a:r>
            <a:r>
              <a:rPr lang="en-US" dirty="0" err="1">
                <a:solidFill>
                  <a:schemeClr val="tx1"/>
                </a:solidFill>
                <a:latin typeface="Book Antiqua" pitchFamily="18" charset="0"/>
              </a:rPr>
              <a:t>Yatta</a:t>
            </a:r>
            <a:r>
              <a:rPr lang="en-US" dirty="0">
                <a:solidFill>
                  <a:schemeClr val="tx1"/>
                </a:solidFill>
                <a:latin typeface="Book Antiqua" pitchFamily="18" charset="0"/>
              </a:rPr>
              <a:t>, and Dura.</a:t>
            </a:r>
          </a:p>
          <a:p>
            <a:pPr algn="l" rtl="0">
              <a:buFont typeface="Wingdings" pitchFamily="2" charset="2"/>
              <a:buChar char="q"/>
            </a:pPr>
            <a:r>
              <a:rPr lang="en-US" dirty="0">
                <a:solidFill>
                  <a:schemeClr val="tx1"/>
                </a:solidFill>
                <a:latin typeface="Book Antiqua" pitchFamily="18" charset="0"/>
              </a:rPr>
              <a:t>The electrical power system of </a:t>
            </a:r>
            <a:r>
              <a:rPr lang="en-US" dirty="0" err="1">
                <a:solidFill>
                  <a:schemeClr val="tx1"/>
                </a:solidFill>
                <a:latin typeface="Book Antiqua" pitchFamily="18" charset="0"/>
              </a:rPr>
              <a:t>Adahiriya</a:t>
            </a:r>
            <a:r>
              <a:rPr lang="en-US" dirty="0">
                <a:solidFill>
                  <a:schemeClr val="tx1"/>
                </a:solidFill>
                <a:latin typeface="Book Antiqua" pitchFamily="18" charset="0"/>
              </a:rPr>
              <a:t> is compact and integrated structure in hierarchical aspect </a:t>
            </a:r>
            <a:r>
              <a:rPr lang="en-US" dirty="0" smtClean="0">
                <a:solidFill>
                  <a:schemeClr val="tx1"/>
                </a:solidFill>
                <a:latin typeface="Book Antiqua" pitchFamily="18" charset="0"/>
              </a:rPr>
              <a:t>.</a:t>
            </a:r>
            <a:endParaRPr lang="en-US" dirty="0">
              <a:solidFill>
                <a:schemeClr val="tx1"/>
              </a:solidFill>
              <a:latin typeface="Book Antiqua" pitchFamily="18" charset="0"/>
            </a:endParaRPr>
          </a:p>
          <a:p>
            <a:pPr algn="l" rtl="0">
              <a:buFont typeface="Wingdings" pitchFamily="2" charset="2"/>
              <a:buChar char="q"/>
            </a:pPr>
            <a:r>
              <a:rPr lang="en-US" dirty="0">
                <a:solidFill>
                  <a:schemeClr val="tx1"/>
                </a:solidFill>
                <a:latin typeface="Book Antiqua" pitchFamily="18" charset="0"/>
              </a:rPr>
              <a:t> It acts as a good role in the distribution of the energy to the </a:t>
            </a:r>
            <a:r>
              <a:rPr lang="en-US" dirty="0" smtClean="0">
                <a:solidFill>
                  <a:schemeClr val="tx1"/>
                </a:solidFill>
                <a:latin typeface="Book Antiqua" pitchFamily="18" charset="0"/>
              </a:rPr>
              <a:t>consumers. </a:t>
            </a:r>
            <a:endParaRPr lang="en-US" dirty="0">
              <a:solidFill>
                <a:schemeClr val="tx1"/>
              </a:solidFill>
              <a:latin typeface="Book Antiqua" pitchFamily="18" charset="0"/>
            </a:endParaRPr>
          </a:p>
          <a:p>
            <a:pPr algn="l" rtl="0">
              <a:buFont typeface="Wingdings" pitchFamily="2" charset="2"/>
              <a:buChar char="q"/>
            </a:pPr>
            <a:r>
              <a:rPr lang="en-US" dirty="0">
                <a:solidFill>
                  <a:schemeClr val="tx1"/>
                </a:solidFill>
                <a:latin typeface="Book Antiqua" pitchFamily="18" charset="0"/>
              </a:rPr>
              <a:t> It satisfies the main factors that ensure the continuity in the power flow to the consumers </a:t>
            </a:r>
            <a:r>
              <a:rPr lang="en-US" dirty="0" smtClean="0">
                <a:solidFill>
                  <a:schemeClr val="tx1"/>
                </a:solidFill>
                <a:latin typeface="Book Antiqua" pitchFamily="18" charset="0"/>
              </a:rPr>
              <a:t>.</a:t>
            </a:r>
            <a:endParaRPr lang="en-US" dirty="0">
              <a:solidFill>
                <a:schemeClr val="tx1"/>
              </a:solidFill>
              <a:latin typeface="Book Antiqua" pitchFamily="18" charset="0"/>
            </a:endParaRPr>
          </a:p>
          <a:p>
            <a:pPr marL="0" indent="0" algn="l" rtl="0">
              <a:buNone/>
            </a:pPr>
            <a:endParaRPr lang="en-US" dirty="0"/>
          </a:p>
        </p:txBody>
      </p:sp>
    </p:spTree>
    <p:extLst>
      <p:ext uri="{BB962C8B-B14F-4D97-AF65-F5344CB8AC3E}">
        <p14:creationId xmlns:p14="http://schemas.microsoft.com/office/powerpoint/2010/main" val="40820912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2067" y="914400"/>
            <a:ext cx="7408333" cy="5211763"/>
          </a:xfrm>
        </p:spPr>
        <p:txBody>
          <a:bodyPr>
            <a:normAutofit fontScale="92500"/>
          </a:bodyPr>
          <a:lstStyle/>
          <a:p>
            <a:pPr marL="0" indent="0" algn="ctr" rtl="0">
              <a:buNone/>
            </a:pPr>
            <a:r>
              <a:rPr lang="en-US" sz="4000" dirty="0" smtClean="0">
                <a:solidFill>
                  <a:schemeClr val="bg1"/>
                </a:solidFill>
                <a:latin typeface="Book Antiqua" pitchFamily="18" charset="0"/>
              </a:rPr>
              <a:t>Component </a:t>
            </a:r>
            <a:r>
              <a:rPr lang="en-US" sz="4000" dirty="0">
                <a:solidFill>
                  <a:schemeClr val="bg1"/>
                </a:solidFill>
                <a:latin typeface="Book Antiqua" pitchFamily="18" charset="0"/>
              </a:rPr>
              <a:t>of the network</a:t>
            </a:r>
          </a:p>
          <a:p>
            <a:pPr algn="l" rtl="0"/>
            <a:endParaRPr lang="en-US" dirty="0" smtClean="0"/>
          </a:p>
          <a:p>
            <a:pPr algn="l" rtl="0"/>
            <a:endParaRPr lang="en-US" dirty="0"/>
          </a:p>
          <a:p>
            <a:pPr algn="l" rtl="0"/>
            <a:endParaRPr lang="en-US" dirty="0">
              <a:solidFill>
                <a:schemeClr val="tx1"/>
              </a:solidFill>
            </a:endParaRPr>
          </a:p>
          <a:p>
            <a:pPr algn="l" rtl="0">
              <a:buFont typeface="Wingdings" pitchFamily="2" charset="2"/>
              <a:buChar char="q"/>
            </a:pPr>
            <a:r>
              <a:rPr lang="en-US" dirty="0" smtClean="0">
                <a:solidFill>
                  <a:schemeClr val="tx1"/>
                </a:solidFill>
                <a:latin typeface="Book Antiqua" pitchFamily="18" charset="0"/>
              </a:rPr>
              <a:t>SELCO  </a:t>
            </a:r>
            <a:r>
              <a:rPr lang="en-US" dirty="0">
                <a:solidFill>
                  <a:schemeClr val="tx1"/>
                </a:solidFill>
                <a:latin typeface="Book Antiqua" pitchFamily="18" charset="0"/>
              </a:rPr>
              <a:t>has all required component to keep the system operate at security and reliable case. </a:t>
            </a:r>
          </a:p>
          <a:p>
            <a:pPr algn="l" rtl="0"/>
            <a:endParaRPr lang="en-US" dirty="0">
              <a:solidFill>
                <a:schemeClr val="tx1"/>
              </a:solidFill>
              <a:latin typeface="Book Antiqua" pitchFamily="18" charset="0"/>
            </a:endParaRPr>
          </a:p>
          <a:p>
            <a:pPr algn="l" rtl="0"/>
            <a:endParaRPr lang="en-US" dirty="0">
              <a:solidFill>
                <a:schemeClr val="tx1"/>
              </a:solidFill>
              <a:latin typeface="Book Antiqua" pitchFamily="18" charset="0"/>
            </a:endParaRPr>
          </a:p>
          <a:p>
            <a:pPr marL="0" indent="0" algn="l" rtl="0">
              <a:buNone/>
            </a:pPr>
            <a:r>
              <a:rPr lang="en-US" dirty="0">
                <a:solidFill>
                  <a:schemeClr val="tx1"/>
                </a:solidFill>
                <a:latin typeface="Book Antiqua" pitchFamily="18" charset="0"/>
              </a:rPr>
              <a:t>1. Distribution lines	 </a:t>
            </a:r>
            <a:r>
              <a:rPr lang="en-US" dirty="0" smtClean="0">
                <a:solidFill>
                  <a:schemeClr val="tx1"/>
                </a:solidFill>
                <a:latin typeface="Book Antiqua" pitchFamily="18" charset="0"/>
              </a:rPr>
              <a:t>            2</a:t>
            </a:r>
            <a:r>
              <a:rPr lang="en-US" dirty="0">
                <a:solidFill>
                  <a:schemeClr val="tx1"/>
                </a:solidFill>
                <a:latin typeface="Book Antiqua" pitchFamily="18" charset="0"/>
              </a:rPr>
              <a:t>. Distribution Transformers</a:t>
            </a:r>
          </a:p>
          <a:p>
            <a:pPr marL="0" indent="0" algn="l" rtl="0">
              <a:buNone/>
            </a:pPr>
            <a:r>
              <a:rPr lang="en-US" dirty="0">
                <a:solidFill>
                  <a:schemeClr val="tx1"/>
                </a:solidFill>
                <a:latin typeface="Book Antiqua" pitchFamily="18" charset="0"/>
              </a:rPr>
              <a:t>3. Fuses	                        </a:t>
            </a:r>
            <a:r>
              <a:rPr lang="en-US" dirty="0" smtClean="0">
                <a:solidFill>
                  <a:schemeClr val="tx1"/>
                </a:solidFill>
                <a:latin typeface="Book Antiqua" pitchFamily="18" charset="0"/>
              </a:rPr>
              <a:t>  4</a:t>
            </a:r>
            <a:r>
              <a:rPr lang="en-US" dirty="0">
                <a:solidFill>
                  <a:schemeClr val="tx1"/>
                </a:solidFill>
                <a:latin typeface="Book Antiqua" pitchFamily="18" charset="0"/>
              </a:rPr>
              <a:t>. Towers </a:t>
            </a:r>
          </a:p>
          <a:p>
            <a:pPr marL="0" indent="0" algn="l" rtl="0">
              <a:buNone/>
            </a:pPr>
            <a:r>
              <a:rPr lang="en-US" dirty="0">
                <a:solidFill>
                  <a:schemeClr val="tx1"/>
                </a:solidFill>
                <a:latin typeface="Book Antiqua" pitchFamily="18" charset="0"/>
              </a:rPr>
              <a:t>5. </a:t>
            </a:r>
            <a:r>
              <a:rPr lang="en-US" dirty="0" err="1">
                <a:solidFill>
                  <a:schemeClr val="tx1"/>
                </a:solidFill>
                <a:latin typeface="Book Antiqua" pitchFamily="18" charset="0"/>
              </a:rPr>
              <a:t>Disconnector</a:t>
            </a:r>
            <a:r>
              <a:rPr lang="en-US" dirty="0">
                <a:solidFill>
                  <a:schemeClr val="tx1"/>
                </a:solidFill>
                <a:latin typeface="Book Antiqua" pitchFamily="18" charset="0"/>
              </a:rPr>
              <a:t> </a:t>
            </a:r>
            <a:r>
              <a:rPr lang="en-US" dirty="0" smtClean="0">
                <a:solidFill>
                  <a:schemeClr val="tx1"/>
                </a:solidFill>
                <a:latin typeface="Book Antiqua" pitchFamily="18" charset="0"/>
              </a:rPr>
              <a:t>switch            6</a:t>
            </a:r>
            <a:r>
              <a:rPr lang="en-US" dirty="0">
                <a:solidFill>
                  <a:schemeClr val="tx1"/>
                </a:solidFill>
                <a:latin typeface="Book Antiqua" pitchFamily="18" charset="0"/>
              </a:rPr>
              <a:t>. Surge Arresters</a:t>
            </a:r>
          </a:p>
          <a:p>
            <a:pPr marL="0" indent="0" algn="l" rtl="0">
              <a:buNone/>
            </a:pPr>
            <a:r>
              <a:rPr lang="en-US" dirty="0">
                <a:solidFill>
                  <a:schemeClr val="tx1"/>
                </a:solidFill>
                <a:latin typeface="Book Antiqua" pitchFamily="18" charset="0"/>
              </a:rPr>
              <a:t>7. Insulators</a:t>
            </a:r>
          </a:p>
        </p:txBody>
      </p:sp>
    </p:spTree>
    <p:extLst>
      <p:ext uri="{BB962C8B-B14F-4D97-AF65-F5344CB8AC3E}">
        <p14:creationId xmlns:p14="http://schemas.microsoft.com/office/powerpoint/2010/main" val="258091729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شكل موجة">
  <a:themeElements>
    <a:clrScheme name="شكل موجة">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شكل موجة">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شكل موجة">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Waveform</Template>
  <TotalTime>1213</TotalTime>
  <Words>1554</Words>
  <Application>Microsoft Office PowerPoint</Application>
  <PresentationFormat>On-screen Show (4:3)</PresentationFormat>
  <Paragraphs>278</Paragraphs>
  <Slides>43</Slides>
  <Notes>1</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شكل موجة</vt:lpstr>
      <vt:lpstr>PowerPoint Presentation</vt:lpstr>
      <vt:lpstr>Outline</vt:lpstr>
      <vt:lpstr>  Overview  </vt:lpstr>
      <vt:lpstr>The object  of the Project </vt:lpstr>
      <vt:lpstr>Challenges</vt:lpstr>
      <vt:lpstr>PowerPoint Presentation</vt:lpstr>
      <vt:lpstr>PowerPoint Presentation</vt:lpstr>
      <vt:lpstr>PowerPoint Presentation</vt:lpstr>
      <vt:lpstr>PowerPoint Presentation</vt:lpstr>
      <vt:lpstr>Unbalance of the system </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Software (ETAP) </vt:lpstr>
      <vt:lpstr>PowerPoint Presentation</vt:lpstr>
      <vt:lpstr>PowerPoint Presentation</vt:lpstr>
      <vt:lpstr>PowerPoint Presentation</vt:lpstr>
      <vt:lpstr>PowerPoint Presentation</vt:lpstr>
      <vt:lpstr>PowerPoint Presentation</vt:lpstr>
      <vt:lpstr>Software (ETAP)  </vt:lpstr>
      <vt:lpstr>PowerPoint Presentation</vt:lpstr>
      <vt:lpstr>Software (ETAP) </vt:lpstr>
      <vt:lpstr>Software (ETAP) </vt:lpstr>
      <vt:lpstr>Economical study </vt:lpstr>
      <vt:lpstr>Economical study </vt:lpstr>
      <vt:lpstr>   Conclusion And Recommendations   </vt:lpstr>
      <vt:lpstr> Conclusion And Recommendations   </vt:lpstr>
      <vt:lpstr> Conclusion And Recommendations   </vt:lpstr>
      <vt:lpstr> Conclusion And Recommendations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79</cp:revision>
  <dcterms:created xsi:type="dcterms:W3CDTF">2017-05-19T14:09:25Z</dcterms:created>
  <dcterms:modified xsi:type="dcterms:W3CDTF">2018-01-02T20:09:21Z</dcterms:modified>
</cp:coreProperties>
</file>